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mp4" ContentType="video/mp4"/>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6" r:id="rId4"/>
  </p:sldMasterIdLst>
  <p:notesMasterIdLst>
    <p:notesMasterId r:id="rId72"/>
  </p:notesMasterIdLst>
  <p:handoutMasterIdLst>
    <p:handoutMasterId r:id="rId73"/>
  </p:handoutMasterIdLst>
  <p:sldIdLst>
    <p:sldId id="256" r:id="rId5"/>
    <p:sldId id="711" r:id="rId6"/>
    <p:sldId id="712" r:id="rId7"/>
    <p:sldId id="715" r:id="rId8"/>
    <p:sldId id="716" r:id="rId9"/>
    <p:sldId id="755" r:id="rId10"/>
    <p:sldId id="766" r:id="rId11"/>
    <p:sldId id="771" r:id="rId12"/>
    <p:sldId id="772" r:id="rId13"/>
    <p:sldId id="767" r:id="rId14"/>
    <p:sldId id="759" r:id="rId15"/>
    <p:sldId id="768" r:id="rId16"/>
    <p:sldId id="769" r:id="rId17"/>
    <p:sldId id="816" r:id="rId18"/>
    <p:sldId id="817" r:id="rId19"/>
    <p:sldId id="818" r:id="rId20"/>
    <p:sldId id="809" r:id="rId21"/>
    <p:sldId id="815" r:id="rId22"/>
    <p:sldId id="810" r:id="rId23"/>
    <p:sldId id="811" r:id="rId24"/>
    <p:sldId id="812" r:id="rId25"/>
    <p:sldId id="813" r:id="rId26"/>
    <p:sldId id="814" r:id="rId27"/>
    <p:sldId id="807" r:id="rId28"/>
    <p:sldId id="808" r:id="rId29"/>
    <p:sldId id="799" r:id="rId30"/>
    <p:sldId id="800" r:id="rId31"/>
    <p:sldId id="801" r:id="rId32"/>
    <p:sldId id="802" r:id="rId33"/>
    <p:sldId id="803" r:id="rId34"/>
    <p:sldId id="804" r:id="rId35"/>
    <p:sldId id="805" r:id="rId36"/>
    <p:sldId id="806" r:id="rId37"/>
    <p:sldId id="758" r:id="rId38"/>
    <p:sldId id="770" r:id="rId39"/>
    <p:sldId id="761" r:id="rId40"/>
    <p:sldId id="773" r:id="rId41"/>
    <p:sldId id="774" r:id="rId42"/>
    <p:sldId id="819" r:id="rId43"/>
    <p:sldId id="820" r:id="rId44"/>
    <p:sldId id="776" r:id="rId45"/>
    <p:sldId id="821" r:id="rId46"/>
    <p:sldId id="778" r:id="rId47"/>
    <p:sldId id="779" r:id="rId48"/>
    <p:sldId id="780" r:id="rId49"/>
    <p:sldId id="781" r:id="rId50"/>
    <p:sldId id="782" r:id="rId51"/>
    <p:sldId id="783" r:id="rId52"/>
    <p:sldId id="788" r:id="rId53"/>
    <p:sldId id="784" r:id="rId54"/>
    <p:sldId id="786" r:id="rId55"/>
    <p:sldId id="787" r:id="rId56"/>
    <p:sldId id="777" r:id="rId57"/>
    <p:sldId id="789" r:id="rId58"/>
    <p:sldId id="756" r:id="rId59"/>
    <p:sldId id="790" r:id="rId60"/>
    <p:sldId id="791" r:id="rId61"/>
    <p:sldId id="792" r:id="rId62"/>
    <p:sldId id="793" r:id="rId63"/>
    <p:sldId id="757" r:id="rId64"/>
    <p:sldId id="763" r:id="rId65"/>
    <p:sldId id="754" r:id="rId66"/>
    <p:sldId id="794" r:id="rId67"/>
    <p:sldId id="795" r:id="rId68"/>
    <p:sldId id="796" r:id="rId69"/>
    <p:sldId id="797" r:id="rId70"/>
    <p:sldId id="798" r:id="rId71"/>
  </p:sldIdLst>
  <p:sldSz cx="9144000" cy="6858000" type="screen4x3"/>
  <p:notesSz cx="9928225" cy="6797675"/>
  <p:custDataLst>
    <p:tags r:id="rId74"/>
  </p:custDataLst>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tephen Rafferty" initials="SR" lastIdx="1" clrIdx="0">
    <p:extLst>
      <p:ext uri="{19B8F6BF-5375-455C-9EA6-DF929625EA0E}">
        <p15:presenceInfo xmlns:p15="http://schemas.microsoft.com/office/powerpoint/2012/main" userId="a04426156b3b4a38"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DCFD2"/>
    <a:srgbClr val="FF8B8B"/>
    <a:srgbClr val="DE0000"/>
    <a:srgbClr val="B2121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5294" autoAdjust="0"/>
    <p:restoredTop sz="94646" autoAdjust="0"/>
  </p:normalViewPr>
  <p:slideViewPr>
    <p:cSldViewPr>
      <p:cViewPr varScale="1">
        <p:scale>
          <a:sx n="78" d="100"/>
          <a:sy n="78" d="100"/>
        </p:scale>
        <p:origin x="1500" y="84"/>
      </p:cViewPr>
      <p:guideLst>
        <p:guide orient="horz" pos="2160"/>
        <p:guide pos="2880"/>
      </p:guideLst>
    </p:cSldViewPr>
  </p:slideViewPr>
  <p:outlineViewPr>
    <p:cViewPr>
      <p:scale>
        <a:sx n="33" d="100"/>
        <a:sy n="33" d="100"/>
      </p:scale>
      <p:origin x="30" y="5403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16" Type="http://schemas.openxmlformats.org/officeDocument/2006/relationships/slide" Target="slides/slide1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slide" Target="slides/slide62.xml"/><Relationship Id="rId74" Type="http://schemas.openxmlformats.org/officeDocument/2006/relationships/tags" Target="tags/tag1.xml"/><Relationship Id="rId79" Type="http://schemas.openxmlformats.org/officeDocument/2006/relationships/tableStyles" Target="tableStyles.xml"/><Relationship Id="rId5" Type="http://schemas.openxmlformats.org/officeDocument/2006/relationships/slide" Target="slides/slide1.xml"/><Relationship Id="rId61" Type="http://schemas.openxmlformats.org/officeDocument/2006/relationships/slide" Target="slides/slide57.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viewProps" Target="viewProps.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notesMaster" Target="notesMasters/notesMaster1.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handoutMaster" Target="handoutMasters/handoutMaster1.xml"/><Relationship Id="rId78"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presProps" Target="presProps.xml"/><Relationship Id="rId7" Type="http://schemas.openxmlformats.org/officeDocument/2006/relationships/slide" Target="slides/slide3.xml"/><Relationship Id="rId71" Type="http://schemas.openxmlformats.org/officeDocument/2006/relationships/slide" Target="slides/slide67.xml"/><Relationship Id="rId2" Type="http://schemas.openxmlformats.org/officeDocument/2006/relationships/customXml" Target="../customXml/item2.xml"/><Relationship Id="rId29" Type="http://schemas.openxmlformats.org/officeDocument/2006/relationships/slide" Target="slides/slide2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303313" cy="339884"/>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sz="quarter" idx="1"/>
          </p:nvPr>
        </p:nvSpPr>
        <p:spPr>
          <a:xfrm>
            <a:off x="5622594" y="0"/>
            <a:ext cx="4303313" cy="339884"/>
          </a:xfrm>
          <a:prstGeom prst="rect">
            <a:avLst/>
          </a:prstGeom>
        </p:spPr>
        <p:txBody>
          <a:bodyPr vert="horz" lIns="91440" tIns="45720" rIns="91440" bIns="45720" rtlCol="0"/>
          <a:lstStyle>
            <a:lvl1pPr algn="r">
              <a:defRPr sz="1200"/>
            </a:lvl1pPr>
          </a:lstStyle>
          <a:p>
            <a:fld id="{1105C127-53EC-4625-8674-123C41A42ABE}" type="datetimeFigureOut">
              <a:rPr lang="en-GB" smtClean="0"/>
              <a:pPr/>
              <a:t>14/08/2016</a:t>
            </a:fld>
            <a:endParaRPr lang="en-GB" dirty="0"/>
          </a:p>
        </p:txBody>
      </p:sp>
      <p:sp>
        <p:nvSpPr>
          <p:cNvPr id="4" name="Footer Placeholder 3"/>
          <p:cNvSpPr>
            <a:spLocks noGrp="1"/>
          </p:cNvSpPr>
          <p:nvPr>
            <p:ph type="ftr" sz="quarter" idx="2"/>
          </p:nvPr>
        </p:nvSpPr>
        <p:spPr>
          <a:xfrm>
            <a:off x="0" y="6456699"/>
            <a:ext cx="4303313" cy="339884"/>
          </a:xfrm>
          <a:prstGeom prst="rect">
            <a:avLst/>
          </a:prstGeom>
        </p:spPr>
        <p:txBody>
          <a:bodyPr vert="horz" lIns="91440" tIns="45720" rIns="91440" bIns="45720" rtlCol="0" anchor="b"/>
          <a:lstStyle>
            <a:lvl1pPr algn="l">
              <a:defRPr sz="1200"/>
            </a:lvl1pPr>
          </a:lstStyle>
          <a:p>
            <a:endParaRPr lang="en-GB" dirty="0"/>
          </a:p>
        </p:txBody>
      </p:sp>
      <p:sp>
        <p:nvSpPr>
          <p:cNvPr id="5" name="Slide Number Placeholder 4"/>
          <p:cNvSpPr>
            <a:spLocks noGrp="1"/>
          </p:cNvSpPr>
          <p:nvPr>
            <p:ph type="sldNum" sz="quarter" idx="3"/>
          </p:nvPr>
        </p:nvSpPr>
        <p:spPr>
          <a:xfrm>
            <a:off x="5622594" y="6456699"/>
            <a:ext cx="4303313" cy="339884"/>
          </a:xfrm>
          <a:prstGeom prst="rect">
            <a:avLst/>
          </a:prstGeom>
        </p:spPr>
        <p:txBody>
          <a:bodyPr vert="horz" lIns="91440" tIns="45720" rIns="91440" bIns="45720" rtlCol="0" anchor="b"/>
          <a:lstStyle>
            <a:lvl1pPr algn="r">
              <a:defRPr sz="1200"/>
            </a:lvl1pPr>
          </a:lstStyle>
          <a:p>
            <a:fld id="{2D7700F7-D8A8-45F0-BED4-A73ECE481743}" type="slidenum">
              <a:rPr lang="en-GB" smtClean="0"/>
              <a:pPr/>
              <a:t>‹#›</a:t>
            </a:fld>
            <a:endParaRPr lang="en-GB" dirty="0"/>
          </a:p>
        </p:txBody>
      </p:sp>
    </p:spTree>
    <p:extLst>
      <p:ext uri="{BB962C8B-B14F-4D97-AF65-F5344CB8AC3E}">
        <p14:creationId xmlns:p14="http://schemas.microsoft.com/office/powerpoint/2010/main" val="120633224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0"/>
            <a:ext cx="4302230" cy="339884"/>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en-GB" dirty="0"/>
          </a:p>
        </p:txBody>
      </p:sp>
      <p:sp>
        <p:nvSpPr>
          <p:cNvPr id="3" name="Date Placeholder 2"/>
          <p:cNvSpPr>
            <a:spLocks noGrp="1"/>
          </p:cNvSpPr>
          <p:nvPr>
            <p:ph type="dt" idx="1"/>
          </p:nvPr>
        </p:nvSpPr>
        <p:spPr>
          <a:xfrm>
            <a:off x="5623699" y="0"/>
            <a:ext cx="4302230" cy="339884"/>
          </a:xfrm>
          <a:prstGeom prst="rect">
            <a:avLst/>
          </a:prstGeom>
        </p:spPr>
        <p:txBody>
          <a:bodyPr vert="horz" lIns="91440" tIns="45720" rIns="91440" bIns="45720" rtlCol="0"/>
          <a:lstStyle>
            <a:lvl1pPr algn="r" fontAlgn="auto">
              <a:spcBef>
                <a:spcPts val="0"/>
              </a:spcBef>
              <a:spcAft>
                <a:spcPts val="0"/>
              </a:spcAft>
              <a:defRPr sz="1200" smtClean="0">
                <a:latin typeface="+mn-lt"/>
              </a:defRPr>
            </a:lvl1pPr>
          </a:lstStyle>
          <a:p>
            <a:pPr>
              <a:defRPr/>
            </a:pPr>
            <a:fld id="{8D4DA8F5-F804-4FB2-8A6B-A884CF09C514}" type="datetimeFigureOut">
              <a:rPr lang="en-US"/>
              <a:pPr>
                <a:defRPr/>
              </a:pPr>
              <a:t>8/14/2016</a:t>
            </a:fld>
            <a:endParaRPr lang="en-GB" dirty="0"/>
          </a:p>
        </p:txBody>
      </p:sp>
      <p:sp>
        <p:nvSpPr>
          <p:cNvPr id="4" name="Slide Image Placeholder 3"/>
          <p:cNvSpPr>
            <a:spLocks noGrp="1" noRot="1" noChangeAspect="1"/>
          </p:cNvSpPr>
          <p:nvPr>
            <p:ph type="sldImg" idx="2"/>
          </p:nvPr>
        </p:nvSpPr>
        <p:spPr>
          <a:xfrm>
            <a:off x="3263900" y="509588"/>
            <a:ext cx="3400425" cy="2549525"/>
          </a:xfrm>
          <a:prstGeom prst="rect">
            <a:avLst/>
          </a:prstGeom>
          <a:noFill/>
          <a:ln w="12700">
            <a:solidFill>
              <a:prstClr val="black"/>
            </a:solidFill>
          </a:ln>
        </p:spPr>
        <p:txBody>
          <a:bodyPr vert="horz" lIns="91440" tIns="45720" rIns="91440" bIns="45720" rtlCol="0" anchor="ctr"/>
          <a:lstStyle/>
          <a:p>
            <a:pPr lvl="0"/>
            <a:endParaRPr lang="en-GB" noProof="0" dirty="0"/>
          </a:p>
        </p:txBody>
      </p:sp>
      <p:sp>
        <p:nvSpPr>
          <p:cNvPr id="5" name="Notes Placeholder 4"/>
          <p:cNvSpPr>
            <a:spLocks noGrp="1"/>
          </p:cNvSpPr>
          <p:nvPr>
            <p:ph type="body" sz="quarter" idx="3"/>
          </p:nvPr>
        </p:nvSpPr>
        <p:spPr>
          <a:xfrm>
            <a:off x="992824" y="3228896"/>
            <a:ext cx="7942580" cy="3058954"/>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GB" noProof="0"/>
          </a:p>
        </p:txBody>
      </p:sp>
      <p:sp>
        <p:nvSpPr>
          <p:cNvPr id="6" name="Footer Placeholder 5"/>
          <p:cNvSpPr>
            <a:spLocks noGrp="1"/>
          </p:cNvSpPr>
          <p:nvPr>
            <p:ph type="ftr" sz="quarter" idx="4"/>
          </p:nvPr>
        </p:nvSpPr>
        <p:spPr>
          <a:xfrm>
            <a:off x="2" y="6456612"/>
            <a:ext cx="4302230" cy="339884"/>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en-GB" dirty="0"/>
          </a:p>
        </p:txBody>
      </p:sp>
      <p:sp>
        <p:nvSpPr>
          <p:cNvPr id="7" name="Slide Number Placeholder 6"/>
          <p:cNvSpPr>
            <a:spLocks noGrp="1"/>
          </p:cNvSpPr>
          <p:nvPr>
            <p:ph type="sldNum" sz="quarter" idx="5"/>
          </p:nvPr>
        </p:nvSpPr>
        <p:spPr>
          <a:xfrm>
            <a:off x="5623699" y="6456612"/>
            <a:ext cx="4302230" cy="339884"/>
          </a:xfrm>
          <a:prstGeom prst="rect">
            <a:avLst/>
          </a:prstGeom>
        </p:spPr>
        <p:txBody>
          <a:bodyPr vert="horz" lIns="91440" tIns="45720" rIns="91440" bIns="45720" rtlCol="0" anchor="b"/>
          <a:lstStyle>
            <a:lvl1pPr algn="r" fontAlgn="auto">
              <a:spcBef>
                <a:spcPts val="0"/>
              </a:spcBef>
              <a:spcAft>
                <a:spcPts val="0"/>
              </a:spcAft>
              <a:defRPr sz="1200" smtClean="0">
                <a:latin typeface="+mn-lt"/>
              </a:defRPr>
            </a:lvl1pPr>
          </a:lstStyle>
          <a:p>
            <a:pPr>
              <a:defRPr/>
            </a:pPr>
            <a:fld id="{E6C00DB4-E585-43D3-9A29-E1C42556C769}" type="slidenum">
              <a:rPr lang="en-GB"/>
              <a:pPr>
                <a:defRPr/>
              </a:pPr>
              <a:t>‹#›</a:t>
            </a:fld>
            <a:endParaRPr lang="en-GB" dirty="0"/>
          </a:p>
        </p:txBody>
      </p:sp>
    </p:spTree>
    <p:extLst>
      <p:ext uri="{BB962C8B-B14F-4D97-AF65-F5344CB8AC3E}">
        <p14:creationId xmlns:p14="http://schemas.microsoft.com/office/powerpoint/2010/main" val="3102326407"/>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Slide Image Placeholder 1"/>
          <p:cNvSpPr>
            <a:spLocks noGrp="1" noRot="1" noChangeAspect="1" noTextEdit="1"/>
          </p:cNvSpPr>
          <p:nvPr>
            <p:ph type="sldImg"/>
          </p:nvPr>
        </p:nvSpPr>
        <p:spPr bwMode="auto">
          <a:noFill/>
          <a:ln>
            <a:solidFill>
              <a:srgbClr val="000000"/>
            </a:solidFill>
            <a:miter lim="800000"/>
            <a:headEnd/>
            <a:tailEnd/>
          </a:ln>
        </p:spPr>
      </p:sp>
      <p:sp>
        <p:nvSpPr>
          <p:cNvPr id="13315"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331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80FBC8F-7200-45DD-A4E3-40F9EE471788}" type="slidenum">
              <a:rPr lang="en-GB"/>
              <a:pPr fontAlgn="base">
                <a:spcBef>
                  <a:spcPct val="0"/>
                </a:spcBef>
                <a:spcAft>
                  <a:spcPct val="0"/>
                </a:spcAft>
              </a:pPr>
              <a:t>1</a:t>
            </a:fld>
            <a:endParaRPr lang="en-GB" dirty="0"/>
          </a:p>
        </p:txBody>
      </p:sp>
    </p:spTree>
    <p:extLst>
      <p:ext uri="{BB962C8B-B14F-4D97-AF65-F5344CB8AC3E}">
        <p14:creationId xmlns:p14="http://schemas.microsoft.com/office/powerpoint/2010/main" val="15645646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10</a:t>
            </a:fld>
            <a:endParaRPr lang="en-GB" dirty="0"/>
          </a:p>
        </p:txBody>
      </p:sp>
    </p:spTree>
    <p:extLst>
      <p:ext uri="{BB962C8B-B14F-4D97-AF65-F5344CB8AC3E}">
        <p14:creationId xmlns:p14="http://schemas.microsoft.com/office/powerpoint/2010/main" val="390150581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11</a:t>
            </a:fld>
            <a:endParaRPr lang="en-GB" dirty="0"/>
          </a:p>
        </p:txBody>
      </p:sp>
    </p:spTree>
    <p:extLst>
      <p:ext uri="{BB962C8B-B14F-4D97-AF65-F5344CB8AC3E}">
        <p14:creationId xmlns:p14="http://schemas.microsoft.com/office/powerpoint/2010/main" val="214047946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12</a:t>
            </a:fld>
            <a:endParaRPr lang="en-GB" dirty="0"/>
          </a:p>
        </p:txBody>
      </p:sp>
    </p:spTree>
    <p:extLst>
      <p:ext uri="{BB962C8B-B14F-4D97-AF65-F5344CB8AC3E}">
        <p14:creationId xmlns:p14="http://schemas.microsoft.com/office/powerpoint/2010/main" val="42000816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13</a:t>
            </a:fld>
            <a:endParaRPr lang="en-GB" dirty="0"/>
          </a:p>
        </p:txBody>
      </p:sp>
    </p:spTree>
    <p:extLst>
      <p:ext uri="{BB962C8B-B14F-4D97-AF65-F5344CB8AC3E}">
        <p14:creationId xmlns:p14="http://schemas.microsoft.com/office/powerpoint/2010/main" val="131544031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14</a:t>
            </a:fld>
            <a:endParaRPr lang="en-GB" dirty="0"/>
          </a:p>
        </p:txBody>
      </p:sp>
    </p:spTree>
    <p:extLst>
      <p:ext uri="{BB962C8B-B14F-4D97-AF65-F5344CB8AC3E}">
        <p14:creationId xmlns:p14="http://schemas.microsoft.com/office/powerpoint/2010/main" val="384426077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15</a:t>
            </a:fld>
            <a:endParaRPr lang="en-GB" dirty="0"/>
          </a:p>
        </p:txBody>
      </p:sp>
    </p:spTree>
    <p:extLst>
      <p:ext uri="{BB962C8B-B14F-4D97-AF65-F5344CB8AC3E}">
        <p14:creationId xmlns:p14="http://schemas.microsoft.com/office/powerpoint/2010/main" val="48482570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16</a:t>
            </a:fld>
            <a:endParaRPr lang="en-GB" dirty="0"/>
          </a:p>
        </p:txBody>
      </p:sp>
    </p:spTree>
    <p:extLst>
      <p:ext uri="{BB962C8B-B14F-4D97-AF65-F5344CB8AC3E}">
        <p14:creationId xmlns:p14="http://schemas.microsoft.com/office/powerpoint/2010/main" val="48431029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17</a:t>
            </a:fld>
            <a:endParaRPr lang="en-GB" dirty="0"/>
          </a:p>
        </p:txBody>
      </p:sp>
    </p:spTree>
    <p:extLst>
      <p:ext uri="{BB962C8B-B14F-4D97-AF65-F5344CB8AC3E}">
        <p14:creationId xmlns:p14="http://schemas.microsoft.com/office/powerpoint/2010/main" val="64650095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18</a:t>
            </a:fld>
            <a:endParaRPr lang="en-GB" dirty="0"/>
          </a:p>
        </p:txBody>
      </p:sp>
    </p:spTree>
    <p:extLst>
      <p:ext uri="{BB962C8B-B14F-4D97-AF65-F5344CB8AC3E}">
        <p14:creationId xmlns:p14="http://schemas.microsoft.com/office/powerpoint/2010/main" val="64487513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19</a:t>
            </a:fld>
            <a:endParaRPr lang="en-GB" dirty="0"/>
          </a:p>
        </p:txBody>
      </p:sp>
    </p:spTree>
    <p:extLst>
      <p:ext uri="{BB962C8B-B14F-4D97-AF65-F5344CB8AC3E}">
        <p14:creationId xmlns:p14="http://schemas.microsoft.com/office/powerpoint/2010/main" val="93581224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a:t>
            </a:fld>
            <a:endParaRPr lang="en-GB" dirty="0"/>
          </a:p>
        </p:txBody>
      </p:sp>
    </p:spTree>
    <p:extLst>
      <p:ext uri="{BB962C8B-B14F-4D97-AF65-F5344CB8AC3E}">
        <p14:creationId xmlns:p14="http://schemas.microsoft.com/office/powerpoint/2010/main" val="402163458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20</a:t>
            </a:fld>
            <a:endParaRPr lang="en-GB" dirty="0"/>
          </a:p>
        </p:txBody>
      </p:sp>
    </p:spTree>
    <p:extLst>
      <p:ext uri="{BB962C8B-B14F-4D97-AF65-F5344CB8AC3E}">
        <p14:creationId xmlns:p14="http://schemas.microsoft.com/office/powerpoint/2010/main" val="224653824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21</a:t>
            </a:fld>
            <a:endParaRPr lang="en-GB" dirty="0"/>
          </a:p>
        </p:txBody>
      </p:sp>
    </p:spTree>
    <p:extLst>
      <p:ext uri="{BB962C8B-B14F-4D97-AF65-F5344CB8AC3E}">
        <p14:creationId xmlns:p14="http://schemas.microsoft.com/office/powerpoint/2010/main" val="188247268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22</a:t>
            </a:fld>
            <a:endParaRPr lang="en-GB" dirty="0"/>
          </a:p>
        </p:txBody>
      </p:sp>
    </p:spTree>
    <p:extLst>
      <p:ext uri="{BB962C8B-B14F-4D97-AF65-F5344CB8AC3E}">
        <p14:creationId xmlns:p14="http://schemas.microsoft.com/office/powerpoint/2010/main" val="92198085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23</a:t>
            </a:fld>
            <a:endParaRPr lang="en-GB" dirty="0"/>
          </a:p>
        </p:txBody>
      </p:sp>
    </p:spTree>
    <p:extLst>
      <p:ext uri="{BB962C8B-B14F-4D97-AF65-F5344CB8AC3E}">
        <p14:creationId xmlns:p14="http://schemas.microsoft.com/office/powerpoint/2010/main" val="235790490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24</a:t>
            </a:fld>
            <a:endParaRPr lang="en-GB" dirty="0"/>
          </a:p>
        </p:txBody>
      </p:sp>
    </p:spTree>
    <p:extLst>
      <p:ext uri="{BB962C8B-B14F-4D97-AF65-F5344CB8AC3E}">
        <p14:creationId xmlns:p14="http://schemas.microsoft.com/office/powerpoint/2010/main" val="373384757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25</a:t>
            </a:fld>
            <a:endParaRPr lang="en-GB" dirty="0"/>
          </a:p>
        </p:txBody>
      </p:sp>
    </p:spTree>
    <p:extLst>
      <p:ext uri="{BB962C8B-B14F-4D97-AF65-F5344CB8AC3E}">
        <p14:creationId xmlns:p14="http://schemas.microsoft.com/office/powerpoint/2010/main" val="21782250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26</a:t>
            </a:fld>
            <a:endParaRPr lang="en-GB" dirty="0"/>
          </a:p>
        </p:txBody>
      </p:sp>
    </p:spTree>
    <p:extLst>
      <p:ext uri="{BB962C8B-B14F-4D97-AF65-F5344CB8AC3E}">
        <p14:creationId xmlns:p14="http://schemas.microsoft.com/office/powerpoint/2010/main" val="311363123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27</a:t>
            </a:fld>
            <a:endParaRPr lang="en-GB" dirty="0"/>
          </a:p>
        </p:txBody>
      </p:sp>
    </p:spTree>
    <p:extLst>
      <p:ext uri="{BB962C8B-B14F-4D97-AF65-F5344CB8AC3E}">
        <p14:creationId xmlns:p14="http://schemas.microsoft.com/office/powerpoint/2010/main" val="87107172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28</a:t>
            </a:fld>
            <a:endParaRPr lang="en-GB" dirty="0"/>
          </a:p>
        </p:txBody>
      </p:sp>
    </p:spTree>
    <p:extLst>
      <p:ext uri="{BB962C8B-B14F-4D97-AF65-F5344CB8AC3E}">
        <p14:creationId xmlns:p14="http://schemas.microsoft.com/office/powerpoint/2010/main" val="272049697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29</a:t>
            </a:fld>
            <a:endParaRPr lang="en-GB" dirty="0"/>
          </a:p>
        </p:txBody>
      </p:sp>
    </p:spTree>
    <p:extLst>
      <p:ext uri="{BB962C8B-B14F-4D97-AF65-F5344CB8AC3E}">
        <p14:creationId xmlns:p14="http://schemas.microsoft.com/office/powerpoint/2010/main" val="345710546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a:t>
            </a:fld>
            <a:endParaRPr lang="en-GB" dirty="0"/>
          </a:p>
        </p:txBody>
      </p:sp>
    </p:spTree>
    <p:extLst>
      <p:ext uri="{BB962C8B-B14F-4D97-AF65-F5344CB8AC3E}">
        <p14:creationId xmlns:p14="http://schemas.microsoft.com/office/powerpoint/2010/main" val="217485442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30</a:t>
            </a:fld>
            <a:endParaRPr lang="en-GB" dirty="0"/>
          </a:p>
        </p:txBody>
      </p:sp>
    </p:spTree>
    <p:extLst>
      <p:ext uri="{BB962C8B-B14F-4D97-AF65-F5344CB8AC3E}">
        <p14:creationId xmlns:p14="http://schemas.microsoft.com/office/powerpoint/2010/main" val="315419304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31</a:t>
            </a:fld>
            <a:endParaRPr lang="en-GB" dirty="0"/>
          </a:p>
        </p:txBody>
      </p:sp>
    </p:spTree>
    <p:extLst>
      <p:ext uri="{BB962C8B-B14F-4D97-AF65-F5344CB8AC3E}">
        <p14:creationId xmlns:p14="http://schemas.microsoft.com/office/powerpoint/2010/main" val="276030069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32</a:t>
            </a:fld>
            <a:endParaRPr lang="en-GB" dirty="0"/>
          </a:p>
        </p:txBody>
      </p:sp>
    </p:spTree>
    <p:extLst>
      <p:ext uri="{BB962C8B-B14F-4D97-AF65-F5344CB8AC3E}">
        <p14:creationId xmlns:p14="http://schemas.microsoft.com/office/powerpoint/2010/main" val="203626850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33</a:t>
            </a:fld>
            <a:endParaRPr lang="en-GB" dirty="0"/>
          </a:p>
        </p:txBody>
      </p:sp>
    </p:spTree>
    <p:extLst>
      <p:ext uri="{BB962C8B-B14F-4D97-AF65-F5344CB8AC3E}">
        <p14:creationId xmlns:p14="http://schemas.microsoft.com/office/powerpoint/2010/main" val="281239148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34</a:t>
            </a:fld>
            <a:endParaRPr lang="en-GB" dirty="0"/>
          </a:p>
        </p:txBody>
      </p:sp>
    </p:spTree>
    <p:extLst>
      <p:ext uri="{BB962C8B-B14F-4D97-AF65-F5344CB8AC3E}">
        <p14:creationId xmlns:p14="http://schemas.microsoft.com/office/powerpoint/2010/main" val="228029713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35</a:t>
            </a:fld>
            <a:endParaRPr lang="en-GB" dirty="0"/>
          </a:p>
        </p:txBody>
      </p:sp>
    </p:spTree>
    <p:extLst>
      <p:ext uri="{BB962C8B-B14F-4D97-AF65-F5344CB8AC3E}">
        <p14:creationId xmlns:p14="http://schemas.microsoft.com/office/powerpoint/2010/main" val="40213024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36</a:t>
            </a:fld>
            <a:endParaRPr lang="en-GB" dirty="0"/>
          </a:p>
        </p:txBody>
      </p:sp>
    </p:spTree>
    <p:extLst>
      <p:ext uri="{BB962C8B-B14F-4D97-AF65-F5344CB8AC3E}">
        <p14:creationId xmlns:p14="http://schemas.microsoft.com/office/powerpoint/2010/main" val="337405593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37</a:t>
            </a:fld>
            <a:endParaRPr lang="en-GB" dirty="0"/>
          </a:p>
        </p:txBody>
      </p:sp>
    </p:spTree>
    <p:extLst>
      <p:ext uri="{BB962C8B-B14F-4D97-AF65-F5344CB8AC3E}">
        <p14:creationId xmlns:p14="http://schemas.microsoft.com/office/powerpoint/2010/main" val="150896736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38</a:t>
            </a:fld>
            <a:endParaRPr lang="en-GB" dirty="0"/>
          </a:p>
        </p:txBody>
      </p:sp>
    </p:spTree>
    <p:extLst>
      <p:ext uri="{BB962C8B-B14F-4D97-AF65-F5344CB8AC3E}">
        <p14:creationId xmlns:p14="http://schemas.microsoft.com/office/powerpoint/2010/main" val="189644167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39</a:t>
            </a:fld>
            <a:endParaRPr lang="en-GB" dirty="0"/>
          </a:p>
        </p:txBody>
      </p:sp>
    </p:spTree>
    <p:extLst>
      <p:ext uri="{BB962C8B-B14F-4D97-AF65-F5344CB8AC3E}">
        <p14:creationId xmlns:p14="http://schemas.microsoft.com/office/powerpoint/2010/main" val="14290357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a:t>
            </a:fld>
            <a:endParaRPr lang="en-GB" dirty="0"/>
          </a:p>
        </p:txBody>
      </p:sp>
    </p:spTree>
    <p:extLst>
      <p:ext uri="{BB962C8B-B14F-4D97-AF65-F5344CB8AC3E}">
        <p14:creationId xmlns:p14="http://schemas.microsoft.com/office/powerpoint/2010/main" val="70838938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40</a:t>
            </a:fld>
            <a:endParaRPr lang="en-GB" dirty="0"/>
          </a:p>
        </p:txBody>
      </p:sp>
    </p:spTree>
    <p:extLst>
      <p:ext uri="{BB962C8B-B14F-4D97-AF65-F5344CB8AC3E}">
        <p14:creationId xmlns:p14="http://schemas.microsoft.com/office/powerpoint/2010/main" val="283516629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41</a:t>
            </a:fld>
            <a:endParaRPr lang="en-GB" dirty="0"/>
          </a:p>
        </p:txBody>
      </p:sp>
    </p:spTree>
    <p:extLst>
      <p:ext uri="{BB962C8B-B14F-4D97-AF65-F5344CB8AC3E}">
        <p14:creationId xmlns:p14="http://schemas.microsoft.com/office/powerpoint/2010/main" val="85967456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42</a:t>
            </a:fld>
            <a:endParaRPr lang="en-GB" dirty="0"/>
          </a:p>
        </p:txBody>
      </p:sp>
    </p:spTree>
    <p:extLst>
      <p:ext uri="{BB962C8B-B14F-4D97-AF65-F5344CB8AC3E}">
        <p14:creationId xmlns:p14="http://schemas.microsoft.com/office/powerpoint/2010/main" val="41913273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43</a:t>
            </a:fld>
            <a:endParaRPr lang="en-GB" dirty="0"/>
          </a:p>
        </p:txBody>
      </p:sp>
    </p:spTree>
    <p:extLst>
      <p:ext uri="{BB962C8B-B14F-4D97-AF65-F5344CB8AC3E}">
        <p14:creationId xmlns:p14="http://schemas.microsoft.com/office/powerpoint/2010/main" val="2984587167"/>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44</a:t>
            </a:fld>
            <a:endParaRPr lang="en-GB" dirty="0"/>
          </a:p>
        </p:txBody>
      </p:sp>
    </p:spTree>
    <p:extLst>
      <p:ext uri="{BB962C8B-B14F-4D97-AF65-F5344CB8AC3E}">
        <p14:creationId xmlns:p14="http://schemas.microsoft.com/office/powerpoint/2010/main" val="242335585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45</a:t>
            </a:fld>
            <a:endParaRPr lang="en-GB" dirty="0"/>
          </a:p>
        </p:txBody>
      </p:sp>
    </p:spTree>
    <p:extLst>
      <p:ext uri="{BB962C8B-B14F-4D97-AF65-F5344CB8AC3E}">
        <p14:creationId xmlns:p14="http://schemas.microsoft.com/office/powerpoint/2010/main" val="3451050442"/>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46</a:t>
            </a:fld>
            <a:endParaRPr lang="en-GB" dirty="0"/>
          </a:p>
        </p:txBody>
      </p:sp>
    </p:spTree>
    <p:extLst>
      <p:ext uri="{BB962C8B-B14F-4D97-AF65-F5344CB8AC3E}">
        <p14:creationId xmlns:p14="http://schemas.microsoft.com/office/powerpoint/2010/main" val="2375599617"/>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47</a:t>
            </a:fld>
            <a:endParaRPr lang="en-GB" dirty="0"/>
          </a:p>
        </p:txBody>
      </p:sp>
    </p:spTree>
    <p:extLst>
      <p:ext uri="{BB962C8B-B14F-4D97-AF65-F5344CB8AC3E}">
        <p14:creationId xmlns:p14="http://schemas.microsoft.com/office/powerpoint/2010/main" val="1125055174"/>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869BD36D-642D-4AB7-B9E3-99692D168A8F}" type="slidenum">
              <a:rPr lang="en-GB" smtClean="0"/>
              <a:pPr/>
              <a:t>48</a:t>
            </a:fld>
            <a:endParaRPr lang="en-GB" dirty="0"/>
          </a:p>
        </p:txBody>
      </p:sp>
    </p:spTree>
    <p:extLst>
      <p:ext uri="{BB962C8B-B14F-4D97-AF65-F5344CB8AC3E}">
        <p14:creationId xmlns:p14="http://schemas.microsoft.com/office/powerpoint/2010/main" val="1486189890"/>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869BD36D-642D-4AB7-B9E3-99692D168A8F}" type="slidenum">
              <a:rPr lang="en-GB" smtClean="0"/>
              <a:pPr/>
              <a:t>49</a:t>
            </a:fld>
            <a:endParaRPr lang="en-GB" dirty="0"/>
          </a:p>
        </p:txBody>
      </p:sp>
    </p:spTree>
    <p:extLst>
      <p:ext uri="{BB962C8B-B14F-4D97-AF65-F5344CB8AC3E}">
        <p14:creationId xmlns:p14="http://schemas.microsoft.com/office/powerpoint/2010/main" val="67996286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a:t>
            </a:fld>
            <a:endParaRPr lang="en-GB" dirty="0"/>
          </a:p>
        </p:txBody>
      </p:sp>
    </p:spTree>
    <p:extLst>
      <p:ext uri="{BB962C8B-B14F-4D97-AF65-F5344CB8AC3E}">
        <p14:creationId xmlns:p14="http://schemas.microsoft.com/office/powerpoint/2010/main" val="1172286292"/>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869BD36D-642D-4AB7-B9E3-99692D168A8F}" type="slidenum">
              <a:rPr lang="en-GB" smtClean="0"/>
              <a:pPr/>
              <a:t>50</a:t>
            </a:fld>
            <a:endParaRPr lang="en-GB" dirty="0"/>
          </a:p>
        </p:txBody>
      </p:sp>
    </p:spTree>
    <p:extLst>
      <p:ext uri="{BB962C8B-B14F-4D97-AF65-F5344CB8AC3E}">
        <p14:creationId xmlns:p14="http://schemas.microsoft.com/office/powerpoint/2010/main" val="1347345219"/>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869BD36D-642D-4AB7-B9E3-99692D168A8F}" type="slidenum">
              <a:rPr lang="en-GB" smtClean="0"/>
              <a:pPr/>
              <a:t>51</a:t>
            </a:fld>
            <a:endParaRPr lang="en-GB" dirty="0"/>
          </a:p>
        </p:txBody>
      </p:sp>
    </p:spTree>
    <p:extLst>
      <p:ext uri="{BB962C8B-B14F-4D97-AF65-F5344CB8AC3E}">
        <p14:creationId xmlns:p14="http://schemas.microsoft.com/office/powerpoint/2010/main" val="3112600893"/>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869BD36D-642D-4AB7-B9E3-99692D168A8F}" type="slidenum">
              <a:rPr lang="en-GB" smtClean="0"/>
              <a:pPr/>
              <a:t>52</a:t>
            </a:fld>
            <a:endParaRPr lang="en-GB" dirty="0"/>
          </a:p>
        </p:txBody>
      </p:sp>
    </p:spTree>
    <p:extLst>
      <p:ext uri="{BB962C8B-B14F-4D97-AF65-F5344CB8AC3E}">
        <p14:creationId xmlns:p14="http://schemas.microsoft.com/office/powerpoint/2010/main" val="1624070706"/>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53</a:t>
            </a:fld>
            <a:endParaRPr lang="en-GB" dirty="0"/>
          </a:p>
        </p:txBody>
      </p:sp>
    </p:spTree>
    <p:extLst>
      <p:ext uri="{BB962C8B-B14F-4D97-AF65-F5344CB8AC3E}">
        <p14:creationId xmlns:p14="http://schemas.microsoft.com/office/powerpoint/2010/main" val="2616862388"/>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54</a:t>
            </a:fld>
            <a:endParaRPr lang="en-GB" dirty="0"/>
          </a:p>
        </p:txBody>
      </p:sp>
    </p:spTree>
    <p:extLst>
      <p:ext uri="{BB962C8B-B14F-4D97-AF65-F5344CB8AC3E}">
        <p14:creationId xmlns:p14="http://schemas.microsoft.com/office/powerpoint/2010/main" val="2155234539"/>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55</a:t>
            </a:fld>
            <a:endParaRPr lang="en-GB" dirty="0"/>
          </a:p>
        </p:txBody>
      </p:sp>
    </p:spTree>
    <p:extLst>
      <p:ext uri="{BB962C8B-B14F-4D97-AF65-F5344CB8AC3E}">
        <p14:creationId xmlns:p14="http://schemas.microsoft.com/office/powerpoint/2010/main" val="1098338329"/>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56</a:t>
            </a:fld>
            <a:endParaRPr lang="en-GB" dirty="0"/>
          </a:p>
        </p:txBody>
      </p:sp>
    </p:spTree>
    <p:extLst>
      <p:ext uri="{BB962C8B-B14F-4D97-AF65-F5344CB8AC3E}">
        <p14:creationId xmlns:p14="http://schemas.microsoft.com/office/powerpoint/2010/main" val="556012237"/>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57</a:t>
            </a:fld>
            <a:endParaRPr lang="en-GB" dirty="0"/>
          </a:p>
        </p:txBody>
      </p:sp>
    </p:spTree>
    <p:extLst>
      <p:ext uri="{BB962C8B-B14F-4D97-AF65-F5344CB8AC3E}">
        <p14:creationId xmlns:p14="http://schemas.microsoft.com/office/powerpoint/2010/main" val="2866572910"/>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58</a:t>
            </a:fld>
            <a:endParaRPr lang="en-GB" dirty="0"/>
          </a:p>
        </p:txBody>
      </p:sp>
    </p:spTree>
    <p:extLst>
      <p:ext uri="{BB962C8B-B14F-4D97-AF65-F5344CB8AC3E}">
        <p14:creationId xmlns:p14="http://schemas.microsoft.com/office/powerpoint/2010/main" val="1244891627"/>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59</a:t>
            </a:fld>
            <a:endParaRPr lang="en-GB" dirty="0"/>
          </a:p>
        </p:txBody>
      </p:sp>
    </p:spTree>
    <p:extLst>
      <p:ext uri="{BB962C8B-B14F-4D97-AF65-F5344CB8AC3E}">
        <p14:creationId xmlns:p14="http://schemas.microsoft.com/office/powerpoint/2010/main" val="278610496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a:t>
            </a:fld>
            <a:endParaRPr lang="en-GB" dirty="0"/>
          </a:p>
        </p:txBody>
      </p:sp>
    </p:spTree>
    <p:extLst>
      <p:ext uri="{BB962C8B-B14F-4D97-AF65-F5344CB8AC3E}">
        <p14:creationId xmlns:p14="http://schemas.microsoft.com/office/powerpoint/2010/main" val="2493072455"/>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60</a:t>
            </a:fld>
            <a:endParaRPr lang="en-GB" dirty="0"/>
          </a:p>
        </p:txBody>
      </p:sp>
    </p:spTree>
    <p:extLst>
      <p:ext uri="{BB962C8B-B14F-4D97-AF65-F5344CB8AC3E}">
        <p14:creationId xmlns:p14="http://schemas.microsoft.com/office/powerpoint/2010/main" val="883088499"/>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61</a:t>
            </a:fld>
            <a:endParaRPr lang="en-GB" dirty="0"/>
          </a:p>
        </p:txBody>
      </p:sp>
    </p:spTree>
    <p:extLst>
      <p:ext uri="{BB962C8B-B14F-4D97-AF65-F5344CB8AC3E}">
        <p14:creationId xmlns:p14="http://schemas.microsoft.com/office/powerpoint/2010/main" val="3374513115"/>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62</a:t>
            </a:fld>
            <a:endParaRPr lang="en-GB" dirty="0"/>
          </a:p>
        </p:txBody>
      </p:sp>
    </p:spTree>
    <p:extLst>
      <p:ext uri="{BB962C8B-B14F-4D97-AF65-F5344CB8AC3E}">
        <p14:creationId xmlns:p14="http://schemas.microsoft.com/office/powerpoint/2010/main" val="1474308001"/>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63</a:t>
            </a:fld>
            <a:endParaRPr lang="en-GB" dirty="0"/>
          </a:p>
        </p:txBody>
      </p:sp>
    </p:spTree>
    <p:extLst>
      <p:ext uri="{BB962C8B-B14F-4D97-AF65-F5344CB8AC3E}">
        <p14:creationId xmlns:p14="http://schemas.microsoft.com/office/powerpoint/2010/main" val="4042467923"/>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64</a:t>
            </a:fld>
            <a:endParaRPr lang="en-GB" dirty="0"/>
          </a:p>
        </p:txBody>
      </p:sp>
    </p:spTree>
    <p:extLst>
      <p:ext uri="{BB962C8B-B14F-4D97-AF65-F5344CB8AC3E}">
        <p14:creationId xmlns:p14="http://schemas.microsoft.com/office/powerpoint/2010/main" val="2415897959"/>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65</a:t>
            </a:fld>
            <a:endParaRPr lang="en-GB" dirty="0"/>
          </a:p>
        </p:txBody>
      </p:sp>
    </p:spTree>
    <p:extLst>
      <p:ext uri="{BB962C8B-B14F-4D97-AF65-F5344CB8AC3E}">
        <p14:creationId xmlns:p14="http://schemas.microsoft.com/office/powerpoint/2010/main" val="1341344666"/>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66</a:t>
            </a:fld>
            <a:endParaRPr lang="en-GB" dirty="0"/>
          </a:p>
        </p:txBody>
      </p:sp>
    </p:spTree>
    <p:extLst>
      <p:ext uri="{BB962C8B-B14F-4D97-AF65-F5344CB8AC3E}">
        <p14:creationId xmlns:p14="http://schemas.microsoft.com/office/powerpoint/2010/main" val="122118520"/>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67</a:t>
            </a:fld>
            <a:endParaRPr lang="en-GB" dirty="0"/>
          </a:p>
        </p:txBody>
      </p:sp>
    </p:spTree>
    <p:extLst>
      <p:ext uri="{BB962C8B-B14F-4D97-AF65-F5344CB8AC3E}">
        <p14:creationId xmlns:p14="http://schemas.microsoft.com/office/powerpoint/2010/main" val="330702520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a:t>
            </a:fld>
            <a:endParaRPr lang="en-GB" dirty="0"/>
          </a:p>
        </p:txBody>
      </p:sp>
    </p:spTree>
    <p:extLst>
      <p:ext uri="{BB962C8B-B14F-4D97-AF65-F5344CB8AC3E}">
        <p14:creationId xmlns:p14="http://schemas.microsoft.com/office/powerpoint/2010/main" val="293229377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8</a:t>
            </a:fld>
            <a:endParaRPr lang="en-GB" dirty="0"/>
          </a:p>
        </p:txBody>
      </p:sp>
    </p:spTree>
    <p:extLst>
      <p:ext uri="{BB962C8B-B14F-4D97-AF65-F5344CB8AC3E}">
        <p14:creationId xmlns:p14="http://schemas.microsoft.com/office/powerpoint/2010/main" val="15292188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9</a:t>
            </a:fld>
            <a:endParaRPr lang="en-GB" dirty="0"/>
          </a:p>
        </p:txBody>
      </p:sp>
    </p:spTree>
    <p:extLst>
      <p:ext uri="{BB962C8B-B14F-4D97-AF65-F5344CB8AC3E}">
        <p14:creationId xmlns:p14="http://schemas.microsoft.com/office/powerpoint/2010/main" val="304012314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6.xml"/><Relationship Id="rId2" Type="http://schemas.openxmlformats.org/officeDocument/2006/relationships/slide" Target="../slides/slide62.xml"/><Relationship Id="rId1" Type="http://schemas.openxmlformats.org/officeDocument/2006/relationships/slideMaster" Target="../slideMasters/slideMaster1.xml"/><Relationship Id="rId6" Type="http://schemas.openxmlformats.org/officeDocument/2006/relationships/slide" Target="../slides/slide61.xml"/><Relationship Id="rId5" Type="http://schemas.openxmlformats.org/officeDocument/2006/relationships/slide" Target="../slides/slide60.xml"/><Relationship Id="rId4" Type="http://schemas.openxmlformats.org/officeDocument/2006/relationships/slide" Target="../slides/slide55.xml"/></Relationships>
</file>

<file path=ppt/slideLayouts/_rels/slideLayout5.xml.rels><?xml version="1.0" encoding="UTF-8" standalone="yes"?>
<Relationships xmlns="http://schemas.openxmlformats.org/package/2006/relationships"><Relationship Id="rId3" Type="http://schemas.openxmlformats.org/officeDocument/2006/relationships/hyperlink" Target="http://www.google.co.uk/url?sa=i&amp;rct=j&amp;q=ocr+nationals+in+ict+level+02+logo&amp;source=images&amp;cd=&amp;docid=V5m_yCYP-aE2_M&amp;tbnid=DTQOd6LrYrDCGM:&amp;ved=0CAUQjRw&amp;url=http://decv.co.uk/courses/test/&amp;ei=zegkUtL5EcaR0AX1yoCoCA&amp;bvm=bv.51495398,d.d2k&amp;psig=AFQjCNE5H51wUL1lgYhDZQ2VHp_BrKAYtA&amp;ust=1378236999184474" TargetMode="External"/><Relationship Id="rId2" Type="http://schemas.openxmlformats.org/officeDocument/2006/relationships/slide" Target="../slides/slide6.xml"/><Relationship Id="rId1" Type="http://schemas.openxmlformats.org/officeDocument/2006/relationships/slideMaster" Target="../slideMasters/slideMaster1.xml"/><Relationship Id="rId4" Type="http://schemas.openxmlformats.org/officeDocument/2006/relationships/image" Target="../media/image2.gif"/></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rookeWeston">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latin typeface="Calibri" pitchFamily="34" charset="0"/>
              <a:cs typeface="Calibri" pitchFamily="34" charset="0"/>
            </a:endParaRPr>
          </a:p>
        </p:txBody>
      </p:sp>
      <p:sp>
        <p:nvSpPr>
          <p:cNvPr id="9" name="Title 8"/>
          <p:cNvSpPr>
            <a:spLocks noGrp="1"/>
          </p:cNvSpPr>
          <p:nvPr>
            <p:ph type="ctrTitle"/>
          </p:nvPr>
        </p:nvSpPr>
        <p:spPr>
          <a:xfrm>
            <a:off x="685800" y="214290"/>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latin typeface="Calibri" pitchFamily="34" charset="0"/>
                <a:cs typeface="Calibri" pitchFamily="34" charset="0"/>
              </a:defRPr>
            </a:lvl1pPr>
            <a:extLst/>
          </a:lstStyle>
          <a:p>
            <a:r>
              <a:rPr kumimoji="0" lang="en-US" smtClean="0"/>
              <a:t>Click to edit Master 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latin typeface="Calibri" pitchFamily="34" charset="0"/>
                <a:cs typeface="Calibri" pitchFamily="34" charset="0"/>
              </a:endParaRPr>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latin typeface="Calibri" pitchFamily="34" charset="0"/>
                <a:cs typeface="Calibri" pitchFamily="34" charset="0"/>
              </a:endParaRPr>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extLst>
                  <a:ext uri="{28A0092B-C50C-407E-A947-70E740481C1C}">
                    <a14:useLocalDpi xmlns:a14="http://schemas.microsoft.com/office/drawing/2010/main" val="0"/>
                  </a:ext>
                </a:extLst>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dirty="0">
                <a:latin typeface="Calibri" pitchFamily="34" charset="0"/>
                <a:cs typeface="Calibri" pitchFamily="34" charset="0"/>
              </a:endParaRPr>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17" name="Subtitle 16"/>
          <p:cNvSpPr>
            <a:spLocks noGrp="1"/>
          </p:cNvSpPr>
          <p:nvPr>
            <p:ph type="subTitle" idx="1"/>
          </p:nvPr>
        </p:nvSpPr>
        <p:spPr>
          <a:xfrm>
            <a:off x="871566" y="5515444"/>
            <a:ext cx="7772400" cy="1199704"/>
          </a:xfrm>
        </p:spPr>
        <p:txBody>
          <a:bodyPr lIns="45720" rIns="45720"/>
          <a:lstStyle>
            <a:lvl1pPr marL="0" marR="64008" indent="0" algn="r">
              <a:buNone/>
              <a:defRPr b="1">
                <a:solidFill>
                  <a:schemeClr val="bg1"/>
                </a:solidFill>
                <a:latin typeface="Calibri" pitchFamily="34" charset="0"/>
                <a:cs typeface="Calibri" pitchFamily="34" charset="0"/>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dirty="0"/>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defRPr>
                <a:latin typeface="Calibri" pitchFamily="34" charset="0"/>
                <a:cs typeface="Calibri" pitchFamily="34" charset="0"/>
              </a:defRPr>
            </a:lvl1pPr>
            <a:lvl2pPr>
              <a:defRPr>
                <a:latin typeface="Calibri" pitchFamily="34" charset="0"/>
                <a:cs typeface="Calibri" pitchFamily="34" charset="0"/>
              </a:defRPr>
            </a:lvl2pPr>
            <a:lvl3pPr>
              <a:defRPr>
                <a:latin typeface="Calibri" pitchFamily="34" charset="0"/>
                <a:cs typeface="Calibri" pitchFamily="34" charset="0"/>
              </a:defRPr>
            </a:lvl3pPr>
            <a:lvl4pPr>
              <a:defRPr>
                <a:latin typeface="Calibri" pitchFamily="34" charset="0"/>
                <a:cs typeface="Calibri" pitchFamily="34" charset="0"/>
              </a:defRPr>
            </a:lvl4pPr>
            <a:lvl5pPr>
              <a:defRPr>
                <a:latin typeface="Calibri" pitchFamily="34" charset="0"/>
                <a:cs typeface="Calibri" pitchFamily="34" charset="0"/>
              </a:defRPr>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Title 6"/>
          <p:cNvSpPr>
            <a:spLocks noGrp="1"/>
          </p:cNvSpPr>
          <p:nvPr>
            <p:ph type="title"/>
          </p:nvPr>
        </p:nvSpPr>
        <p:spPr/>
        <p:txBody>
          <a:bodyPr rtlCol="0"/>
          <a:lstStyle>
            <a:lvl1pPr>
              <a:defRPr>
                <a:latin typeface="Calibri" pitchFamily="34" charset="0"/>
                <a:cs typeface="Calibri" pitchFamily="34" charset="0"/>
              </a:defRPr>
            </a:lvl1pPr>
            <a:extLst/>
          </a:lstStyle>
          <a:p>
            <a:r>
              <a:rPr kumimoji="0" lang="en-US" smtClean="0"/>
              <a:t>Click to edit Master title style</a:t>
            </a:r>
            <a:endParaRPr kumimoji="0" lang="en-US" dirty="0"/>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latin typeface="Calibri" pitchFamily="34" charset="0"/>
                <a:cs typeface="Calibri" pitchFamily="34" charset="0"/>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latin typeface="Calibri" pitchFamily="34" charset="0"/>
                <a:cs typeface="Calibri" pitchFamily="34" charset="0"/>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7" name="Chevron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dirty="0">
              <a:latin typeface="Calibri" pitchFamily="34" charset="0"/>
              <a:cs typeface="Calibri" pitchFamily="34" charset="0"/>
            </a:endParaRPr>
          </a:p>
        </p:txBody>
      </p:sp>
      <p:sp>
        <p:nvSpPr>
          <p:cNvPr id="8" name="Chevron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dirty="0">
              <a:latin typeface="Calibri" pitchFamily="34" charset="0"/>
              <a:cs typeface="Calibri" pitchFamily="34" charset="0"/>
            </a:endParaRPr>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LO1 1-7">
    <p:spTree>
      <p:nvGrpSpPr>
        <p:cNvPr id="1" name=""/>
        <p:cNvGrpSpPr/>
        <p:nvPr/>
      </p:nvGrpSpPr>
      <p:grpSpPr>
        <a:xfrm>
          <a:off x="0" y="0"/>
          <a:ext cx="0" cy="0"/>
          <a:chOff x="0" y="0"/>
          <a:chExt cx="0" cy="0"/>
        </a:xfrm>
      </p:grpSpPr>
      <p:sp>
        <p:nvSpPr>
          <p:cNvPr id="6" name="Title 5"/>
          <p:cNvSpPr>
            <a:spLocks noGrp="1"/>
          </p:cNvSpPr>
          <p:nvPr>
            <p:ph type="title"/>
          </p:nvPr>
        </p:nvSpPr>
        <p:spPr>
          <a:xfrm>
            <a:off x="35496" y="72008"/>
            <a:ext cx="8859452" cy="548680"/>
          </a:xfrm>
        </p:spPr>
        <p:txBody>
          <a:bodyPr rtlCol="0"/>
          <a:lstStyle>
            <a:lvl1pPr>
              <a:defRPr>
                <a:latin typeface="Calibri" pitchFamily="34" charset="0"/>
                <a:cs typeface="Calibri" pitchFamily="34" charset="0"/>
              </a:defRPr>
            </a:lvl1pPr>
            <a:extLst/>
          </a:lstStyle>
          <a:p>
            <a:r>
              <a:rPr kumimoji="0" lang="en-US" dirty="0" smtClean="0"/>
              <a:t>Click to edit Master title style</a:t>
            </a:r>
            <a:endParaRPr kumimoji="0" lang="en-US" dirty="0"/>
          </a:p>
        </p:txBody>
      </p:sp>
      <p:sp>
        <p:nvSpPr>
          <p:cNvPr id="14" name="Round Same Side Corner Rectangle 13">
            <a:hlinkClick r:id="rId2" action="ppaction://hlinksldjump"/>
          </p:cNvPr>
          <p:cNvSpPr/>
          <p:nvPr userDrawn="1"/>
        </p:nvSpPr>
        <p:spPr>
          <a:xfrm>
            <a:off x="5940152" y="620688"/>
            <a:ext cx="1328984" cy="35719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Exam Questions</a:t>
            </a:r>
            <a:endParaRPr lang="en-GB" sz="2000" b="1" dirty="0">
              <a:latin typeface="Arial" panose="020B0604020202020204" pitchFamily="34" charset="0"/>
              <a:cs typeface="Arial" panose="020B0604020202020204" pitchFamily="34" charset="0"/>
            </a:endParaRPr>
          </a:p>
        </p:txBody>
      </p:sp>
      <p:sp>
        <p:nvSpPr>
          <p:cNvPr id="12" name="Round Same Side Corner Rectangle 11">
            <a:hlinkClick r:id="rId3" action="ppaction://hlinksldjump"/>
          </p:cNvPr>
          <p:cNvSpPr/>
          <p:nvPr userDrawn="1"/>
        </p:nvSpPr>
        <p:spPr>
          <a:xfrm>
            <a:off x="217475" y="620688"/>
            <a:ext cx="1402197"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400" b="1" dirty="0" smtClean="0">
                <a:latin typeface="Arial" panose="020B0604020202020204" pitchFamily="34" charset="0"/>
                <a:cs typeface="Arial" panose="020B0604020202020204" pitchFamily="34" charset="0"/>
              </a:rPr>
              <a:t>P6.1 - PESTLE</a:t>
            </a:r>
            <a:endParaRPr lang="en-GB" sz="1400" b="1" dirty="0">
              <a:latin typeface="Arial" panose="020B0604020202020204" pitchFamily="34" charset="0"/>
              <a:cs typeface="Arial" panose="020B0604020202020204" pitchFamily="34" charset="0"/>
            </a:endParaRPr>
          </a:p>
        </p:txBody>
      </p:sp>
      <p:sp>
        <p:nvSpPr>
          <p:cNvPr id="37" name="Round Same Side Corner Rectangle 36">
            <a:hlinkClick r:id="rId4" action="ppaction://hlinksldjump"/>
          </p:cNvPr>
          <p:cNvSpPr/>
          <p:nvPr userDrawn="1"/>
        </p:nvSpPr>
        <p:spPr>
          <a:xfrm>
            <a:off x="1686257" y="620688"/>
            <a:ext cx="1231668"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400" b="1" dirty="0" smtClean="0">
                <a:latin typeface="Arial" panose="020B0604020202020204" pitchFamily="34" charset="0"/>
                <a:cs typeface="Arial" panose="020B0604020202020204" pitchFamily="34" charset="0"/>
              </a:rPr>
              <a:t>P6.2 - Ethics</a:t>
            </a:r>
            <a:endParaRPr lang="en-GB" sz="1400" b="1" dirty="0">
              <a:latin typeface="Arial" panose="020B0604020202020204" pitchFamily="34" charset="0"/>
              <a:cs typeface="Arial" panose="020B0604020202020204" pitchFamily="34" charset="0"/>
            </a:endParaRPr>
          </a:p>
        </p:txBody>
      </p:sp>
      <p:sp>
        <p:nvSpPr>
          <p:cNvPr id="10" name="Round Same Side Corner Rectangle 9">
            <a:hlinkClick r:id="rId5" action="ppaction://hlinksldjump"/>
          </p:cNvPr>
          <p:cNvSpPr/>
          <p:nvPr userDrawn="1"/>
        </p:nvSpPr>
        <p:spPr>
          <a:xfrm>
            <a:off x="2984510" y="623538"/>
            <a:ext cx="1277163"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400" b="1" dirty="0" smtClean="0">
                <a:latin typeface="Arial" panose="020B0604020202020204" pitchFamily="34" charset="0"/>
                <a:cs typeface="Arial" panose="020B0604020202020204" pitchFamily="34" charset="0"/>
              </a:rPr>
              <a:t>P6.3 - Impact</a:t>
            </a:r>
            <a:endParaRPr lang="en-GB" sz="1400" b="1" dirty="0">
              <a:latin typeface="Arial" panose="020B0604020202020204" pitchFamily="34" charset="0"/>
              <a:cs typeface="Arial" panose="020B0604020202020204" pitchFamily="34" charset="0"/>
            </a:endParaRPr>
          </a:p>
        </p:txBody>
      </p:sp>
      <p:sp>
        <p:nvSpPr>
          <p:cNvPr id="9" name="Round Same Side Corner Rectangle 8">
            <a:hlinkClick r:id="rId6" action="ppaction://hlinksldjump"/>
          </p:cNvPr>
          <p:cNvSpPr/>
          <p:nvPr userDrawn="1"/>
        </p:nvSpPr>
        <p:spPr>
          <a:xfrm>
            <a:off x="4328258" y="620688"/>
            <a:ext cx="1545309"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400" b="1" dirty="0" smtClean="0">
                <a:latin typeface="Arial" panose="020B0604020202020204" pitchFamily="34" charset="0"/>
                <a:cs typeface="Arial" panose="020B0604020202020204" pitchFamily="34" charset="0"/>
              </a:rPr>
              <a:t>P6.4 - Response</a:t>
            </a:r>
            <a:endParaRPr lang="en-GB" sz="1400" b="1" dirty="0">
              <a:latin typeface="Arial" panose="020B0604020202020204" pitchFamily="34" charset="0"/>
              <a:cs typeface="Arial" panose="020B0604020202020204" pitchFamily="34" charset="0"/>
            </a:endParaRPr>
          </a:p>
        </p:txBody>
      </p:sp>
      <p:sp>
        <p:nvSpPr>
          <p:cNvPr id="15" name="Content Placeholder 1"/>
          <p:cNvSpPr txBox="1">
            <a:spLocks/>
          </p:cNvSpPr>
          <p:nvPr/>
        </p:nvSpPr>
        <p:spPr>
          <a:xfrm>
            <a:off x="177105" y="983578"/>
            <a:ext cx="8752613" cy="5757790"/>
          </a:xfrm>
          <a:prstGeom prst="rect">
            <a:avLst/>
          </a:prstGeom>
          <a:solidFill>
            <a:schemeClr val="bg1"/>
          </a:solidFill>
          <a:ln w="38100">
            <a:solidFill>
              <a:schemeClr val="accent3"/>
            </a:solidFill>
          </a:ln>
          <a:effectLst>
            <a:outerShdw blurRad="50800" dist="38100" dir="2700000" algn="tl" rotWithShape="0">
              <a:prstClr val="black">
                <a:alpha val="40000"/>
              </a:prstClr>
            </a:outerShdw>
          </a:effectLst>
        </p:spPr>
        <p:txBody>
          <a:bodyPr vert="horz">
            <a:noAutofit/>
          </a:bodyPr>
          <a:lstStyle/>
          <a:p>
            <a:pPr marL="109728" marR="0" lvl="0" indent="0" algn="l" defTabSz="914400" rtl="0" eaLnBrk="1" fontAlgn="auto" latinLnBrk="0" hangingPunct="1">
              <a:lnSpc>
                <a:spcPct val="100000"/>
              </a:lnSpc>
              <a:spcBef>
                <a:spcPts val="600"/>
              </a:spcBef>
              <a:spcAft>
                <a:spcPts val="600"/>
              </a:spcAft>
              <a:buClr>
                <a:schemeClr val="accent1"/>
              </a:buClr>
              <a:buSzPct val="68000"/>
              <a:buFont typeface="Wingdings 3"/>
              <a:buNone/>
              <a:tabLst/>
              <a:defRPr/>
            </a:pPr>
            <a:endPar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endParaRPr>
          </a:p>
          <a:p>
            <a:pPr marL="109728" marR="0" lvl="0" indent="0" algn="l" defTabSz="914400" rtl="0" eaLnBrk="1" fontAlgn="auto" latinLnBrk="0" hangingPunct="1">
              <a:lnSpc>
                <a:spcPct val="100000"/>
              </a:lnSpc>
              <a:spcBef>
                <a:spcPts val="600"/>
              </a:spcBef>
              <a:spcAft>
                <a:spcPts val="600"/>
              </a:spcAft>
              <a:buClr>
                <a:schemeClr val="accent1"/>
              </a:buClr>
              <a:buSzPct val="68000"/>
              <a:buFont typeface="Wingdings 3"/>
              <a:buNone/>
              <a:tabLst/>
              <a:defRPr/>
            </a:pPr>
            <a: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
            </a:r>
            <a:b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br>
            <a: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
            </a:r>
            <a:b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br>
            <a:endParaRPr kumimoji="0" lang="en-GB" sz="1600" b="0" i="0" u="none" strike="noStrike" kern="1200" cap="none" spc="0" normalizeH="0" baseline="0" noProof="0" dirty="0">
              <a:ln>
                <a:noFill/>
              </a:ln>
              <a:solidFill>
                <a:schemeClr val="tx1"/>
              </a:solidFill>
              <a:effectLst/>
              <a:uLnTx/>
              <a:uFillTx/>
              <a:latin typeface="Calibri" pitchFamily="34" charset="0"/>
              <a:ea typeface="+mn-ea"/>
              <a:cs typeface="Calibri" pitchFamily="34" charset="0"/>
            </a:endParaRPr>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LO1 8-14">
    <p:spTree>
      <p:nvGrpSpPr>
        <p:cNvPr id="1" name=""/>
        <p:cNvGrpSpPr/>
        <p:nvPr/>
      </p:nvGrpSpPr>
      <p:grpSpPr>
        <a:xfrm>
          <a:off x="0" y="0"/>
          <a:ext cx="0" cy="0"/>
          <a:chOff x="0" y="0"/>
          <a:chExt cx="0" cy="0"/>
        </a:xfrm>
      </p:grpSpPr>
      <p:sp>
        <p:nvSpPr>
          <p:cNvPr id="6" name="Title 5"/>
          <p:cNvSpPr>
            <a:spLocks noGrp="1"/>
          </p:cNvSpPr>
          <p:nvPr>
            <p:ph type="title"/>
          </p:nvPr>
        </p:nvSpPr>
        <p:spPr>
          <a:xfrm>
            <a:off x="214282" y="-117500"/>
            <a:ext cx="8229600" cy="857256"/>
          </a:xfrm>
        </p:spPr>
        <p:txBody>
          <a:bodyPr rtlCol="0"/>
          <a:lstStyle>
            <a:lvl1pPr>
              <a:defRPr>
                <a:latin typeface="Calibri" pitchFamily="34" charset="0"/>
                <a:cs typeface="Calibri" pitchFamily="34" charset="0"/>
              </a:defRPr>
            </a:lvl1pPr>
            <a:extLst/>
          </a:lstStyle>
          <a:p>
            <a:r>
              <a:rPr kumimoji="0" lang="en-US" smtClean="0"/>
              <a:t>Click to edit Master title style</a:t>
            </a:r>
            <a:endParaRPr kumimoji="0" lang="en-US"/>
          </a:p>
        </p:txBody>
      </p:sp>
      <p:sp>
        <p:nvSpPr>
          <p:cNvPr id="4" name="Round Same Side Corner Rectangle 3">
            <a:hlinkClick r:id="" action="ppaction://noaction"/>
          </p:cNvPr>
          <p:cNvSpPr/>
          <p:nvPr/>
        </p:nvSpPr>
        <p:spPr>
          <a:xfrm>
            <a:off x="3312750" y="720054"/>
            <a:ext cx="39600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sz="1100" b="1" dirty="0" smtClean="0"/>
              <a:t>12</a:t>
            </a:r>
            <a:endParaRPr lang="en-GB" b="1" dirty="0"/>
          </a:p>
        </p:txBody>
      </p:sp>
      <p:sp>
        <p:nvSpPr>
          <p:cNvPr id="5" name="Round Same Side Corner Rectangle 4">
            <a:hlinkClick r:id="rId2" action="ppaction://hlinksldjump"/>
          </p:cNvPr>
          <p:cNvSpPr/>
          <p:nvPr/>
        </p:nvSpPr>
        <p:spPr>
          <a:xfrm>
            <a:off x="311404" y="717964"/>
            <a:ext cx="1643074" cy="357190"/>
          </a:xfrm>
          <a:prstGeom prst="round2SameRect">
            <a:avLst/>
          </a:prstGeom>
          <a:effectLst/>
        </p:spPr>
        <p:style>
          <a:lnRef idx="0">
            <a:schemeClr val="accent1"/>
          </a:lnRef>
          <a:fillRef idx="3">
            <a:schemeClr val="accent1"/>
          </a:fillRef>
          <a:effectRef idx="3">
            <a:schemeClr val="accent1"/>
          </a:effectRef>
          <a:fontRef idx="minor">
            <a:schemeClr val="lt1"/>
          </a:fontRef>
        </p:style>
        <p:txBody>
          <a:bodyPr rtlCol="0" anchor="ctr"/>
          <a:lstStyle/>
          <a:p>
            <a:pPr algn="ctr"/>
            <a:r>
              <a:rPr lang="en-GB" b="1" dirty="0" smtClean="0"/>
              <a:t>Assignment</a:t>
            </a:r>
            <a:endParaRPr lang="en-GB" b="1" dirty="0"/>
          </a:p>
        </p:txBody>
      </p:sp>
      <p:sp>
        <p:nvSpPr>
          <p:cNvPr id="8" name="Round Same Side Corner Rectangle 7">
            <a:hlinkClick r:id="" action="ppaction://noaction"/>
          </p:cNvPr>
          <p:cNvSpPr/>
          <p:nvPr/>
        </p:nvSpPr>
        <p:spPr>
          <a:xfrm>
            <a:off x="2027211" y="720054"/>
            <a:ext cx="468519" cy="35719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rtlCol="0" anchor="ctr"/>
          <a:lstStyle/>
          <a:p>
            <a:pPr algn="ctr"/>
            <a:r>
              <a:rPr lang="en-GB" sz="1000" b="1" dirty="0" smtClean="0"/>
              <a:t>LO1</a:t>
            </a:r>
            <a:endParaRPr lang="en-GB" sz="1400" b="1" dirty="0"/>
          </a:p>
        </p:txBody>
      </p:sp>
      <p:sp>
        <p:nvSpPr>
          <p:cNvPr id="7" name="Round Same Side Corner Rectangle 6">
            <a:hlinkClick r:id="" action="ppaction://noaction"/>
          </p:cNvPr>
          <p:cNvSpPr/>
          <p:nvPr/>
        </p:nvSpPr>
        <p:spPr>
          <a:xfrm>
            <a:off x="3780758" y="728321"/>
            <a:ext cx="39600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sz="1100" b="1" dirty="0" smtClean="0"/>
              <a:t>13</a:t>
            </a:r>
            <a:endParaRPr lang="en-GB" b="1" dirty="0"/>
          </a:p>
        </p:txBody>
      </p:sp>
      <p:sp>
        <p:nvSpPr>
          <p:cNvPr id="10" name="Round Same Side Corner Rectangle 9">
            <a:hlinkClick r:id="" action="ppaction://noaction"/>
          </p:cNvPr>
          <p:cNvSpPr/>
          <p:nvPr/>
        </p:nvSpPr>
        <p:spPr>
          <a:xfrm>
            <a:off x="4248766" y="728321"/>
            <a:ext cx="39600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sz="1100" b="1" dirty="0" smtClean="0"/>
              <a:t>14</a:t>
            </a:r>
            <a:endParaRPr lang="en-GB" b="1" dirty="0"/>
          </a:p>
        </p:txBody>
      </p:sp>
      <p:sp>
        <p:nvSpPr>
          <p:cNvPr id="11" name="Round Same Side Corner Rectangle 10">
            <a:hlinkClick r:id="" action="ppaction://noaction"/>
          </p:cNvPr>
          <p:cNvSpPr/>
          <p:nvPr/>
        </p:nvSpPr>
        <p:spPr>
          <a:xfrm>
            <a:off x="4716862" y="728321"/>
            <a:ext cx="39600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sz="1100" b="1" dirty="0" smtClean="0"/>
              <a:t>15</a:t>
            </a:r>
            <a:endParaRPr lang="en-GB" b="1" dirty="0"/>
          </a:p>
        </p:txBody>
      </p:sp>
      <p:sp>
        <p:nvSpPr>
          <p:cNvPr id="12" name="Round Same Side Corner Rectangle 11">
            <a:hlinkClick r:id="" action="ppaction://noaction"/>
          </p:cNvPr>
          <p:cNvSpPr/>
          <p:nvPr/>
        </p:nvSpPr>
        <p:spPr>
          <a:xfrm>
            <a:off x="5195564" y="729079"/>
            <a:ext cx="39600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sz="1100" b="1" dirty="0" smtClean="0"/>
              <a:t>16</a:t>
            </a:r>
            <a:endParaRPr lang="en-GB" b="1" dirty="0"/>
          </a:p>
        </p:txBody>
      </p:sp>
      <p:sp>
        <p:nvSpPr>
          <p:cNvPr id="16" name="Round Same Side Corner Rectangle 15">
            <a:hlinkClick r:id="" action="ppaction://noaction"/>
          </p:cNvPr>
          <p:cNvSpPr/>
          <p:nvPr/>
        </p:nvSpPr>
        <p:spPr>
          <a:xfrm>
            <a:off x="5663995" y="729079"/>
            <a:ext cx="39600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sz="1100" b="1" dirty="0" smtClean="0"/>
              <a:t>17</a:t>
            </a:r>
            <a:endParaRPr lang="en-GB" b="1" dirty="0"/>
          </a:p>
        </p:txBody>
      </p:sp>
      <p:sp>
        <p:nvSpPr>
          <p:cNvPr id="17" name="Round Same Side Corner Rectangle 16">
            <a:hlinkClick r:id="" action="ppaction://noaction"/>
          </p:cNvPr>
          <p:cNvSpPr/>
          <p:nvPr/>
        </p:nvSpPr>
        <p:spPr>
          <a:xfrm>
            <a:off x="6132426" y="729079"/>
            <a:ext cx="39600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sz="1100" b="1" dirty="0" smtClean="0"/>
              <a:t>18</a:t>
            </a:r>
            <a:endParaRPr lang="en-GB" b="1" dirty="0"/>
          </a:p>
        </p:txBody>
      </p:sp>
      <p:sp>
        <p:nvSpPr>
          <p:cNvPr id="20" name="Round Same Side Corner Rectangle 19">
            <a:hlinkClick r:id="" action="ppaction://noaction"/>
          </p:cNvPr>
          <p:cNvSpPr/>
          <p:nvPr/>
        </p:nvSpPr>
        <p:spPr>
          <a:xfrm>
            <a:off x="2567651" y="729079"/>
            <a:ext cx="672668" cy="35719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rtlCol="0" anchor="ctr"/>
          <a:lstStyle/>
          <a:p>
            <a:pPr algn="ctr"/>
            <a:r>
              <a:rPr lang="en-GB" sz="1000" b="1" dirty="0" smtClean="0"/>
              <a:t>1-11</a:t>
            </a:r>
            <a:endParaRPr lang="en-GB" sz="1400" b="1" dirty="0"/>
          </a:p>
        </p:txBody>
      </p:sp>
      <p:pic>
        <p:nvPicPr>
          <p:cNvPr id="14" name="Picture 7" descr="http://decv.co.uk/wp-content/uploads/2013/02/OCR-Logo-300x139.gif">
            <a:hlinkClick r:id="rId3"/>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572084" y="0"/>
            <a:ext cx="1571916" cy="728321"/>
          </a:xfrm>
          <a:prstGeom prst="rect">
            <a:avLst/>
          </a:prstGeom>
          <a:noFill/>
          <a:extLst>
            <a:ext uri="{909E8E84-426E-40DD-AFC4-6F175D3DCCD1}">
              <a14:hiddenFill xmlns:a14="http://schemas.microsoft.com/office/drawing/2010/main">
                <a:solidFill>
                  <a:srgbClr val="FFFFFF"/>
                </a:solidFill>
              </a14:hiddenFill>
            </a:ext>
          </a:extLst>
        </p:spPr>
      </p:pic>
      <p:sp>
        <p:nvSpPr>
          <p:cNvPr id="15" name="Round Same Side Corner Rectangle 14">
            <a:hlinkClick r:id="" action="ppaction://noaction"/>
          </p:cNvPr>
          <p:cNvSpPr/>
          <p:nvPr userDrawn="1"/>
        </p:nvSpPr>
        <p:spPr>
          <a:xfrm>
            <a:off x="3312750" y="720054"/>
            <a:ext cx="39600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sz="1100" b="1" dirty="0" smtClean="0"/>
              <a:t>12</a:t>
            </a:r>
            <a:endParaRPr lang="en-GB" b="1" dirty="0"/>
          </a:p>
        </p:txBody>
      </p:sp>
      <p:sp>
        <p:nvSpPr>
          <p:cNvPr id="18" name="Round Same Side Corner Rectangle 17">
            <a:hlinkClick r:id="rId2" action="ppaction://hlinksldjump"/>
          </p:cNvPr>
          <p:cNvSpPr/>
          <p:nvPr userDrawn="1"/>
        </p:nvSpPr>
        <p:spPr>
          <a:xfrm>
            <a:off x="311404" y="717964"/>
            <a:ext cx="1643074" cy="357190"/>
          </a:xfrm>
          <a:prstGeom prst="round2SameRect">
            <a:avLst/>
          </a:prstGeom>
          <a:effectLst/>
        </p:spPr>
        <p:style>
          <a:lnRef idx="0">
            <a:schemeClr val="accent1"/>
          </a:lnRef>
          <a:fillRef idx="3">
            <a:schemeClr val="accent1"/>
          </a:fillRef>
          <a:effectRef idx="3">
            <a:schemeClr val="accent1"/>
          </a:effectRef>
          <a:fontRef idx="minor">
            <a:schemeClr val="lt1"/>
          </a:fontRef>
        </p:style>
        <p:txBody>
          <a:bodyPr rtlCol="0" anchor="ctr"/>
          <a:lstStyle/>
          <a:p>
            <a:pPr algn="ctr"/>
            <a:r>
              <a:rPr lang="en-GB" b="1" dirty="0" smtClean="0"/>
              <a:t>Assignment</a:t>
            </a:r>
            <a:endParaRPr lang="en-GB" b="1" dirty="0"/>
          </a:p>
        </p:txBody>
      </p:sp>
      <p:sp>
        <p:nvSpPr>
          <p:cNvPr id="19" name="Round Same Side Corner Rectangle 18">
            <a:hlinkClick r:id="" action="ppaction://noaction"/>
          </p:cNvPr>
          <p:cNvSpPr/>
          <p:nvPr userDrawn="1"/>
        </p:nvSpPr>
        <p:spPr>
          <a:xfrm>
            <a:off x="2027211" y="720054"/>
            <a:ext cx="468519" cy="35719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rtlCol="0" anchor="ctr"/>
          <a:lstStyle/>
          <a:p>
            <a:pPr algn="ctr"/>
            <a:r>
              <a:rPr lang="en-GB" sz="1000" b="1" dirty="0" smtClean="0"/>
              <a:t>LO1</a:t>
            </a:r>
            <a:endParaRPr lang="en-GB" sz="1400" b="1" dirty="0"/>
          </a:p>
        </p:txBody>
      </p:sp>
      <p:sp>
        <p:nvSpPr>
          <p:cNvPr id="21" name="Round Same Side Corner Rectangle 20">
            <a:hlinkClick r:id="" action="ppaction://noaction"/>
          </p:cNvPr>
          <p:cNvSpPr/>
          <p:nvPr userDrawn="1"/>
        </p:nvSpPr>
        <p:spPr>
          <a:xfrm>
            <a:off x="3780758" y="728321"/>
            <a:ext cx="39600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sz="1100" b="1" dirty="0" smtClean="0"/>
              <a:t>13</a:t>
            </a:r>
            <a:endParaRPr lang="en-GB" b="1" dirty="0"/>
          </a:p>
        </p:txBody>
      </p:sp>
      <p:sp>
        <p:nvSpPr>
          <p:cNvPr id="22" name="Round Same Side Corner Rectangle 21">
            <a:hlinkClick r:id="" action="ppaction://noaction"/>
          </p:cNvPr>
          <p:cNvSpPr/>
          <p:nvPr userDrawn="1"/>
        </p:nvSpPr>
        <p:spPr>
          <a:xfrm>
            <a:off x="4248766" y="728321"/>
            <a:ext cx="39600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sz="1100" b="1" dirty="0" smtClean="0"/>
              <a:t>14</a:t>
            </a:r>
            <a:endParaRPr lang="en-GB" b="1" dirty="0"/>
          </a:p>
        </p:txBody>
      </p:sp>
      <p:sp>
        <p:nvSpPr>
          <p:cNvPr id="23" name="Round Same Side Corner Rectangle 22">
            <a:hlinkClick r:id="" action="ppaction://noaction"/>
          </p:cNvPr>
          <p:cNvSpPr/>
          <p:nvPr userDrawn="1"/>
        </p:nvSpPr>
        <p:spPr>
          <a:xfrm>
            <a:off x="4716862" y="728321"/>
            <a:ext cx="39600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sz="1100" b="1" dirty="0" smtClean="0"/>
              <a:t>15</a:t>
            </a:r>
            <a:endParaRPr lang="en-GB" b="1" dirty="0"/>
          </a:p>
        </p:txBody>
      </p:sp>
      <p:sp>
        <p:nvSpPr>
          <p:cNvPr id="24" name="Round Same Side Corner Rectangle 23">
            <a:hlinkClick r:id="" action="ppaction://noaction"/>
          </p:cNvPr>
          <p:cNvSpPr/>
          <p:nvPr userDrawn="1"/>
        </p:nvSpPr>
        <p:spPr>
          <a:xfrm>
            <a:off x="5195564" y="729079"/>
            <a:ext cx="39600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sz="1100" b="1" dirty="0" smtClean="0"/>
              <a:t>16</a:t>
            </a:r>
            <a:endParaRPr lang="en-GB" b="1" dirty="0"/>
          </a:p>
        </p:txBody>
      </p:sp>
      <p:sp>
        <p:nvSpPr>
          <p:cNvPr id="25" name="Round Same Side Corner Rectangle 24">
            <a:hlinkClick r:id="" action="ppaction://noaction"/>
          </p:cNvPr>
          <p:cNvSpPr/>
          <p:nvPr userDrawn="1"/>
        </p:nvSpPr>
        <p:spPr>
          <a:xfrm>
            <a:off x="5663995" y="729079"/>
            <a:ext cx="39600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sz="1100" b="1" dirty="0" smtClean="0"/>
              <a:t>17</a:t>
            </a:r>
            <a:endParaRPr lang="en-GB" b="1" dirty="0"/>
          </a:p>
        </p:txBody>
      </p:sp>
      <p:sp>
        <p:nvSpPr>
          <p:cNvPr id="26" name="Round Same Side Corner Rectangle 25">
            <a:hlinkClick r:id="" action="ppaction://noaction"/>
          </p:cNvPr>
          <p:cNvSpPr/>
          <p:nvPr userDrawn="1"/>
        </p:nvSpPr>
        <p:spPr>
          <a:xfrm>
            <a:off x="6132426" y="729079"/>
            <a:ext cx="39600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rtlCol="0" anchor="ctr"/>
          <a:lstStyle/>
          <a:p>
            <a:pPr algn="ctr"/>
            <a:r>
              <a:rPr lang="en-GB" sz="1100" b="1" dirty="0" smtClean="0"/>
              <a:t>18</a:t>
            </a:r>
            <a:endParaRPr lang="en-GB" b="1" dirty="0"/>
          </a:p>
        </p:txBody>
      </p:sp>
      <p:sp>
        <p:nvSpPr>
          <p:cNvPr id="27" name="Round Same Side Corner Rectangle 26">
            <a:hlinkClick r:id="" action="ppaction://noaction"/>
          </p:cNvPr>
          <p:cNvSpPr/>
          <p:nvPr userDrawn="1"/>
        </p:nvSpPr>
        <p:spPr>
          <a:xfrm>
            <a:off x="2567651" y="729079"/>
            <a:ext cx="672668" cy="35719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rtlCol="0" anchor="ctr"/>
          <a:lstStyle/>
          <a:p>
            <a:pPr algn="ctr"/>
            <a:r>
              <a:rPr lang="en-GB" sz="1000" b="1" dirty="0" smtClean="0"/>
              <a:t>1-11</a:t>
            </a:r>
            <a:endParaRPr lang="en-GB" sz="1400" b="1" dirty="0"/>
          </a:p>
        </p:txBody>
      </p:sp>
      <p:pic>
        <p:nvPicPr>
          <p:cNvPr id="28" name="Picture 7" descr="http://decv.co.uk/wp-content/uploads/2013/02/OCR-Logo-300x139.gif">
            <a:hlinkClick r:id="rId3"/>
          </p:cNvPr>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7572084" y="0"/>
            <a:ext cx="1571916" cy="72832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41972598"/>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Assignment">
    <p:spTree>
      <p:nvGrpSpPr>
        <p:cNvPr id="1" name=""/>
        <p:cNvGrpSpPr/>
        <p:nvPr/>
      </p:nvGrpSpPr>
      <p:grpSpPr>
        <a:xfrm>
          <a:off x="0" y="0"/>
          <a:ext cx="0" cy="0"/>
          <a:chOff x="0" y="0"/>
          <a:chExt cx="0" cy="0"/>
        </a:xfrm>
      </p:grpSpPr>
      <p:sp>
        <p:nvSpPr>
          <p:cNvPr id="6" name="Title 5"/>
          <p:cNvSpPr>
            <a:spLocks noGrp="1"/>
          </p:cNvSpPr>
          <p:nvPr>
            <p:ph type="title"/>
          </p:nvPr>
        </p:nvSpPr>
        <p:spPr>
          <a:xfrm>
            <a:off x="214282" y="-117500"/>
            <a:ext cx="8229600" cy="857256"/>
          </a:xfrm>
        </p:spPr>
        <p:txBody>
          <a:bodyPr rtlCol="0"/>
          <a:lstStyle>
            <a:lvl1pPr>
              <a:defRPr>
                <a:latin typeface="Calibri" pitchFamily="34" charset="0"/>
                <a:cs typeface="Calibri" pitchFamily="34" charset="0"/>
              </a:defRPr>
            </a:lvl1pPr>
            <a:extLst/>
          </a:lstStyle>
          <a:p>
            <a:r>
              <a:rPr kumimoji="0" lang="en-US" smtClean="0"/>
              <a:t>Click to edit Master title style</a:t>
            </a:r>
            <a:endParaRPr kumimoji="0" lang="en-US"/>
          </a:p>
        </p:txBody>
      </p:sp>
    </p:spTree>
    <p:extLst>
      <p:ext uri="{BB962C8B-B14F-4D97-AF65-F5344CB8AC3E}">
        <p14:creationId xmlns:p14="http://schemas.microsoft.com/office/powerpoint/2010/main" val="4289385718"/>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13648" y="5937012"/>
            <a:ext cx="3203848"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latin typeface="Calibri" pitchFamily="34" charset="0"/>
              <a:cs typeface="Calibri" pitchFamily="34" charset="0"/>
            </a:endParaRPr>
          </a:p>
        </p:txBody>
      </p:sp>
      <p:sp>
        <p:nvSpPr>
          <p:cNvPr id="12" name="Freeform 11"/>
          <p:cNvSpPr>
            <a:spLocks/>
          </p:cNvSpPr>
          <p:nvPr/>
        </p:nvSpPr>
        <p:spPr bwMode="auto">
          <a:xfrm>
            <a:off x="1" y="5924550"/>
            <a:ext cx="2339752"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latin typeface="Calibri" pitchFamily="34" charset="0"/>
              <a:cs typeface="Calibri" pitchFamily="34" charset="0"/>
            </a:endParaRPr>
          </a:p>
        </p:txBody>
      </p:sp>
      <p:sp>
        <p:nvSpPr>
          <p:cNvPr id="14" name="Right Triangle 13"/>
          <p:cNvSpPr>
            <a:spLocks/>
          </p:cNvSpPr>
          <p:nvPr/>
        </p:nvSpPr>
        <p:spPr bwMode="auto">
          <a:xfrm>
            <a:off x="-6042" y="5949279"/>
            <a:ext cx="1913746" cy="922841"/>
          </a:xfrm>
          <a:prstGeom prst="rtTriangle">
            <a:avLst/>
          </a:prstGeom>
          <a:blipFill>
            <a:blip r:embed="rId8" cstate="print">
              <a:alphaModFix amt="50000"/>
              <a:extLst>
                <a:ext uri="{28A0092B-C50C-407E-A947-70E740481C1C}">
                  <a14:useLocalDpi xmlns:a14="http://schemas.microsoft.com/office/drawing/2010/main" val="0"/>
                </a:ext>
              </a:extLst>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dirty="0">
              <a:latin typeface="Calibri" pitchFamily="34" charset="0"/>
              <a:cs typeface="Calibri" pitchFamily="34" charset="0"/>
            </a:endParaRPr>
          </a:p>
        </p:txBody>
      </p:sp>
      <p:cxnSp>
        <p:nvCxnSpPr>
          <p:cNvPr id="15" name="Straight Connector 14"/>
          <p:cNvCxnSpPr>
            <a:stCxn id="14" idx="0"/>
            <a:endCxn id="14" idx="4"/>
          </p:cNvCxnSpPr>
          <p:nvPr/>
        </p:nvCxnSpPr>
        <p:spPr>
          <a:xfrm rot="16200000" flipH="1">
            <a:off x="489410" y="5453826"/>
            <a:ext cx="922841" cy="1913746"/>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4"/>
            <a:ext cx="8229600" cy="857256"/>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dirty="0"/>
          </a:p>
        </p:txBody>
      </p:sp>
      <p:sp>
        <p:nvSpPr>
          <p:cNvPr id="30" name="Text Placeholder 29"/>
          <p:cNvSpPr>
            <a:spLocks noGrp="1"/>
          </p:cNvSpPr>
          <p:nvPr>
            <p:ph type="body" idx="1"/>
          </p:nvPr>
        </p:nvSpPr>
        <p:spPr>
          <a:xfrm>
            <a:off x="457200" y="1000108"/>
            <a:ext cx="8229600" cy="4929222"/>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Tree>
  </p:cSld>
  <p:clrMap bg1="lt1" tx1="dk1" bg2="lt2" tx2="dk2" accent1="accent1" accent2="accent2" accent3="accent3" accent4="accent4" accent5="accent5" accent6="accent6" hlink="hlink" folHlink="folHlink"/>
  <p:sldLayoutIdLst>
    <p:sldLayoutId id="2147483707" r:id="rId1"/>
    <p:sldLayoutId id="2147483708" r:id="rId2"/>
    <p:sldLayoutId id="2147483709" r:id="rId3"/>
    <p:sldLayoutId id="2147483711" r:id="rId4"/>
    <p:sldLayoutId id="2147483712" r:id="rId5"/>
    <p:sldLayoutId id="2147483713" r:id="rId6"/>
  </p:sldLayoutIdLst>
  <p:timing>
    <p:tnLst>
      <p:par>
        <p:cTn id="1" dur="indefinite" restart="never" nodeType="tmRoot"/>
      </p:par>
    </p:tnLst>
  </p:timing>
  <p:txStyles>
    <p:titleStyle>
      <a:lvl1pPr algn="l" rtl="0" eaLnBrk="1" latinLnBrk="0" hangingPunct="1">
        <a:spcBef>
          <a:spcPct val="0"/>
        </a:spcBef>
        <a:buNone/>
        <a:defRPr kumimoji="0" sz="4400" b="1" kern="1200">
          <a:solidFill>
            <a:schemeClr val="tx2"/>
          </a:solidFill>
          <a:effectLst>
            <a:outerShdw blurRad="31750" dist="25400" dir="5400000" algn="tl" rotWithShape="0">
              <a:srgbClr val="000000">
                <a:alpha val="25000"/>
              </a:srgbClr>
            </a:outerShdw>
          </a:effectLst>
          <a:latin typeface="Calibri" pitchFamily="34" charset="0"/>
          <a:ea typeface="+mj-ea"/>
          <a:cs typeface="Calibri" pitchFamily="34" charset="0"/>
        </a:defRPr>
      </a:lvl1pPr>
      <a:extLst/>
    </p:titleStyle>
    <p:bodyStyle>
      <a:lvl1pPr marL="365760" indent="-256032" algn="l" rtl="0" eaLnBrk="1" latinLnBrk="0" hangingPunct="1">
        <a:spcBef>
          <a:spcPts val="0"/>
        </a:spcBef>
        <a:spcAft>
          <a:spcPts val="600"/>
        </a:spcAft>
        <a:buClr>
          <a:schemeClr val="accent1"/>
        </a:buClr>
        <a:buSzPct val="68000"/>
        <a:buFont typeface="Wingdings 3"/>
        <a:buChar char=""/>
        <a:defRPr kumimoji="0" sz="2700" kern="1200">
          <a:solidFill>
            <a:schemeClr val="tx1"/>
          </a:solidFill>
          <a:latin typeface="Calibri" pitchFamily="34" charset="0"/>
          <a:ea typeface="+mn-ea"/>
          <a:cs typeface="Calibri" pitchFamily="34" charset="0"/>
        </a:defRPr>
      </a:lvl1pPr>
      <a:lvl2pPr marL="621792" indent="-228600" algn="l" rtl="0" eaLnBrk="1" latinLnBrk="0" hangingPunct="1">
        <a:spcBef>
          <a:spcPts val="0"/>
        </a:spcBef>
        <a:spcAft>
          <a:spcPts val="600"/>
        </a:spcAft>
        <a:buClr>
          <a:schemeClr val="accent1"/>
        </a:buClr>
        <a:buFont typeface="Verdana"/>
        <a:buChar char="◦"/>
        <a:defRPr kumimoji="0" sz="2300" kern="1200">
          <a:solidFill>
            <a:schemeClr val="tx1"/>
          </a:solidFill>
          <a:latin typeface="Calibri" pitchFamily="34" charset="0"/>
          <a:ea typeface="+mn-ea"/>
          <a:cs typeface="Calibri" pitchFamily="34" charset="0"/>
        </a:defRPr>
      </a:lvl2pPr>
      <a:lvl3pPr marL="859536" indent="-228600" algn="l" rtl="0" eaLnBrk="1" latinLnBrk="0" hangingPunct="1">
        <a:spcBef>
          <a:spcPts val="0"/>
        </a:spcBef>
        <a:spcAft>
          <a:spcPts val="600"/>
        </a:spcAft>
        <a:buClr>
          <a:schemeClr val="accent2"/>
        </a:buClr>
        <a:buSzPct val="100000"/>
        <a:buFont typeface="Wingdings 2"/>
        <a:buChar char=""/>
        <a:defRPr kumimoji="0" sz="2100" kern="1200">
          <a:solidFill>
            <a:schemeClr val="tx1"/>
          </a:solidFill>
          <a:latin typeface="Calibri" pitchFamily="34" charset="0"/>
          <a:ea typeface="+mn-ea"/>
          <a:cs typeface="Calibri" pitchFamily="34" charset="0"/>
        </a:defRPr>
      </a:lvl3pPr>
      <a:lvl4pPr marL="1143000" indent="-228600" algn="l" rtl="0" eaLnBrk="1" latinLnBrk="0" hangingPunct="1">
        <a:spcBef>
          <a:spcPts val="0"/>
        </a:spcBef>
        <a:spcAft>
          <a:spcPts val="600"/>
        </a:spcAft>
        <a:buClr>
          <a:schemeClr val="accent2"/>
        </a:buClr>
        <a:buFont typeface="Wingdings 2"/>
        <a:buChar char=""/>
        <a:defRPr kumimoji="0" sz="1900" kern="1200">
          <a:solidFill>
            <a:schemeClr val="tx1"/>
          </a:solidFill>
          <a:latin typeface="Calibri" pitchFamily="34" charset="0"/>
          <a:ea typeface="+mn-ea"/>
          <a:cs typeface="Calibri" pitchFamily="34" charset="0"/>
        </a:defRPr>
      </a:lvl4pPr>
      <a:lvl5pPr marL="1371600" indent="-228600" algn="l" rtl="0" eaLnBrk="1" latinLnBrk="0" hangingPunct="1">
        <a:spcBef>
          <a:spcPts val="0"/>
        </a:spcBef>
        <a:spcAft>
          <a:spcPts val="600"/>
        </a:spcAft>
        <a:buClr>
          <a:schemeClr val="accent2"/>
        </a:buClr>
        <a:buFont typeface="Wingdings 2"/>
        <a:buChar char=""/>
        <a:defRPr kumimoji="0" sz="1800" kern="1200">
          <a:solidFill>
            <a:schemeClr val="tx1"/>
          </a:solidFill>
          <a:latin typeface="Calibri" pitchFamily="34" charset="0"/>
          <a:ea typeface="+mn-ea"/>
          <a:cs typeface="Calibri" pitchFamily="34" charset="0"/>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4.xml"/><Relationship Id="rId4" Type="http://schemas.openxmlformats.org/officeDocument/2006/relationships/image" Target="../media/image5.png"/></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4.xml"/><Relationship Id="rId4" Type="http://schemas.openxmlformats.org/officeDocument/2006/relationships/image" Target="../media/image5.png"/></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3.xml"/><Relationship Id="rId1" Type="http://schemas.openxmlformats.org/officeDocument/2006/relationships/slideLayout" Target="../slideLayouts/slideLayout4.xml"/><Relationship Id="rId4" Type="http://schemas.openxmlformats.org/officeDocument/2006/relationships/image" Target="../media/image5.png"/></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4.xml"/><Relationship Id="rId1" Type="http://schemas.openxmlformats.org/officeDocument/2006/relationships/slideLayout" Target="../slideLayouts/slideLayout4.xml"/><Relationship Id="rId4" Type="http://schemas.openxmlformats.org/officeDocument/2006/relationships/image" Target="../media/image5.png"/></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5.xml"/><Relationship Id="rId1" Type="http://schemas.openxmlformats.org/officeDocument/2006/relationships/slideLayout" Target="../slideLayouts/slideLayout4.xml"/><Relationship Id="rId4" Type="http://schemas.openxmlformats.org/officeDocument/2006/relationships/image" Target="../media/image5.png"/></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6.xml"/><Relationship Id="rId1" Type="http://schemas.openxmlformats.org/officeDocument/2006/relationships/slideLayout" Target="../slideLayouts/slideLayout4.xml"/><Relationship Id="rId4" Type="http://schemas.openxmlformats.org/officeDocument/2006/relationships/image" Target="../media/image5.png"/></Relationships>
</file>

<file path=ppt/slides/_rels/slide1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7.xml"/><Relationship Id="rId1" Type="http://schemas.openxmlformats.org/officeDocument/2006/relationships/slideLayout" Target="../slideLayouts/slideLayout4.xml"/><Relationship Id="rId5" Type="http://schemas.openxmlformats.org/officeDocument/2006/relationships/image" Target="../media/image8.png"/><Relationship Id="rId4" Type="http://schemas.openxmlformats.org/officeDocument/2006/relationships/image" Target="../media/image7.png"/></Relationships>
</file>

<file path=ppt/slides/_rels/slide1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8.xml"/><Relationship Id="rId1" Type="http://schemas.openxmlformats.org/officeDocument/2006/relationships/slideLayout" Target="../slideLayouts/slideLayout4.xml"/><Relationship Id="rId5" Type="http://schemas.openxmlformats.org/officeDocument/2006/relationships/image" Target="../media/image8.png"/><Relationship Id="rId4" Type="http://schemas.openxmlformats.org/officeDocument/2006/relationships/image" Target="../media/image7.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20.xml"/><Relationship Id="rId1" Type="http://schemas.openxmlformats.org/officeDocument/2006/relationships/slideLayout" Target="../slideLayouts/slideLayout4.xml"/><Relationship Id="rId5" Type="http://schemas.openxmlformats.org/officeDocument/2006/relationships/image" Target="../media/image11.png"/><Relationship Id="rId4" Type="http://schemas.openxmlformats.org/officeDocument/2006/relationships/image" Target="../media/image10.png"/></Relationships>
</file>

<file path=ppt/slides/_rels/slide21.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slideLayout" Target="../slideLayouts/slideLayout4.xml"/><Relationship Id="rId7" Type="http://schemas.openxmlformats.org/officeDocument/2006/relationships/hyperlink" Target="http://www.econedlink.org/lesson/342" TargetMode="External"/><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12.png"/><Relationship Id="rId5" Type="http://schemas.openxmlformats.org/officeDocument/2006/relationships/hyperlink" Target="http://www.abc.net.au/news/2009-12-09/westpac-goes-bananas-to-justify-rate-hikes/1174940" TargetMode="External"/><Relationship Id="rId10" Type="http://schemas.openxmlformats.org/officeDocument/2006/relationships/image" Target="../media/image14.png"/><Relationship Id="rId4" Type="http://schemas.openxmlformats.org/officeDocument/2006/relationships/notesSlide" Target="../notesSlides/notesSlide21.xml"/><Relationship Id="rId9" Type="http://schemas.openxmlformats.org/officeDocument/2006/relationships/hyperlink" Target="Impact%20on%20imports%20and%20exports%20.flv.mp4" TargetMode="External"/></Relationships>
</file>

<file path=ppt/slides/_rels/slide2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4.xml"/><Relationship Id="rId1" Type="http://schemas.openxmlformats.org/officeDocument/2006/relationships/slideLayout" Target="../slideLayouts/slideLayout4.xml"/><Relationship Id="rId6" Type="http://schemas.openxmlformats.org/officeDocument/2006/relationships/image" Target="../media/image18.png"/><Relationship Id="rId5" Type="http://schemas.openxmlformats.org/officeDocument/2006/relationships/hyperlink" Target="http://www.dailynewsegypt.com/2015/12/25/cbe-to-raise-interest-rate-by-50-bps/" TargetMode="External"/><Relationship Id="rId4" Type="http://schemas.openxmlformats.org/officeDocument/2006/relationships/image" Target="../media/image17.jpe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hyperlink" Target="http://www.bbc.com/news/uk-politics-26556047" TargetMode="External"/><Relationship Id="rId2" Type="http://schemas.openxmlformats.org/officeDocument/2006/relationships/notesSlide" Target="../notesSlides/notesSlide26.xml"/><Relationship Id="rId1" Type="http://schemas.openxmlformats.org/officeDocument/2006/relationships/slideLayout" Target="../slideLayouts/slideLayout4.xml"/><Relationship Id="rId4" Type="http://schemas.openxmlformats.org/officeDocument/2006/relationships/image" Target="../media/image19.gif"/></Relationships>
</file>

<file path=ppt/slides/_rels/slide27.xml.rels><?xml version="1.0" encoding="UTF-8" standalone="yes"?>
<Relationships xmlns="http://schemas.openxmlformats.org/package/2006/relationships"><Relationship Id="rId3" Type="http://schemas.openxmlformats.org/officeDocument/2006/relationships/image" Target="../media/image20.gif"/><Relationship Id="rId2" Type="http://schemas.openxmlformats.org/officeDocument/2006/relationships/notesSlide" Target="../notesSlides/notesSlide27.xml"/><Relationship Id="rId1" Type="http://schemas.openxmlformats.org/officeDocument/2006/relationships/slideLayout" Target="../slideLayouts/slideLayout4.xml"/><Relationship Id="rId5" Type="http://schemas.openxmlformats.org/officeDocument/2006/relationships/image" Target="../media/image22.jpeg"/><Relationship Id="rId4" Type="http://schemas.openxmlformats.org/officeDocument/2006/relationships/image" Target="../media/image21.jpeg"/></Relationships>
</file>

<file path=ppt/slides/_rels/slide2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8.xml"/><Relationship Id="rId1" Type="http://schemas.openxmlformats.org/officeDocument/2006/relationships/slideLayout" Target="../slideLayouts/slideLayout4.xml"/><Relationship Id="rId4" Type="http://schemas.openxmlformats.org/officeDocument/2006/relationships/image" Target="../media/image5.png"/></Relationships>
</file>

<file path=ppt/slides/_rels/slide2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9.xml"/><Relationship Id="rId1" Type="http://schemas.openxmlformats.org/officeDocument/2006/relationships/slideLayout" Target="../slideLayouts/slideLayout4.xml"/><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0.xml"/><Relationship Id="rId1" Type="http://schemas.openxmlformats.org/officeDocument/2006/relationships/slideLayout" Target="../slideLayouts/slideLayout4.xml"/><Relationship Id="rId4" Type="http://schemas.openxmlformats.org/officeDocument/2006/relationships/image" Target="../media/image5.png"/></Relationships>
</file>

<file path=ppt/slides/_rels/slide31.xml.rels><?xml version="1.0" encoding="UTF-8" standalone="yes"?>
<Relationships xmlns="http://schemas.openxmlformats.org/package/2006/relationships"><Relationship Id="rId3" Type="http://schemas.openxmlformats.org/officeDocument/2006/relationships/hyperlink" Target="http://www.bbc.com/news/magazine-20560359" TargetMode="External"/><Relationship Id="rId2" Type="http://schemas.openxmlformats.org/officeDocument/2006/relationships/notesSlide" Target="../notesSlides/notesSlide31.xml"/><Relationship Id="rId1" Type="http://schemas.openxmlformats.org/officeDocument/2006/relationships/slideLayout" Target="../slideLayouts/slideLayout4.xml"/><Relationship Id="rId6" Type="http://schemas.openxmlformats.org/officeDocument/2006/relationships/image" Target="../media/image25.jpeg"/><Relationship Id="rId5" Type="http://schemas.openxmlformats.org/officeDocument/2006/relationships/image" Target="../media/image24.jpeg"/><Relationship Id="rId4" Type="http://schemas.openxmlformats.org/officeDocument/2006/relationships/image" Target="../media/image23.png"/></Relationships>
</file>

<file path=ppt/slides/_rels/slide32.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32.xml"/><Relationship Id="rId1" Type="http://schemas.openxmlformats.org/officeDocument/2006/relationships/slideLayout" Target="../slideLayouts/slideLayout4.xml"/><Relationship Id="rId5" Type="http://schemas.openxmlformats.org/officeDocument/2006/relationships/image" Target="../media/image28.png"/><Relationship Id="rId4" Type="http://schemas.openxmlformats.org/officeDocument/2006/relationships/image" Target="../media/image27.jpeg"/></Relationships>
</file>

<file path=ppt/slides/_rels/slide33.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33.xml"/><Relationship Id="rId1" Type="http://schemas.openxmlformats.org/officeDocument/2006/relationships/slideLayout" Target="../slideLayouts/slideLayout4.xml"/><Relationship Id="rId5" Type="http://schemas.openxmlformats.org/officeDocument/2006/relationships/image" Target="../media/image31.jpeg"/><Relationship Id="rId4" Type="http://schemas.openxmlformats.org/officeDocument/2006/relationships/image" Target="../media/image30.gif"/></Relationships>
</file>

<file path=ppt/slides/_rels/slide3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4.xml"/><Relationship Id="rId1" Type="http://schemas.openxmlformats.org/officeDocument/2006/relationships/slideLayout" Target="../slideLayouts/slideLayout4.xml"/><Relationship Id="rId4" Type="http://schemas.openxmlformats.org/officeDocument/2006/relationships/image" Target="../media/image5.png"/></Relationships>
</file>

<file path=ppt/slides/_rels/slide35.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hyperlink" Target="http://www.nationalreview.com/article/433572/sunedison-failure-energy-subsidies" TargetMode="External"/><Relationship Id="rId7" Type="http://schemas.openxmlformats.org/officeDocument/2006/relationships/hyperlink" Target="https://www.gov.uk/government/news/thames-waters-250000-fine-is-upheld-by-the-court-of-appeal" TargetMode="External"/><Relationship Id="rId2" Type="http://schemas.openxmlformats.org/officeDocument/2006/relationships/notesSlide" Target="../notesSlides/notesSlide35.xml"/><Relationship Id="rId1" Type="http://schemas.openxmlformats.org/officeDocument/2006/relationships/slideLayout" Target="../slideLayouts/slideLayout4.xml"/><Relationship Id="rId6" Type="http://schemas.openxmlformats.org/officeDocument/2006/relationships/hyperlink" Target="http://www.ukbusinessgrants.org/blog/?s=government+subsidies+for+recycling+businesses" TargetMode="External"/><Relationship Id="rId5" Type="http://schemas.openxmlformats.org/officeDocument/2006/relationships/hyperlink" Target="http://www.kcra.com/news/ca-drought-waterreduction-mandates-set-for-revision/32613488" TargetMode="External"/><Relationship Id="rId4" Type="http://schemas.openxmlformats.org/officeDocument/2006/relationships/hyperlink" Target="http://www.bbc.com/news/business-34324772" TargetMode="External"/><Relationship Id="rId9" Type="http://schemas.openxmlformats.org/officeDocument/2006/relationships/image" Target="../media/image5.png"/></Relationships>
</file>

<file path=ppt/slides/_rels/slide3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6.xml"/><Relationship Id="rId1" Type="http://schemas.openxmlformats.org/officeDocument/2006/relationships/slideLayout" Target="../slideLayouts/slideLayout4.xml"/><Relationship Id="rId4" Type="http://schemas.openxmlformats.org/officeDocument/2006/relationships/image" Target="../media/image5.png"/></Relationships>
</file>

<file path=ppt/slides/_rels/slide3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7.xml"/><Relationship Id="rId1" Type="http://schemas.openxmlformats.org/officeDocument/2006/relationships/slideLayout" Target="../slideLayouts/slideLayout4.xml"/><Relationship Id="rId4" Type="http://schemas.openxmlformats.org/officeDocument/2006/relationships/image" Target="../media/image5.png"/></Relationships>
</file>

<file path=ppt/slides/_rels/slide3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8.xml"/><Relationship Id="rId1" Type="http://schemas.openxmlformats.org/officeDocument/2006/relationships/slideLayout" Target="../slideLayouts/slideLayout4.xml"/><Relationship Id="rId4" Type="http://schemas.openxmlformats.org/officeDocument/2006/relationships/image" Target="../media/image5.png"/></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1.xml"/><Relationship Id="rId1" Type="http://schemas.openxmlformats.org/officeDocument/2006/relationships/slideLayout" Target="../slideLayouts/slideLayout4.xml"/><Relationship Id="rId4" Type="http://schemas.openxmlformats.org/officeDocument/2006/relationships/image" Target="../media/image5.png"/></Relationships>
</file>

<file path=ppt/slides/_rels/slide4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2.xml"/><Relationship Id="rId1" Type="http://schemas.openxmlformats.org/officeDocument/2006/relationships/slideLayout" Target="../slideLayouts/slideLayout4.xml"/><Relationship Id="rId4" Type="http://schemas.openxmlformats.org/officeDocument/2006/relationships/image" Target="../media/image5.png"/></Relationships>
</file>

<file path=ppt/slides/_rels/slide4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3.xml"/><Relationship Id="rId1" Type="http://schemas.openxmlformats.org/officeDocument/2006/relationships/slideLayout" Target="../slideLayouts/slideLayout4.xml"/><Relationship Id="rId4" Type="http://schemas.openxmlformats.org/officeDocument/2006/relationships/image" Target="../media/image5.png"/></Relationships>
</file>

<file path=ppt/slides/_rels/slide4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4.xml"/><Relationship Id="rId1" Type="http://schemas.openxmlformats.org/officeDocument/2006/relationships/slideLayout" Target="../slideLayouts/slideLayout4.xml"/><Relationship Id="rId4" Type="http://schemas.openxmlformats.org/officeDocument/2006/relationships/image" Target="../media/image5.png"/></Relationships>
</file>

<file path=ppt/slides/_rels/slide4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5.xml"/><Relationship Id="rId1" Type="http://schemas.openxmlformats.org/officeDocument/2006/relationships/slideLayout" Target="../slideLayouts/slideLayout4.xml"/><Relationship Id="rId4" Type="http://schemas.openxmlformats.org/officeDocument/2006/relationships/image" Target="../media/image5.png"/></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3.xml"/><Relationship Id="rId1" Type="http://schemas.openxmlformats.org/officeDocument/2006/relationships/slideLayout" Target="../slideLayouts/slideLayout4.xml"/><Relationship Id="rId4" Type="http://schemas.openxmlformats.org/officeDocument/2006/relationships/image" Target="../media/image5.png"/></Relationships>
</file>

<file path=ppt/slides/_rels/slide5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4.xml"/><Relationship Id="rId1" Type="http://schemas.openxmlformats.org/officeDocument/2006/relationships/slideLayout" Target="../slideLayouts/slideLayout4.xml"/><Relationship Id="rId4" Type="http://schemas.openxmlformats.org/officeDocument/2006/relationships/image" Target="../media/image5.png"/></Relationships>
</file>

<file path=ppt/slides/_rels/slide5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5.xml"/><Relationship Id="rId1" Type="http://schemas.openxmlformats.org/officeDocument/2006/relationships/slideLayout" Target="../slideLayouts/slideLayout4.xml"/><Relationship Id="rId4" Type="http://schemas.openxmlformats.org/officeDocument/2006/relationships/image" Target="../media/image5.png"/></Relationships>
</file>

<file path=ppt/slides/_rels/slide5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6.xml"/><Relationship Id="rId1" Type="http://schemas.openxmlformats.org/officeDocument/2006/relationships/slideLayout" Target="../slideLayouts/slideLayout4.xml"/><Relationship Id="rId4" Type="http://schemas.openxmlformats.org/officeDocument/2006/relationships/image" Target="../media/image5.png"/></Relationships>
</file>

<file path=ppt/slides/_rels/slide5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7.xml"/><Relationship Id="rId1" Type="http://schemas.openxmlformats.org/officeDocument/2006/relationships/slideLayout" Target="../slideLayouts/slideLayout4.xml"/><Relationship Id="rId4" Type="http://schemas.openxmlformats.org/officeDocument/2006/relationships/image" Target="../media/image5.png"/></Relationships>
</file>

<file path=ppt/slides/_rels/slide58.xml.rels><?xml version="1.0" encoding="UTF-8" standalone="yes"?>
<Relationships xmlns="http://schemas.openxmlformats.org/package/2006/relationships"><Relationship Id="rId3" Type="http://schemas.openxmlformats.org/officeDocument/2006/relationships/hyperlink" Target="http://www.independent.co.uk/news/education/education-news/pupils-detention-isolation-parents-cannot-afford-school-meals-katharine-birbalsingh-michaela-a7162226.html" TargetMode="External"/><Relationship Id="rId2" Type="http://schemas.openxmlformats.org/officeDocument/2006/relationships/notesSlide" Target="../notesSlides/notesSlide58.xml"/><Relationship Id="rId1" Type="http://schemas.openxmlformats.org/officeDocument/2006/relationships/slideLayout" Target="../slideLayouts/slideLayout4.xml"/><Relationship Id="rId5" Type="http://schemas.openxmlformats.org/officeDocument/2006/relationships/image" Target="../media/image5.png"/><Relationship Id="rId4" Type="http://schemas.openxmlformats.org/officeDocument/2006/relationships/image" Target="../media/image4.png"/></Relationships>
</file>

<file path=ppt/slides/_rels/slide5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9.xml"/><Relationship Id="rId1" Type="http://schemas.openxmlformats.org/officeDocument/2006/relationships/slideLayout" Target="../slideLayouts/slideLayout4.xml"/><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4.xml"/><Relationship Id="rId4" Type="http://schemas.openxmlformats.org/officeDocument/2006/relationships/image" Target="../media/image5.png"/></Relationships>
</file>

<file path=ppt/slides/_rels/slide6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0.xml"/><Relationship Id="rId1" Type="http://schemas.openxmlformats.org/officeDocument/2006/relationships/slideLayout" Target="../slideLayouts/slideLayout4.xml"/><Relationship Id="rId4" Type="http://schemas.openxmlformats.org/officeDocument/2006/relationships/image" Target="../media/image5.png"/></Relationships>
</file>

<file path=ppt/slides/_rels/slide6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1.xml"/><Relationship Id="rId1" Type="http://schemas.openxmlformats.org/officeDocument/2006/relationships/slideLayout" Target="../slideLayouts/slideLayout4.xml"/><Relationship Id="rId4" Type="http://schemas.openxmlformats.org/officeDocument/2006/relationships/image" Target="../media/image5.png"/></Relationships>
</file>

<file path=ppt/slides/_rels/slide62.xml.rels><?xml version="1.0" encoding="UTF-8" standalone="yes"?>
<Relationships xmlns="http://schemas.openxmlformats.org/package/2006/relationships"><Relationship Id="rId3" Type="http://schemas.openxmlformats.org/officeDocument/2006/relationships/hyperlink" Target="LO6%20-%20Exam%20Questions.docx" TargetMode="External"/><Relationship Id="rId2" Type="http://schemas.openxmlformats.org/officeDocument/2006/relationships/notesSlide" Target="../notesSlides/notesSlide62.xml"/><Relationship Id="rId1" Type="http://schemas.openxmlformats.org/officeDocument/2006/relationships/slideLayout" Target="../slideLayouts/slideLayout4.xml"/></Relationships>
</file>

<file path=ppt/slides/_rels/slide63.xml.rels><?xml version="1.0" encoding="UTF-8" standalone="yes"?>
<Relationships xmlns="http://schemas.openxmlformats.org/package/2006/relationships"><Relationship Id="rId3" Type="http://schemas.openxmlformats.org/officeDocument/2006/relationships/hyperlink" Target="LO6%20-%20Exam%20Questions.docx" TargetMode="External"/><Relationship Id="rId2" Type="http://schemas.openxmlformats.org/officeDocument/2006/relationships/notesSlide" Target="../notesSlides/notesSlide63.xml"/><Relationship Id="rId1" Type="http://schemas.openxmlformats.org/officeDocument/2006/relationships/slideLayout" Target="../slideLayouts/slideLayout4.xml"/></Relationships>
</file>

<file path=ppt/slides/_rels/slide64.xml.rels><?xml version="1.0" encoding="UTF-8" standalone="yes"?>
<Relationships xmlns="http://schemas.openxmlformats.org/package/2006/relationships"><Relationship Id="rId3" Type="http://schemas.openxmlformats.org/officeDocument/2006/relationships/hyperlink" Target="LO6%20-%20Exam%20Questions.docx" TargetMode="External"/><Relationship Id="rId2" Type="http://schemas.openxmlformats.org/officeDocument/2006/relationships/notesSlide" Target="../notesSlides/notesSlide64.xml"/><Relationship Id="rId1" Type="http://schemas.openxmlformats.org/officeDocument/2006/relationships/slideLayout" Target="../slideLayouts/slideLayout4.xml"/></Relationships>
</file>

<file path=ppt/slides/_rels/slide65.xml.rels><?xml version="1.0" encoding="UTF-8" standalone="yes"?>
<Relationships xmlns="http://schemas.openxmlformats.org/package/2006/relationships"><Relationship Id="rId3" Type="http://schemas.openxmlformats.org/officeDocument/2006/relationships/hyperlink" Target="LO6%20-%20Exam%20Questions.docx" TargetMode="External"/><Relationship Id="rId2" Type="http://schemas.openxmlformats.org/officeDocument/2006/relationships/notesSlide" Target="../notesSlides/notesSlide65.xml"/><Relationship Id="rId1" Type="http://schemas.openxmlformats.org/officeDocument/2006/relationships/slideLayout" Target="../slideLayouts/slideLayout4.xml"/></Relationships>
</file>

<file path=ppt/slides/_rels/slide66.xml.rels><?xml version="1.0" encoding="UTF-8" standalone="yes"?>
<Relationships xmlns="http://schemas.openxmlformats.org/package/2006/relationships"><Relationship Id="rId3" Type="http://schemas.openxmlformats.org/officeDocument/2006/relationships/hyperlink" Target="LO6%20-%20Exam%20Questions.docx" TargetMode="External"/><Relationship Id="rId2" Type="http://schemas.openxmlformats.org/officeDocument/2006/relationships/notesSlide" Target="../notesSlides/notesSlide66.xml"/><Relationship Id="rId1" Type="http://schemas.openxmlformats.org/officeDocument/2006/relationships/slideLayout" Target="../slideLayouts/slideLayout4.xml"/></Relationships>
</file>

<file path=ppt/slides/_rels/slide67.xml.rels><?xml version="1.0" encoding="UTF-8" standalone="yes"?>
<Relationships xmlns="http://schemas.openxmlformats.org/package/2006/relationships"><Relationship Id="rId3" Type="http://schemas.openxmlformats.org/officeDocument/2006/relationships/hyperlink" Target="LO6%20-%20Exam%20Questions.docx" TargetMode="External"/><Relationship Id="rId2" Type="http://schemas.openxmlformats.org/officeDocument/2006/relationships/notesSlide" Target="../notesSlides/notesSlide67.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07504" y="5589240"/>
            <a:ext cx="9001000" cy="771076"/>
          </a:xfrm>
        </p:spPr>
        <p:txBody>
          <a:bodyPr rtlCol="0">
            <a:no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en-US" sz="2800"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LO6 </a:t>
            </a:r>
            <a:r>
              <a:rPr lang="en-US" sz="2800"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Understand the </a:t>
            </a:r>
            <a:r>
              <a:rPr lang="en-US" sz="2800"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External Influences </a:t>
            </a:r>
            <a:r>
              <a:rPr lang="en-US" sz="2800"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and </a:t>
            </a:r>
            <a:r>
              <a:rPr lang="en-US" sz="2800"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Constraints </a:t>
            </a:r>
            <a:r>
              <a:rPr lang="en-US" sz="2800"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on </a:t>
            </a:r>
            <a:r>
              <a:rPr lang="en-US" sz="2800"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Businesses </a:t>
            </a:r>
            <a:r>
              <a:rPr lang="en-US" sz="2800"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and </a:t>
            </a:r>
            <a:r>
              <a:rPr lang="en-US" sz="2800"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How Businesses Could Respond</a:t>
            </a:r>
            <a:endParaRPr lang="en-GB" sz="1800"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7" name="Rectangle 6"/>
          <p:cNvSpPr/>
          <p:nvPr/>
        </p:nvSpPr>
        <p:spPr>
          <a:xfrm>
            <a:off x="251520" y="260648"/>
            <a:ext cx="8496944" cy="1708438"/>
          </a:xfrm>
          <a:prstGeom prst="rect">
            <a:avLst/>
          </a:prstGeom>
        </p:spPr>
        <p:style>
          <a:lnRef idx="2">
            <a:schemeClr val="accent5"/>
          </a:lnRef>
          <a:fillRef idx="1">
            <a:schemeClr val="lt1"/>
          </a:fillRef>
          <a:effectRef idx="0">
            <a:schemeClr val="accent5"/>
          </a:effectRef>
          <a:fontRef idx="minor">
            <a:schemeClr val="dk1"/>
          </a:fontRef>
        </p:style>
        <p:txBody>
          <a:bodyPr rtlCol="0" anchor="ctr"/>
          <a:lstStyle/>
          <a:p>
            <a:pPr algn="ctr"/>
            <a:endParaRPr lang="en-GB" dirty="0"/>
          </a:p>
        </p:txBody>
      </p:sp>
      <p:sp>
        <p:nvSpPr>
          <p:cNvPr id="8" name="TextBox 7"/>
          <p:cNvSpPr txBox="1"/>
          <p:nvPr/>
        </p:nvSpPr>
        <p:spPr>
          <a:xfrm>
            <a:off x="323528" y="332656"/>
            <a:ext cx="8280920" cy="1600438"/>
          </a:xfrm>
          <a:prstGeom prst="rect">
            <a:avLst/>
          </a:prstGeom>
          <a:noFill/>
        </p:spPr>
        <p:txBody>
          <a:bodyPr wrap="square" rtlCol="0">
            <a:spAutoFit/>
          </a:bodyPr>
          <a:lstStyle/>
          <a:p>
            <a:pPr algn="r"/>
            <a:r>
              <a:rPr lang="en-GB" sz="3200" dirty="0" smtClean="0"/>
              <a:t> </a:t>
            </a:r>
            <a:r>
              <a:rPr lang="en-GB" sz="3200" dirty="0"/>
              <a:t>Cambridge </a:t>
            </a:r>
            <a:r>
              <a:rPr lang="en-GB" sz="3200" b="1" dirty="0" smtClean="0"/>
              <a:t>TECHNICALS- LEVEL </a:t>
            </a:r>
            <a:r>
              <a:rPr lang="en-GB" sz="3200" b="1" dirty="0"/>
              <a:t>3 </a:t>
            </a:r>
            <a:endParaRPr lang="en-GB" sz="3200" b="1" dirty="0" smtClean="0"/>
          </a:p>
          <a:p>
            <a:pPr algn="r"/>
            <a:r>
              <a:rPr lang="en-GB" sz="3400" b="1" dirty="0" smtClean="0"/>
              <a:t>Unit 01 – The Business Environment</a:t>
            </a:r>
          </a:p>
          <a:p>
            <a:pPr algn="r"/>
            <a:r>
              <a:rPr lang="en-GB" sz="3200" b="1" dirty="0" smtClean="0">
                <a:solidFill>
                  <a:schemeClr val="tx1">
                    <a:lumMod val="50000"/>
                    <a:lumOff val="50000"/>
                  </a:schemeClr>
                </a:solidFill>
              </a:rPr>
              <a:t>2016 Specification</a:t>
            </a:r>
            <a:endParaRPr lang="en-GB" sz="3600" b="1" dirty="0">
              <a:solidFill>
                <a:schemeClr val="tx1">
                  <a:lumMod val="50000"/>
                  <a:lumOff val="50000"/>
                </a:schemeClr>
              </a:solidFill>
            </a:endParaRPr>
          </a:p>
        </p:txBody>
      </p:sp>
      <p:pic>
        <p:nvPicPr>
          <p:cNvPr id="6" name="Picture 2" descr="https://clbusiness.files.wordpress.com/2013/03/cropped-lightbulb_business1.jp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211960" y="2037806"/>
            <a:ext cx="4608512" cy="290336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70266" y="72008"/>
            <a:ext cx="8859452" cy="548680"/>
          </a:xfrm>
        </p:spPr>
        <p:txBody>
          <a:bodyPr>
            <a:noAutofit/>
          </a:bodyPr>
          <a:lstStyle/>
          <a:p>
            <a:r>
              <a:rPr lang="en-US" sz="3600" dirty="0" smtClean="0"/>
              <a:t>6.1 – External Business Environment - Social</a:t>
            </a:r>
            <a:endParaRPr lang="en-GB" sz="3600" dirty="0"/>
          </a:p>
        </p:txBody>
      </p:sp>
      <p:sp>
        <p:nvSpPr>
          <p:cNvPr id="7" name="Rectangle 6"/>
          <p:cNvSpPr/>
          <p:nvPr/>
        </p:nvSpPr>
        <p:spPr>
          <a:xfrm>
            <a:off x="251520" y="1052736"/>
            <a:ext cx="8568952" cy="5586145"/>
          </a:xfrm>
          <a:prstGeom prst="rect">
            <a:avLst/>
          </a:prstGeom>
        </p:spPr>
        <p:txBody>
          <a:bodyPr wrap="square">
            <a:spAutoFit/>
          </a:bodyPr>
          <a:lstStyle/>
          <a:p>
            <a:pPr marL="342900" indent="-342900">
              <a:buClr>
                <a:srgbClr val="00B050"/>
              </a:buClr>
              <a:buFont typeface="Wingdings 3" panose="05040102010807070707" pitchFamily="18" charset="2"/>
              <a:buChar char=""/>
            </a:pPr>
            <a:r>
              <a:rPr lang="en-US" sz="1700" dirty="0" smtClean="0"/>
              <a:t>In terms of companies using and adhering to a CSR they need to be aware of and empathise with:</a:t>
            </a:r>
          </a:p>
          <a:p>
            <a:pPr marL="342900" indent="-342900">
              <a:buClr>
                <a:srgbClr val="00B050"/>
              </a:buClr>
              <a:buFont typeface="Wingdings 3" panose="05040102010807070707" pitchFamily="18" charset="2"/>
              <a:buChar char=""/>
            </a:pPr>
            <a:r>
              <a:rPr lang="en-US" sz="1700" b="1" dirty="0" smtClean="0"/>
              <a:t>Demographic issues </a:t>
            </a:r>
            <a:r>
              <a:rPr lang="en-US" sz="1700" dirty="0" smtClean="0"/>
              <a:t>– Being aware of the nature of their customers, the changing needs of the customers and the range of customers. E.g. not advertising just for the young and assuming the elderly will not buy their products, not using gender specific advertising like mothers using washing machines etc.</a:t>
            </a:r>
          </a:p>
          <a:p>
            <a:pPr marL="342900" indent="-342900">
              <a:buClr>
                <a:srgbClr val="00B050"/>
              </a:buClr>
              <a:buFont typeface="Wingdings 3" panose="05040102010807070707" pitchFamily="18" charset="2"/>
              <a:buChar char=""/>
            </a:pPr>
            <a:r>
              <a:rPr lang="en-US" sz="1700" b="1" dirty="0"/>
              <a:t>A</a:t>
            </a:r>
            <a:r>
              <a:rPr lang="en-US" sz="1700" b="1" dirty="0" smtClean="0"/>
              <a:t>ttitudes </a:t>
            </a:r>
            <a:r>
              <a:rPr lang="en-US" sz="1700" b="1" dirty="0"/>
              <a:t>to </a:t>
            </a:r>
            <a:r>
              <a:rPr lang="en-US" sz="1700" b="1" dirty="0" smtClean="0"/>
              <a:t>work </a:t>
            </a:r>
            <a:r>
              <a:rPr lang="en-US" sz="1700" dirty="0" smtClean="0"/>
              <a:t>– Realising the needs of their employees, taking this into consideration at pay reviews, or handing out responsibilities, e.g. not discriminating against workers with families.</a:t>
            </a:r>
          </a:p>
          <a:p>
            <a:pPr marL="342900" indent="-342900">
              <a:buClr>
                <a:srgbClr val="00B050"/>
              </a:buClr>
              <a:buFont typeface="Wingdings 3" panose="05040102010807070707" pitchFamily="18" charset="2"/>
              <a:buChar char=""/>
            </a:pPr>
            <a:r>
              <a:rPr lang="en-US" sz="1700" b="1" dirty="0"/>
              <a:t>D</a:t>
            </a:r>
            <a:r>
              <a:rPr lang="en-US" sz="1700" b="1" dirty="0" smtClean="0"/>
              <a:t>isposable income</a:t>
            </a:r>
            <a:r>
              <a:rPr lang="en-US" sz="1700" dirty="0" smtClean="0"/>
              <a:t> – realising that their customers have a limit to their money and spending, not encouraging debts, e.g. not forcing financing conditions on purchases that have hidden charges or loan repayments.</a:t>
            </a:r>
          </a:p>
          <a:p>
            <a:pPr marL="342900" indent="-342900">
              <a:buClr>
                <a:srgbClr val="00B050"/>
              </a:buClr>
              <a:buFont typeface="Wingdings 3" panose="05040102010807070707" pitchFamily="18" charset="2"/>
              <a:buChar char=""/>
            </a:pPr>
            <a:r>
              <a:rPr lang="en-US" sz="1700" b="1" dirty="0"/>
              <a:t>S</a:t>
            </a:r>
            <a:r>
              <a:rPr lang="en-US" sz="1700" b="1" dirty="0" smtClean="0"/>
              <a:t>ocial trends</a:t>
            </a:r>
            <a:r>
              <a:rPr lang="en-US" sz="1700" dirty="0" smtClean="0"/>
              <a:t> – not getting on the bandwagon and leaving their loyal customers behind for a new fad, e.g. going all football related during the world cup and ignoring their non-football fan base.</a:t>
            </a:r>
          </a:p>
          <a:p>
            <a:pPr marL="342900" indent="-342900">
              <a:buClr>
                <a:srgbClr val="00B050"/>
              </a:buClr>
              <a:buFont typeface="Wingdings 3" panose="05040102010807070707" pitchFamily="18" charset="2"/>
              <a:buChar char=""/>
            </a:pPr>
            <a:r>
              <a:rPr lang="en-US" sz="1700" b="1" dirty="0" smtClean="0"/>
              <a:t>Cultural beliefs</a:t>
            </a:r>
            <a:r>
              <a:rPr lang="en-US" sz="1700" dirty="0" smtClean="0"/>
              <a:t> – Not discriminating against race, colour, religion etc. e.g. in adverts not being religion specific, providing halal meats in supermarkets not for profit but for respect.</a:t>
            </a:r>
          </a:p>
          <a:p>
            <a:pPr>
              <a:buClr>
                <a:srgbClr val="00B050"/>
              </a:buClr>
            </a:pPr>
            <a:r>
              <a:rPr lang="en-US" sz="1700" b="1" dirty="0" smtClean="0">
                <a:solidFill>
                  <a:srgbClr val="FF0000"/>
                </a:solidFill>
              </a:rPr>
              <a:t>P6.1 - Task 01</a:t>
            </a:r>
            <a:r>
              <a:rPr lang="en-US" sz="1700" dirty="0" smtClean="0">
                <a:solidFill>
                  <a:srgbClr val="FF0000"/>
                </a:solidFill>
              </a:rPr>
              <a:t> – In terms of your school state what could and what should be part of their CSR policy and how they can take Social differences into consideration in the school prospectus.</a:t>
            </a:r>
          </a:p>
        </p:txBody>
      </p:sp>
    </p:spTree>
    <p:extLst>
      <p:ext uri="{BB962C8B-B14F-4D97-AF65-F5344CB8AC3E}">
        <p14:creationId xmlns:p14="http://schemas.microsoft.com/office/powerpoint/2010/main" val="1558139397"/>
      </p:ext>
    </p:extLst>
  </p:cSld>
  <p:clrMapOvr>
    <a:masterClrMapping/>
  </p:clrMapOvr>
  <p:transition advClick="0"/>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1052736"/>
            <a:ext cx="6912768" cy="5509200"/>
          </a:xfrm>
          <a:prstGeom prst="rect">
            <a:avLst/>
          </a:prstGeom>
        </p:spPr>
        <p:txBody>
          <a:bodyPr wrap="square">
            <a:spAutoFit/>
          </a:bodyPr>
          <a:lstStyle/>
          <a:p>
            <a:pPr marL="342900" indent="-342900">
              <a:buClr>
                <a:srgbClr val="00B050"/>
              </a:buClr>
              <a:buFont typeface="Wingdings 3" panose="05040102010807070707" pitchFamily="18" charset="2"/>
              <a:buChar char=""/>
            </a:pPr>
            <a:r>
              <a:rPr lang="en-US" sz="1600" dirty="0" smtClean="0"/>
              <a:t>There are few things worse than falling behind with the times but keeping up can be expensive. It is not necessary to keep up but in some businesses this can </a:t>
            </a:r>
            <a:r>
              <a:rPr lang="en-US" sz="1600" dirty="0"/>
              <a:t>h</a:t>
            </a:r>
            <a:r>
              <a:rPr lang="en-US" sz="1600" dirty="0" smtClean="0"/>
              <a:t>ave a major impact. This can be reflected in different ways:</a:t>
            </a:r>
          </a:p>
          <a:p>
            <a:pPr marL="342900" indent="-342900">
              <a:buClr>
                <a:srgbClr val="00B050"/>
              </a:buClr>
              <a:buFont typeface="Wingdings 3" panose="05040102010807070707" pitchFamily="18" charset="2"/>
              <a:buChar char=""/>
            </a:pPr>
            <a:r>
              <a:rPr lang="en-US" sz="1600" b="1" dirty="0"/>
              <a:t>Production</a:t>
            </a:r>
          </a:p>
          <a:p>
            <a:pPr marL="623888" indent="-284163">
              <a:buClr>
                <a:srgbClr val="00B050"/>
              </a:buClr>
              <a:buFont typeface="Arial" panose="020B0604020202020204" pitchFamily="34" charset="0"/>
              <a:buChar char="•"/>
            </a:pPr>
            <a:r>
              <a:rPr lang="en-US" sz="1600" dirty="0" smtClean="0"/>
              <a:t>Product </a:t>
            </a:r>
            <a:r>
              <a:rPr lang="en-US" sz="1600" dirty="0"/>
              <a:t>design based on market research </a:t>
            </a:r>
            <a:r>
              <a:rPr lang="en-US" sz="1600" dirty="0" smtClean="0"/>
              <a:t>information </a:t>
            </a:r>
            <a:r>
              <a:rPr lang="en-US" sz="1600" dirty="0"/>
              <a:t>using IT and </a:t>
            </a:r>
            <a:r>
              <a:rPr lang="en-US" sz="1600" dirty="0" smtClean="0"/>
              <a:t>the internet</a:t>
            </a:r>
            <a:r>
              <a:rPr lang="en-US" sz="1600" dirty="0"/>
              <a:t>.</a:t>
            </a:r>
          </a:p>
          <a:p>
            <a:pPr marL="623888" indent="-284163">
              <a:buClr>
                <a:srgbClr val="00B050"/>
              </a:buClr>
              <a:buFont typeface="Arial" panose="020B0604020202020204" pitchFamily="34" charset="0"/>
              <a:buChar char="•"/>
            </a:pPr>
            <a:r>
              <a:rPr lang="en-US" sz="1600" dirty="0" smtClean="0"/>
              <a:t>Computer-aided </a:t>
            </a:r>
            <a:r>
              <a:rPr lang="en-US" sz="1600" dirty="0"/>
              <a:t>design and </a:t>
            </a:r>
            <a:r>
              <a:rPr lang="en-US" sz="1600" dirty="0" smtClean="0"/>
              <a:t>manufacturing </a:t>
            </a:r>
            <a:r>
              <a:rPr lang="en-US" sz="1600" dirty="0"/>
              <a:t>using robotics and 31D printers.</a:t>
            </a:r>
          </a:p>
          <a:p>
            <a:pPr marL="623888" indent="-284163">
              <a:buClr>
                <a:srgbClr val="00B050"/>
              </a:buClr>
              <a:buFont typeface="Arial" panose="020B0604020202020204" pitchFamily="34" charset="0"/>
              <a:buChar char="•"/>
            </a:pPr>
            <a:r>
              <a:rPr lang="en-US" sz="1600" dirty="0" smtClean="0"/>
              <a:t>Fracking </a:t>
            </a:r>
            <a:r>
              <a:rPr lang="en-US" sz="1600" dirty="0"/>
              <a:t>to produce </a:t>
            </a:r>
            <a:r>
              <a:rPr lang="en-US" sz="1600" dirty="0" smtClean="0"/>
              <a:t>previously unobtainable </a:t>
            </a:r>
            <a:r>
              <a:rPr lang="en-US" sz="1600" dirty="0"/>
              <a:t>gas supplies.</a:t>
            </a:r>
          </a:p>
          <a:p>
            <a:pPr marL="623888" indent="-284163">
              <a:buClr>
                <a:srgbClr val="00B050"/>
              </a:buClr>
              <a:buFont typeface="Arial" panose="020B0604020202020204" pitchFamily="34" charset="0"/>
              <a:buChar char="•"/>
            </a:pPr>
            <a:r>
              <a:rPr lang="en-US" sz="1600" dirty="0" smtClean="0"/>
              <a:t>Genetically modified plants </a:t>
            </a:r>
            <a:r>
              <a:rPr lang="en-US" sz="1600" dirty="0"/>
              <a:t>and </a:t>
            </a:r>
            <a:r>
              <a:rPr lang="en-US" sz="1600" dirty="0" smtClean="0"/>
              <a:t>animals</a:t>
            </a:r>
            <a:r>
              <a:rPr lang="en-US" sz="1600" dirty="0"/>
              <a:t>.</a:t>
            </a:r>
          </a:p>
          <a:p>
            <a:pPr marL="342900" indent="-342900">
              <a:buClr>
                <a:srgbClr val="00B050"/>
              </a:buClr>
              <a:buFont typeface="Wingdings 3" panose="05040102010807070707" pitchFamily="18" charset="2"/>
              <a:buChar char=""/>
            </a:pPr>
            <a:r>
              <a:rPr lang="en-US" sz="1600" b="1" dirty="0" smtClean="0"/>
              <a:t>Operations</a:t>
            </a:r>
            <a:endParaRPr lang="en-US" sz="1600" b="1" dirty="0"/>
          </a:p>
          <a:p>
            <a:pPr marL="623888" indent="-342900">
              <a:buClr>
                <a:srgbClr val="00B050"/>
              </a:buClr>
              <a:buFont typeface="Arial" panose="020B0604020202020204" pitchFamily="34" charset="0"/>
              <a:buChar char="•"/>
            </a:pPr>
            <a:r>
              <a:rPr lang="en-US" sz="1600" dirty="0" smtClean="0"/>
              <a:t>Enterprise </a:t>
            </a:r>
            <a:r>
              <a:rPr lang="en-US" sz="1600" dirty="0"/>
              <a:t>resource </a:t>
            </a:r>
            <a:r>
              <a:rPr lang="en-US" sz="1600" dirty="0" smtClean="0"/>
              <a:t>planning</a:t>
            </a:r>
            <a:r>
              <a:rPr lang="en-US" sz="1600" dirty="0"/>
              <a:t>.</a:t>
            </a:r>
          </a:p>
          <a:p>
            <a:pPr marL="623888" indent="-342900">
              <a:buClr>
                <a:srgbClr val="00B050"/>
              </a:buClr>
              <a:buFont typeface="Arial" panose="020B0604020202020204" pitchFamily="34" charset="0"/>
              <a:buChar char="•"/>
              <a:tabLst>
                <a:tab pos="623888" algn="l"/>
              </a:tabLst>
            </a:pPr>
            <a:r>
              <a:rPr lang="en-US" sz="1600" dirty="0" smtClean="0"/>
              <a:t>Electronic point of sale </a:t>
            </a:r>
            <a:r>
              <a:rPr lang="en-US" sz="1600" dirty="0"/>
              <a:t>systems </a:t>
            </a:r>
            <a:r>
              <a:rPr lang="en-US" sz="1600" dirty="0" smtClean="0"/>
              <a:t>to </a:t>
            </a:r>
            <a:r>
              <a:rPr lang="en-US" sz="1600" dirty="0"/>
              <a:t>link sales, stock and ordering.</a:t>
            </a:r>
          </a:p>
          <a:p>
            <a:pPr marL="623888" indent="-342900">
              <a:buClr>
                <a:srgbClr val="00B050"/>
              </a:buClr>
              <a:buFont typeface="Arial" panose="020B0604020202020204" pitchFamily="34" charset="0"/>
              <a:buChar char="•"/>
            </a:pPr>
            <a:r>
              <a:rPr lang="en-US" sz="1600" dirty="0" smtClean="0"/>
              <a:t>Access </a:t>
            </a:r>
            <a:r>
              <a:rPr lang="en-US" sz="1600" dirty="0"/>
              <a:t>co on line information and data.</a:t>
            </a:r>
          </a:p>
          <a:p>
            <a:pPr marL="342900" indent="-342900">
              <a:buClr>
                <a:srgbClr val="00B050"/>
              </a:buClr>
              <a:buFont typeface="Wingdings 3" panose="05040102010807070707" pitchFamily="18" charset="2"/>
              <a:buChar char=""/>
            </a:pPr>
            <a:r>
              <a:rPr lang="en-US" sz="1600" b="1" dirty="0"/>
              <a:t>Communications</a:t>
            </a:r>
          </a:p>
          <a:p>
            <a:pPr marL="623888" indent="-342900">
              <a:buClr>
                <a:srgbClr val="00B050"/>
              </a:buClr>
              <a:buFont typeface="Arial" panose="020B0604020202020204" pitchFamily="34" charset="0"/>
              <a:buChar char="•"/>
            </a:pPr>
            <a:r>
              <a:rPr lang="en-US" sz="1600" dirty="0" smtClean="0"/>
              <a:t>Mobile computing, </a:t>
            </a:r>
            <a:r>
              <a:rPr lang="en-US" sz="1600" dirty="0"/>
              <a:t>home working and video </a:t>
            </a:r>
            <a:r>
              <a:rPr lang="en-US" sz="1600" dirty="0" smtClean="0"/>
              <a:t>conferencing</a:t>
            </a:r>
            <a:r>
              <a:rPr lang="en-US" sz="1600" dirty="0"/>
              <a:t>.</a:t>
            </a:r>
          </a:p>
          <a:p>
            <a:pPr marL="342900" indent="-342900">
              <a:buClr>
                <a:srgbClr val="00B050"/>
              </a:buClr>
              <a:buFont typeface="Wingdings 3" panose="05040102010807070707" pitchFamily="18" charset="2"/>
              <a:buChar char=""/>
            </a:pPr>
            <a:r>
              <a:rPr lang="en-US" sz="1600" b="1" dirty="0"/>
              <a:t>Marketing</a:t>
            </a:r>
          </a:p>
          <a:p>
            <a:pPr marL="623888" indent="-342900">
              <a:buClr>
                <a:srgbClr val="00B050"/>
              </a:buClr>
              <a:buFont typeface="Arial" panose="020B0604020202020204" pitchFamily="34" charset="0"/>
              <a:buChar char="•"/>
            </a:pPr>
            <a:r>
              <a:rPr lang="en-US" sz="1600" dirty="0" smtClean="0"/>
              <a:t>Databases </a:t>
            </a:r>
            <a:r>
              <a:rPr lang="en-US" sz="1600" dirty="0"/>
              <a:t>to </a:t>
            </a:r>
            <a:r>
              <a:rPr lang="en-US" sz="1600" dirty="0" smtClean="0"/>
              <a:t>sell </a:t>
            </a:r>
            <a:r>
              <a:rPr lang="en-US" sz="1600" dirty="0"/>
              <a:t>to particular </a:t>
            </a:r>
            <a:r>
              <a:rPr lang="en-US" sz="1600" dirty="0" smtClean="0"/>
              <a:t>identified </a:t>
            </a:r>
            <a:r>
              <a:rPr lang="en-US" sz="1600" dirty="0"/>
              <a:t>groups </a:t>
            </a:r>
            <a:r>
              <a:rPr lang="en-US" sz="1600" dirty="0" smtClean="0"/>
              <a:t>or individuals</a:t>
            </a:r>
            <a:r>
              <a:rPr lang="en-US" sz="1600" dirty="0"/>
              <a:t>.</a:t>
            </a:r>
          </a:p>
          <a:p>
            <a:pPr marL="623888" indent="-342900">
              <a:buClr>
                <a:srgbClr val="00B050"/>
              </a:buClr>
              <a:buFont typeface="Arial" panose="020B0604020202020204" pitchFamily="34" charset="0"/>
              <a:buChar char="•"/>
            </a:pPr>
            <a:r>
              <a:rPr lang="en-US" sz="1600" dirty="0" smtClean="0"/>
              <a:t>E-mail </a:t>
            </a:r>
            <a:r>
              <a:rPr lang="en-US" sz="1600" dirty="0"/>
              <a:t>and social networks t:o communicate with </a:t>
            </a:r>
            <a:r>
              <a:rPr lang="en-US" sz="1600" dirty="0" smtClean="0"/>
              <a:t>customers </a:t>
            </a:r>
            <a:r>
              <a:rPr lang="en-US" sz="1600" dirty="0"/>
              <a:t>directly.</a:t>
            </a:r>
          </a:p>
          <a:p>
            <a:pPr marL="623888" indent="-342900">
              <a:buClr>
                <a:srgbClr val="00B050"/>
              </a:buClr>
              <a:buFont typeface="Arial" panose="020B0604020202020204" pitchFamily="34" charset="0"/>
              <a:buChar char="•"/>
            </a:pPr>
            <a:r>
              <a:rPr lang="en-US" sz="1600" dirty="0" smtClean="0"/>
              <a:t>E-commerce </a:t>
            </a:r>
            <a:r>
              <a:rPr lang="en-US" sz="1600" dirty="0"/>
              <a:t>- global online </a:t>
            </a:r>
            <a:r>
              <a:rPr lang="en-US" sz="1600" dirty="0" smtClean="0"/>
              <a:t>sales</a:t>
            </a:r>
            <a:endParaRPr lang="en-US" sz="1600" dirty="0">
              <a:solidFill>
                <a:srgbClr val="FF0000"/>
              </a:solidFill>
            </a:endParaRPr>
          </a:p>
        </p:txBody>
      </p:sp>
      <p:graphicFrame>
        <p:nvGraphicFramePr>
          <p:cNvPr id="6" name="Table 5"/>
          <p:cNvGraphicFramePr>
            <a:graphicFrameLocks noGrp="1"/>
          </p:cNvGraphicFramePr>
          <p:nvPr>
            <p:extLst>
              <p:ext uri="{D42A27DB-BD31-4B8C-83A1-F6EECF244321}">
                <p14:modId xmlns:p14="http://schemas.microsoft.com/office/powerpoint/2010/main" val="2027583756"/>
              </p:ext>
            </p:extLst>
          </p:nvPr>
        </p:nvGraphicFramePr>
        <p:xfrm>
          <a:off x="7236296" y="1052736"/>
          <a:ext cx="1584176" cy="5616624"/>
        </p:xfrm>
        <a:graphic>
          <a:graphicData uri="http://schemas.openxmlformats.org/drawingml/2006/table">
            <a:tbl>
              <a:tblPr firstRow="1" firstCol="1" lastRow="1" lastCol="1" bandRow="1" bandCol="1">
                <a:effectLst>
                  <a:outerShdw blurRad="50800" dist="38100" dir="2700000" algn="tl" rotWithShape="0">
                    <a:prstClr val="black">
                      <a:alpha val="40000"/>
                    </a:prstClr>
                  </a:outerShdw>
                </a:effectLst>
                <a:tableStyleId>{2D5ABB26-0587-4C30-8999-92F81FD0307C}</a:tableStyleId>
              </a:tblPr>
              <a:tblGrid>
                <a:gridCol w="1584176"/>
              </a:tblGrid>
              <a:tr h="370099">
                <a:tc>
                  <a:txBody>
                    <a:bodyPr/>
                    <a:lstStyle/>
                    <a:p>
                      <a:pPr>
                        <a:spcAft>
                          <a:spcPts val="0"/>
                        </a:spcAft>
                      </a:pPr>
                      <a:endParaRPr lang="en-GB" sz="130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5246525">
                <a:tc>
                  <a:txBody>
                    <a:bodyPr/>
                    <a:lstStyle/>
                    <a:p>
                      <a:pPr marL="177800" indent="-177800" algn="l">
                        <a:spcAft>
                          <a:spcPts val="600"/>
                        </a:spcAft>
                        <a:buFontTx/>
                        <a:buBlip>
                          <a:blip r:embed="rId3"/>
                        </a:buBlip>
                      </a:pPr>
                      <a:r>
                        <a:rPr lang="en-GB" sz="1300" baseline="0" dirty="0" smtClean="0">
                          <a:solidFill>
                            <a:srgbClr val="FF0000"/>
                          </a:solidFill>
                          <a:effectLst/>
                          <a:latin typeface="Arial" pitchFamily="34" charset="0"/>
                          <a:ea typeface="Times New Roman"/>
                          <a:cs typeface="Arial" pitchFamily="34" charset="0"/>
                        </a:rPr>
                        <a:t>Why do companies react differently to events</a:t>
                      </a:r>
                    </a:p>
                    <a:p>
                      <a:pPr marL="177800" indent="-177800" algn="l">
                        <a:spcAft>
                          <a:spcPts val="600"/>
                        </a:spcAft>
                        <a:buFontTx/>
                        <a:buBlip>
                          <a:blip r:embed="rId3"/>
                        </a:buBlip>
                      </a:pPr>
                      <a:r>
                        <a:rPr lang="en-GB" sz="1300" baseline="0" dirty="0" smtClean="0">
                          <a:solidFill>
                            <a:schemeClr val="tx1"/>
                          </a:solidFill>
                          <a:effectLst/>
                          <a:latin typeface="Arial" pitchFamily="34" charset="0"/>
                          <a:ea typeface="Times New Roman"/>
                          <a:cs typeface="Arial" pitchFamily="34" charset="0"/>
                        </a:rPr>
                        <a:t>What is the difference between ethics and morals</a:t>
                      </a:r>
                    </a:p>
                    <a:p>
                      <a:pPr marL="177800" indent="-177800" algn="l">
                        <a:spcAft>
                          <a:spcPts val="600"/>
                        </a:spcAft>
                        <a:buFontTx/>
                        <a:buBlip>
                          <a:blip r:embed="rId3"/>
                        </a:buBlip>
                      </a:pPr>
                      <a:r>
                        <a:rPr lang="en-GB" sz="1300" baseline="0" dirty="0" smtClean="0">
                          <a:solidFill>
                            <a:srgbClr val="FF0000"/>
                          </a:solidFill>
                          <a:effectLst/>
                          <a:latin typeface="Arial" pitchFamily="34" charset="0"/>
                          <a:ea typeface="Times New Roman"/>
                          <a:cs typeface="Arial" pitchFamily="34" charset="0"/>
                        </a:rPr>
                        <a:t>Who really cares about Copyright</a:t>
                      </a:r>
                    </a:p>
                    <a:p>
                      <a:pPr marL="177800" indent="-177800" algn="l">
                        <a:spcAft>
                          <a:spcPts val="600"/>
                        </a:spcAft>
                        <a:buFontTx/>
                        <a:buBlip>
                          <a:blip r:embed="rId3"/>
                        </a:buBlip>
                      </a:pPr>
                      <a:r>
                        <a:rPr lang="en-GB" sz="1300" baseline="0" dirty="0" smtClean="0">
                          <a:solidFill>
                            <a:schemeClr val="tx1"/>
                          </a:solidFill>
                          <a:effectLst/>
                          <a:latin typeface="Arial" pitchFamily="34" charset="0"/>
                          <a:ea typeface="Times New Roman"/>
                          <a:cs typeface="Arial" pitchFamily="34" charset="0"/>
                        </a:rPr>
                        <a:t>Are the rules of business the same all over the world</a:t>
                      </a:r>
                    </a:p>
                    <a:p>
                      <a:pPr marL="177800" indent="-177800" algn="l">
                        <a:spcAft>
                          <a:spcPts val="600"/>
                        </a:spcAft>
                        <a:buFontTx/>
                        <a:buBlip>
                          <a:blip r:embed="rId3"/>
                        </a:buBlip>
                      </a:pPr>
                      <a:r>
                        <a:rPr lang="en-US" sz="1300" baseline="0" dirty="0" smtClean="0">
                          <a:solidFill>
                            <a:srgbClr val="FF0000"/>
                          </a:solidFill>
                          <a:effectLst/>
                          <a:latin typeface="Arial" pitchFamily="34" charset="0"/>
                          <a:ea typeface="Times New Roman"/>
                          <a:cs typeface="Arial" pitchFamily="34" charset="0"/>
                        </a:rPr>
                        <a:t>What will Brexit mean for the school</a:t>
                      </a:r>
                    </a:p>
                    <a:p>
                      <a:pPr marL="177800" indent="-177800" algn="l">
                        <a:spcAft>
                          <a:spcPts val="600"/>
                        </a:spcAft>
                        <a:buFontTx/>
                        <a:buBlip>
                          <a:blip r:embed="rId3"/>
                        </a:buBlip>
                      </a:pPr>
                      <a:r>
                        <a:rPr lang="en-US" sz="1300" baseline="0" dirty="0" smtClean="0">
                          <a:solidFill>
                            <a:schemeClr val="tx1"/>
                          </a:solidFill>
                          <a:effectLst/>
                          <a:latin typeface="Arial" pitchFamily="34" charset="0"/>
                          <a:ea typeface="Times New Roman"/>
                          <a:cs typeface="Arial" pitchFamily="34" charset="0"/>
                        </a:rPr>
                        <a:t>What is the 10% rule in pollution terms</a:t>
                      </a:r>
                    </a:p>
                    <a:p>
                      <a:pPr marL="177800" indent="-177800" algn="l">
                        <a:spcAft>
                          <a:spcPts val="600"/>
                        </a:spcAft>
                        <a:buFontTx/>
                        <a:buBlip>
                          <a:blip r:embed="rId3"/>
                        </a:buBlip>
                      </a:pPr>
                      <a:r>
                        <a:rPr lang="en-US" sz="1300" baseline="0" dirty="0" smtClean="0">
                          <a:solidFill>
                            <a:srgbClr val="FF0000"/>
                          </a:solidFill>
                          <a:effectLst/>
                          <a:latin typeface="Arial" pitchFamily="34" charset="0"/>
                          <a:ea typeface="Times New Roman"/>
                          <a:cs typeface="Arial" pitchFamily="34" charset="0"/>
                        </a:rPr>
                        <a:t>Can I be prosecuted for Business Activity abroad.</a:t>
                      </a:r>
                      <a:endParaRPr lang="en-GB" sz="1300" dirty="0" smtClean="0">
                        <a:solidFill>
                          <a:srgbClr val="FF0000"/>
                        </a:solidFill>
                        <a:effectLst/>
                        <a:latin typeface="Arial" pitchFamily="34" charset="0"/>
                        <a:ea typeface="Times New Roman"/>
                        <a:cs typeface="Arial" pitchFamily="34"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9" name="Picture 4" descr="Think About"/>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7344308" y="1082133"/>
            <a:ext cx="1368152" cy="330643"/>
          </a:xfrm>
          <a:prstGeom prst="rect">
            <a:avLst/>
          </a:prstGeom>
          <a:noFill/>
          <a:extLst>
            <a:ext uri="{909E8E84-426E-40DD-AFC4-6F175D3DCCD1}">
              <a14:hiddenFill xmlns:a14="http://schemas.microsoft.com/office/drawing/2010/main">
                <a:solidFill>
                  <a:srgbClr val="FFFFFF"/>
                </a:solidFill>
              </a14:hiddenFill>
            </a:ext>
          </a:extLst>
        </p:spPr>
      </p:pic>
      <p:sp>
        <p:nvSpPr>
          <p:cNvPr id="10" name="Title 2"/>
          <p:cNvSpPr>
            <a:spLocks noGrp="1"/>
          </p:cNvSpPr>
          <p:nvPr>
            <p:ph type="title"/>
          </p:nvPr>
        </p:nvSpPr>
        <p:spPr>
          <a:xfrm>
            <a:off x="70266" y="72008"/>
            <a:ext cx="8859452" cy="548680"/>
          </a:xfrm>
        </p:spPr>
        <p:txBody>
          <a:bodyPr>
            <a:noAutofit/>
          </a:bodyPr>
          <a:lstStyle/>
          <a:p>
            <a:r>
              <a:rPr lang="en-US" sz="3100" dirty="0" smtClean="0"/>
              <a:t>6.1 – External Business Environment - Technological</a:t>
            </a:r>
            <a:endParaRPr lang="en-GB" sz="3100" dirty="0"/>
          </a:p>
        </p:txBody>
      </p:sp>
    </p:spTree>
    <p:extLst>
      <p:ext uri="{BB962C8B-B14F-4D97-AF65-F5344CB8AC3E}">
        <p14:creationId xmlns:p14="http://schemas.microsoft.com/office/powerpoint/2010/main" val="785022062"/>
      </p:ext>
    </p:extLst>
  </p:cSld>
  <p:clrMapOvr>
    <a:masterClrMapping/>
  </p:clrMapOvr>
  <p:transition advClick="0"/>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1052736"/>
            <a:ext cx="6912768" cy="1323439"/>
          </a:xfrm>
          <a:prstGeom prst="rect">
            <a:avLst/>
          </a:prstGeom>
        </p:spPr>
        <p:txBody>
          <a:bodyPr wrap="square">
            <a:spAutoFit/>
          </a:bodyPr>
          <a:lstStyle/>
          <a:p>
            <a:pPr marL="342900" indent="-342900">
              <a:buClr>
                <a:srgbClr val="00B050"/>
              </a:buClr>
              <a:buFont typeface="Wingdings 3" panose="05040102010807070707" pitchFamily="18" charset="2"/>
              <a:buChar char=""/>
            </a:pPr>
            <a:r>
              <a:rPr lang="en-US" sz="2400" dirty="0"/>
              <a:t>Table </a:t>
            </a:r>
            <a:r>
              <a:rPr lang="en-US" sz="2400" dirty="0" smtClean="0"/>
              <a:t>1 demonstrated the benefits </a:t>
            </a:r>
            <a:r>
              <a:rPr lang="en-US" sz="2400" dirty="0"/>
              <a:t>and problems of introducing technological </a:t>
            </a:r>
            <a:r>
              <a:rPr lang="en-US" sz="2400" dirty="0" smtClean="0"/>
              <a:t>change</a:t>
            </a:r>
          </a:p>
          <a:p>
            <a:pPr>
              <a:buClr>
                <a:srgbClr val="00B050"/>
              </a:buClr>
            </a:pPr>
            <a:endParaRPr lang="en-US" sz="1600" dirty="0" smtClean="0"/>
          </a:p>
          <a:p>
            <a:pPr>
              <a:buClr>
                <a:srgbClr val="00B050"/>
              </a:buClr>
            </a:pPr>
            <a:endParaRPr lang="en-US" sz="1600" dirty="0"/>
          </a:p>
        </p:txBody>
      </p:sp>
      <p:graphicFrame>
        <p:nvGraphicFramePr>
          <p:cNvPr id="6" name="Table 5"/>
          <p:cNvGraphicFramePr>
            <a:graphicFrameLocks noGrp="1"/>
          </p:cNvGraphicFramePr>
          <p:nvPr>
            <p:extLst>
              <p:ext uri="{D42A27DB-BD31-4B8C-83A1-F6EECF244321}">
                <p14:modId xmlns:p14="http://schemas.microsoft.com/office/powerpoint/2010/main" val="847905447"/>
              </p:ext>
            </p:extLst>
          </p:nvPr>
        </p:nvGraphicFramePr>
        <p:xfrm>
          <a:off x="7236296" y="1052736"/>
          <a:ext cx="1584176" cy="5616624"/>
        </p:xfrm>
        <a:graphic>
          <a:graphicData uri="http://schemas.openxmlformats.org/drawingml/2006/table">
            <a:tbl>
              <a:tblPr firstRow="1" firstCol="1" lastRow="1" lastCol="1" bandRow="1" bandCol="1">
                <a:effectLst>
                  <a:outerShdw blurRad="50800" dist="38100" dir="2700000" algn="tl" rotWithShape="0">
                    <a:prstClr val="black">
                      <a:alpha val="40000"/>
                    </a:prstClr>
                  </a:outerShdw>
                </a:effectLst>
                <a:tableStyleId>{2D5ABB26-0587-4C30-8999-92F81FD0307C}</a:tableStyleId>
              </a:tblPr>
              <a:tblGrid>
                <a:gridCol w="1584176"/>
              </a:tblGrid>
              <a:tr h="370099">
                <a:tc>
                  <a:txBody>
                    <a:bodyPr/>
                    <a:lstStyle/>
                    <a:p>
                      <a:pPr>
                        <a:spcAft>
                          <a:spcPts val="0"/>
                        </a:spcAft>
                      </a:pPr>
                      <a:endParaRPr lang="en-GB" sz="130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5246525">
                <a:tc>
                  <a:txBody>
                    <a:bodyPr/>
                    <a:lstStyle/>
                    <a:p>
                      <a:pPr marL="177800" indent="-177800" algn="l">
                        <a:spcAft>
                          <a:spcPts val="600"/>
                        </a:spcAft>
                        <a:buFontTx/>
                        <a:buBlip>
                          <a:blip r:embed="rId3"/>
                        </a:buBlip>
                      </a:pPr>
                      <a:r>
                        <a:rPr lang="en-GB" sz="1300" baseline="0" dirty="0" smtClean="0">
                          <a:solidFill>
                            <a:srgbClr val="FF0000"/>
                          </a:solidFill>
                          <a:effectLst/>
                          <a:latin typeface="Arial" pitchFamily="34" charset="0"/>
                          <a:ea typeface="Times New Roman"/>
                          <a:cs typeface="Arial" pitchFamily="34" charset="0"/>
                        </a:rPr>
                        <a:t>Why do companies react differently to events</a:t>
                      </a:r>
                    </a:p>
                    <a:p>
                      <a:pPr marL="177800" indent="-177800" algn="l">
                        <a:spcAft>
                          <a:spcPts val="600"/>
                        </a:spcAft>
                        <a:buFontTx/>
                        <a:buBlip>
                          <a:blip r:embed="rId3"/>
                        </a:buBlip>
                      </a:pPr>
                      <a:r>
                        <a:rPr lang="en-GB" sz="1300" baseline="0" dirty="0" smtClean="0">
                          <a:solidFill>
                            <a:schemeClr val="tx1"/>
                          </a:solidFill>
                          <a:effectLst/>
                          <a:latin typeface="Arial" pitchFamily="34" charset="0"/>
                          <a:ea typeface="Times New Roman"/>
                          <a:cs typeface="Arial" pitchFamily="34" charset="0"/>
                        </a:rPr>
                        <a:t>What is the difference between ethics and morals</a:t>
                      </a:r>
                    </a:p>
                    <a:p>
                      <a:pPr marL="177800" indent="-177800" algn="l">
                        <a:spcAft>
                          <a:spcPts val="600"/>
                        </a:spcAft>
                        <a:buFontTx/>
                        <a:buBlip>
                          <a:blip r:embed="rId3"/>
                        </a:buBlip>
                      </a:pPr>
                      <a:r>
                        <a:rPr lang="en-GB" sz="1300" baseline="0" dirty="0" smtClean="0">
                          <a:solidFill>
                            <a:srgbClr val="FF0000"/>
                          </a:solidFill>
                          <a:effectLst/>
                          <a:latin typeface="Arial" pitchFamily="34" charset="0"/>
                          <a:ea typeface="Times New Roman"/>
                          <a:cs typeface="Arial" pitchFamily="34" charset="0"/>
                        </a:rPr>
                        <a:t>Who really cares about Copyright</a:t>
                      </a:r>
                    </a:p>
                    <a:p>
                      <a:pPr marL="177800" indent="-177800" algn="l">
                        <a:spcAft>
                          <a:spcPts val="600"/>
                        </a:spcAft>
                        <a:buFontTx/>
                        <a:buBlip>
                          <a:blip r:embed="rId3"/>
                        </a:buBlip>
                      </a:pPr>
                      <a:r>
                        <a:rPr lang="en-GB" sz="1300" baseline="0" dirty="0" smtClean="0">
                          <a:solidFill>
                            <a:schemeClr val="tx1"/>
                          </a:solidFill>
                          <a:effectLst/>
                          <a:latin typeface="Arial" pitchFamily="34" charset="0"/>
                          <a:ea typeface="Times New Roman"/>
                          <a:cs typeface="Arial" pitchFamily="34" charset="0"/>
                        </a:rPr>
                        <a:t>Are the rules of business the same all over the world</a:t>
                      </a:r>
                    </a:p>
                    <a:p>
                      <a:pPr marL="177800" indent="-177800" algn="l">
                        <a:spcAft>
                          <a:spcPts val="600"/>
                        </a:spcAft>
                        <a:buFontTx/>
                        <a:buBlip>
                          <a:blip r:embed="rId3"/>
                        </a:buBlip>
                      </a:pPr>
                      <a:r>
                        <a:rPr lang="en-US" sz="1300" baseline="0" dirty="0" smtClean="0">
                          <a:solidFill>
                            <a:srgbClr val="FF0000"/>
                          </a:solidFill>
                          <a:effectLst/>
                          <a:latin typeface="Arial" pitchFamily="34" charset="0"/>
                          <a:ea typeface="Times New Roman"/>
                          <a:cs typeface="Arial" pitchFamily="34" charset="0"/>
                        </a:rPr>
                        <a:t>What will Brexit mean for the school</a:t>
                      </a:r>
                    </a:p>
                    <a:p>
                      <a:pPr marL="177800" indent="-177800" algn="l">
                        <a:spcAft>
                          <a:spcPts val="600"/>
                        </a:spcAft>
                        <a:buFontTx/>
                        <a:buBlip>
                          <a:blip r:embed="rId3"/>
                        </a:buBlip>
                      </a:pPr>
                      <a:r>
                        <a:rPr lang="en-US" sz="1300" baseline="0" dirty="0" smtClean="0">
                          <a:solidFill>
                            <a:schemeClr val="tx1"/>
                          </a:solidFill>
                          <a:effectLst/>
                          <a:latin typeface="Arial" pitchFamily="34" charset="0"/>
                          <a:ea typeface="Times New Roman"/>
                          <a:cs typeface="Arial" pitchFamily="34" charset="0"/>
                        </a:rPr>
                        <a:t>What is the 10% rule in pollution terms</a:t>
                      </a:r>
                    </a:p>
                    <a:p>
                      <a:pPr marL="177800" indent="-177800" algn="l">
                        <a:spcAft>
                          <a:spcPts val="600"/>
                        </a:spcAft>
                        <a:buFontTx/>
                        <a:buBlip>
                          <a:blip r:embed="rId3"/>
                        </a:buBlip>
                      </a:pPr>
                      <a:r>
                        <a:rPr lang="en-US" sz="1300" baseline="0" dirty="0" smtClean="0">
                          <a:solidFill>
                            <a:srgbClr val="FF0000"/>
                          </a:solidFill>
                          <a:effectLst/>
                          <a:latin typeface="Arial" pitchFamily="34" charset="0"/>
                          <a:ea typeface="Times New Roman"/>
                          <a:cs typeface="Arial" pitchFamily="34" charset="0"/>
                        </a:rPr>
                        <a:t>Can I be prosecuted for Business Activity abroad.</a:t>
                      </a:r>
                      <a:endParaRPr lang="en-GB" sz="1300" dirty="0" smtClean="0">
                        <a:solidFill>
                          <a:srgbClr val="FF0000"/>
                        </a:solidFill>
                        <a:effectLst/>
                        <a:latin typeface="Arial" pitchFamily="34" charset="0"/>
                        <a:ea typeface="Times New Roman"/>
                        <a:cs typeface="Arial" pitchFamily="34"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9" name="Picture 4" descr="Think About"/>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7344308" y="1082133"/>
            <a:ext cx="1368152" cy="330643"/>
          </a:xfrm>
          <a:prstGeom prst="rect">
            <a:avLst/>
          </a:prstGeom>
          <a:noFill/>
          <a:extLst>
            <a:ext uri="{909E8E84-426E-40DD-AFC4-6F175D3DCCD1}">
              <a14:hiddenFill xmlns:a14="http://schemas.microsoft.com/office/drawing/2010/main">
                <a:solidFill>
                  <a:srgbClr val="FFFFFF"/>
                </a:solidFill>
              </a14:hiddenFill>
            </a:ext>
          </a:extLst>
        </p:spPr>
      </p:pic>
      <p:sp>
        <p:nvSpPr>
          <p:cNvPr id="10" name="Title 2"/>
          <p:cNvSpPr>
            <a:spLocks noGrp="1"/>
          </p:cNvSpPr>
          <p:nvPr>
            <p:ph type="title"/>
          </p:nvPr>
        </p:nvSpPr>
        <p:spPr>
          <a:xfrm>
            <a:off x="70266" y="72008"/>
            <a:ext cx="8859452" cy="548680"/>
          </a:xfrm>
        </p:spPr>
        <p:txBody>
          <a:bodyPr>
            <a:noAutofit/>
          </a:bodyPr>
          <a:lstStyle/>
          <a:p>
            <a:r>
              <a:rPr lang="en-US" sz="3100" dirty="0" smtClean="0"/>
              <a:t>6.1 – External Business Environment - Technological</a:t>
            </a:r>
            <a:endParaRPr lang="en-GB" sz="3100" dirty="0"/>
          </a:p>
        </p:txBody>
      </p:sp>
      <p:graphicFrame>
        <p:nvGraphicFramePr>
          <p:cNvPr id="2" name="Table 1"/>
          <p:cNvGraphicFramePr>
            <a:graphicFrameLocks noGrp="1"/>
          </p:cNvGraphicFramePr>
          <p:nvPr>
            <p:extLst>
              <p:ext uri="{D42A27DB-BD31-4B8C-83A1-F6EECF244321}">
                <p14:modId xmlns:p14="http://schemas.microsoft.com/office/powerpoint/2010/main" val="3432295918"/>
              </p:ext>
            </p:extLst>
          </p:nvPr>
        </p:nvGraphicFramePr>
        <p:xfrm>
          <a:off x="277866" y="1992208"/>
          <a:ext cx="6850418" cy="4114800"/>
        </p:xfrm>
        <a:graphic>
          <a:graphicData uri="http://schemas.openxmlformats.org/drawingml/2006/table">
            <a:tbl>
              <a:tblPr firstRow="1" bandRow="1">
                <a:tableStyleId>{5C22544A-7EE6-4342-B048-85BDC9FD1C3A}</a:tableStyleId>
              </a:tblPr>
              <a:tblGrid>
                <a:gridCol w="3358030"/>
                <a:gridCol w="3492388"/>
              </a:tblGrid>
              <a:tr h="170648">
                <a:tc>
                  <a:txBody>
                    <a:bodyPr/>
                    <a:lstStyle/>
                    <a:p>
                      <a:r>
                        <a:rPr lang="en-GB" sz="1800" dirty="0" smtClean="0">
                          <a:latin typeface="Arial" panose="020B0604020202020204" pitchFamily="34" charset="0"/>
                          <a:cs typeface="Arial" panose="020B0604020202020204" pitchFamily="34" charset="0"/>
                        </a:rPr>
                        <a:t>Benefits</a:t>
                      </a:r>
                      <a:endParaRPr lang="en-GB" sz="1800" dirty="0">
                        <a:latin typeface="Arial" panose="020B0604020202020204" pitchFamily="34" charset="0"/>
                        <a:cs typeface="Arial" panose="020B0604020202020204" pitchFamily="34" charset="0"/>
                      </a:endParaRPr>
                    </a:p>
                  </a:txBody>
                  <a:tcPr/>
                </a:tc>
                <a:tc>
                  <a:txBody>
                    <a:bodyPr/>
                    <a:lstStyle/>
                    <a:p>
                      <a:r>
                        <a:rPr lang="en-GB" sz="1800" dirty="0" smtClean="0">
                          <a:latin typeface="Arial" panose="020B0604020202020204" pitchFamily="34" charset="0"/>
                          <a:cs typeface="Arial" panose="020B0604020202020204" pitchFamily="34" charset="0"/>
                        </a:rPr>
                        <a:t>Problems</a:t>
                      </a:r>
                      <a:endParaRPr lang="en-GB" sz="1800" dirty="0">
                        <a:latin typeface="Arial" panose="020B0604020202020204" pitchFamily="34" charset="0"/>
                        <a:cs typeface="Arial" panose="020B0604020202020204" pitchFamily="34" charset="0"/>
                      </a:endParaRPr>
                    </a:p>
                  </a:txBody>
                  <a:tcPr/>
                </a:tc>
              </a:tr>
              <a:tr h="170648">
                <a:tc>
                  <a:txBody>
                    <a:bodyPr/>
                    <a:lstStyle/>
                    <a:p>
                      <a:r>
                        <a:rPr kumimoji="0" lang="en-GB" sz="1800" kern="1200" dirty="0" smtClean="0">
                          <a:solidFill>
                            <a:schemeClr val="dk1"/>
                          </a:solidFill>
                          <a:latin typeface="Arial" panose="020B0604020202020204" pitchFamily="34" charset="0"/>
                          <a:ea typeface="+mn-ea"/>
                          <a:cs typeface="Arial" panose="020B0604020202020204" pitchFamily="34" charset="0"/>
                        </a:rPr>
                        <a:t>More efficiency, less waste, lower costs.</a:t>
                      </a:r>
                      <a:endParaRPr kumimoji="0" lang="en-GB" sz="1800" kern="1200" dirty="0">
                        <a:solidFill>
                          <a:schemeClr val="dk1"/>
                        </a:solidFill>
                        <a:latin typeface="Arial" panose="020B0604020202020204" pitchFamily="34" charset="0"/>
                        <a:ea typeface="+mn-ea"/>
                        <a:cs typeface="Arial" panose="020B0604020202020204" pitchFamily="34" charset="0"/>
                      </a:endParaRPr>
                    </a:p>
                  </a:txBody>
                  <a:tcPr/>
                </a:tc>
                <a:tc>
                  <a:txBody>
                    <a:bodyPr/>
                    <a:lstStyle/>
                    <a:p>
                      <a:r>
                        <a:rPr kumimoji="0" lang="en-US" sz="1800" kern="1200" dirty="0" smtClean="0">
                          <a:solidFill>
                            <a:schemeClr val="dk1"/>
                          </a:solidFill>
                          <a:latin typeface="Arial" panose="020B0604020202020204" pitchFamily="34" charset="0"/>
                          <a:ea typeface="+mn-ea"/>
                          <a:cs typeface="Arial" panose="020B0604020202020204" pitchFamily="34" charset="0"/>
                        </a:rPr>
                        <a:t>Cost of researching new technology.</a:t>
                      </a:r>
                      <a:endParaRPr kumimoji="0" lang="en-GB" sz="1800" kern="1200" dirty="0">
                        <a:solidFill>
                          <a:schemeClr val="dk1"/>
                        </a:solidFill>
                        <a:latin typeface="Arial" panose="020B0604020202020204" pitchFamily="34" charset="0"/>
                        <a:ea typeface="+mn-ea"/>
                        <a:cs typeface="Arial" panose="020B0604020202020204" pitchFamily="34" charset="0"/>
                      </a:endParaRPr>
                    </a:p>
                  </a:txBody>
                  <a:tcPr/>
                </a:tc>
              </a:tr>
              <a:tr h="170648">
                <a:tc>
                  <a:txBody>
                    <a:bodyPr/>
                    <a:lstStyle/>
                    <a:p>
                      <a:r>
                        <a:rPr kumimoji="0" lang="en-US" sz="1800" kern="1200" dirty="0" smtClean="0">
                          <a:solidFill>
                            <a:schemeClr val="dk1"/>
                          </a:solidFill>
                          <a:latin typeface="Arial" panose="020B0604020202020204" pitchFamily="34" charset="0"/>
                          <a:ea typeface="+mn-ea"/>
                          <a:cs typeface="Arial" panose="020B0604020202020204" pitchFamily="34" charset="0"/>
                        </a:rPr>
                        <a:t>Improved products and services directly </a:t>
                      </a:r>
                      <a:r>
                        <a:rPr kumimoji="0" lang="en-GB" sz="1800" kern="1200" dirty="0" smtClean="0">
                          <a:solidFill>
                            <a:schemeClr val="dk1"/>
                          </a:solidFill>
                          <a:latin typeface="Arial" panose="020B0604020202020204" pitchFamily="34" charset="0"/>
                          <a:ea typeface="+mn-ea"/>
                          <a:cs typeface="Arial" panose="020B0604020202020204" pitchFamily="34" charset="0"/>
                        </a:rPr>
                        <a:t>tailored to consumers needs.</a:t>
                      </a:r>
                      <a:endParaRPr kumimoji="0" lang="en-GB" sz="1800" kern="1200" dirty="0">
                        <a:solidFill>
                          <a:schemeClr val="dk1"/>
                        </a:solidFill>
                        <a:latin typeface="Arial" panose="020B0604020202020204" pitchFamily="34" charset="0"/>
                        <a:ea typeface="+mn-ea"/>
                        <a:cs typeface="Arial" panose="020B0604020202020204" pitchFamily="34" charset="0"/>
                      </a:endParaRPr>
                    </a:p>
                  </a:txBody>
                  <a:tcPr/>
                </a:tc>
                <a:tc>
                  <a:txBody>
                    <a:bodyPr/>
                    <a:lstStyle/>
                    <a:p>
                      <a:r>
                        <a:rPr kumimoji="0" lang="en-US" sz="1800" kern="1200" dirty="0" smtClean="0">
                          <a:solidFill>
                            <a:schemeClr val="dk1"/>
                          </a:solidFill>
                          <a:latin typeface="Arial" panose="020B0604020202020204" pitchFamily="34" charset="0"/>
                          <a:ea typeface="+mn-ea"/>
                          <a:cs typeface="Arial" panose="020B0604020202020204" pitchFamily="34" charset="0"/>
                        </a:rPr>
                        <a:t>Cost of new technology that may date quickly.</a:t>
                      </a:r>
                      <a:endParaRPr kumimoji="0" lang="en-GB" sz="1800" kern="1200" dirty="0">
                        <a:solidFill>
                          <a:schemeClr val="dk1"/>
                        </a:solidFill>
                        <a:latin typeface="Arial" panose="020B0604020202020204" pitchFamily="34" charset="0"/>
                        <a:ea typeface="+mn-ea"/>
                        <a:cs typeface="Arial" panose="020B0604020202020204" pitchFamily="34" charset="0"/>
                      </a:endParaRPr>
                    </a:p>
                  </a:txBody>
                  <a:tcPr/>
                </a:tc>
              </a:tr>
              <a:tr h="170648">
                <a:tc>
                  <a:txBody>
                    <a:bodyPr/>
                    <a:lstStyle/>
                    <a:p>
                      <a:r>
                        <a:rPr kumimoji="0" lang="en-GB" sz="1800" kern="1200" dirty="0" smtClean="0">
                          <a:solidFill>
                            <a:schemeClr val="dk1"/>
                          </a:solidFill>
                          <a:latin typeface="Arial" panose="020B0604020202020204" pitchFamily="34" charset="0"/>
                          <a:ea typeface="+mn-ea"/>
                          <a:cs typeface="Arial" panose="020B0604020202020204" pitchFamily="34" charset="0"/>
                        </a:rPr>
                        <a:t>New materials, designs. products.</a:t>
                      </a:r>
                      <a:endParaRPr kumimoji="0" lang="en-GB" sz="1800" kern="1200" dirty="0">
                        <a:solidFill>
                          <a:schemeClr val="dk1"/>
                        </a:solidFill>
                        <a:latin typeface="Arial" panose="020B0604020202020204" pitchFamily="34" charset="0"/>
                        <a:ea typeface="+mn-ea"/>
                        <a:cs typeface="Arial" panose="020B0604020202020204" pitchFamily="34" charset="0"/>
                      </a:endParaRPr>
                    </a:p>
                  </a:txBody>
                  <a:tcPr/>
                </a:tc>
                <a:tc>
                  <a:txBody>
                    <a:bodyPr/>
                    <a:lstStyle/>
                    <a:p>
                      <a:r>
                        <a:rPr kumimoji="0" lang="en-US" sz="1800" kern="1200" dirty="0" smtClean="0">
                          <a:solidFill>
                            <a:schemeClr val="dk1"/>
                          </a:solidFill>
                          <a:latin typeface="Arial" panose="020B0604020202020204" pitchFamily="34" charset="0"/>
                          <a:ea typeface="+mn-ea"/>
                          <a:cs typeface="Arial" panose="020B0604020202020204" pitchFamily="34" charset="0"/>
                        </a:rPr>
                        <a:t>Investment in wrong technology is easy and expensive.</a:t>
                      </a:r>
                      <a:endParaRPr kumimoji="0" lang="en-GB" sz="1800" kern="1200" dirty="0">
                        <a:solidFill>
                          <a:schemeClr val="dk1"/>
                        </a:solidFill>
                        <a:latin typeface="Arial" panose="020B0604020202020204" pitchFamily="34" charset="0"/>
                        <a:ea typeface="+mn-ea"/>
                        <a:cs typeface="Arial" panose="020B0604020202020204" pitchFamily="34" charset="0"/>
                      </a:endParaRPr>
                    </a:p>
                  </a:txBody>
                  <a:tcPr/>
                </a:tc>
              </a:tr>
              <a:tr h="170648">
                <a:tc>
                  <a:txBody>
                    <a:bodyPr/>
                    <a:lstStyle/>
                    <a:p>
                      <a:r>
                        <a:rPr kumimoji="0" lang="sv-SE" sz="1800" kern="1200" dirty="0" smtClean="0">
                          <a:solidFill>
                            <a:schemeClr val="dk1"/>
                          </a:solidFill>
                          <a:latin typeface="Arial" panose="020B0604020202020204" pitchFamily="34" charset="0"/>
                          <a:ea typeface="+mn-ea"/>
                          <a:cs typeface="Arial" panose="020B0604020202020204" pitchFamily="34" charset="0"/>
                        </a:rPr>
                        <a:t>Faster, more detailed instant</a:t>
                      </a:r>
                    </a:p>
                    <a:p>
                      <a:r>
                        <a:rPr kumimoji="0" lang="sv-SE" sz="1800" kern="1200" dirty="0" smtClean="0">
                          <a:solidFill>
                            <a:schemeClr val="dk1"/>
                          </a:solidFill>
                          <a:latin typeface="Arial" panose="020B0604020202020204" pitchFamily="34" charset="0"/>
                          <a:ea typeface="+mn-ea"/>
                          <a:cs typeface="Arial" panose="020B0604020202020204" pitchFamily="34" charset="0"/>
                        </a:rPr>
                        <a:t>communication.</a:t>
                      </a:r>
                      <a:endParaRPr kumimoji="0" lang="en-GB" sz="1800" kern="1200" dirty="0">
                        <a:solidFill>
                          <a:schemeClr val="dk1"/>
                        </a:solidFill>
                        <a:latin typeface="Arial" panose="020B0604020202020204" pitchFamily="34" charset="0"/>
                        <a:ea typeface="+mn-ea"/>
                        <a:cs typeface="Arial" panose="020B0604020202020204" pitchFamily="34" charset="0"/>
                      </a:endParaRPr>
                    </a:p>
                  </a:txBody>
                  <a:tcPr/>
                </a:tc>
                <a:tc>
                  <a:txBody>
                    <a:bodyPr/>
                    <a:lstStyle/>
                    <a:p>
                      <a:r>
                        <a:rPr kumimoji="0" lang="en-US" sz="1800" kern="1200" dirty="0" smtClean="0">
                          <a:solidFill>
                            <a:schemeClr val="dk1"/>
                          </a:solidFill>
                          <a:latin typeface="Arial" panose="020B0604020202020204" pitchFamily="34" charset="0"/>
                          <a:ea typeface="+mn-ea"/>
                          <a:cs typeface="Arial" panose="020B0604020202020204" pitchFamily="34" charset="0"/>
                        </a:rPr>
                        <a:t>Jobs disappear; retraining and new skills needed; resistance from employees.</a:t>
                      </a:r>
                      <a:endParaRPr kumimoji="0" lang="en-GB" sz="1800" kern="1200" dirty="0">
                        <a:solidFill>
                          <a:schemeClr val="dk1"/>
                        </a:solidFill>
                        <a:latin typeface="Arial" panose="020B0604020202020204" pitchFamily="34" charset="0"/>
                        <a:ea typeface="+mn-ea"/>
                        <a:cs typeface="Arial" panose="020B0604020202020204" pitchFamily="34" charset="0"/>
                      </a:endParaRPr>
                    </a:p>
                  </a:txBody>
                  <a:tcPr/>
                </a:tc>
              </a:tr>
              <a:tr h="170648">
                <a:tc>
                  <a:txBody>
                    <a:bodyPr/>
                    <a:lstStyle/>
                    <a:p>
                      <a:r>
                        <a:rPr kumimoji="0" lang="en-US" sz="1800" kern="1200" dirty="0" smtClean="0">
                          <a:solidFill>
                            <a:schemeClr val="dk1"/>
                          </a:solidFill>
                          <a:latin typeface="Arial" panose="020B0604020202020204" pitchFamily="34" charset="0"/>
                          <a:ea typeface="+mn-ea"/>
                          <a:cs typeface="Arial" panose="020B0604020202020204" pitchFamily="34" charset="0"/>
                        </a:rPr>
                        <a:t>Increased quality and quantity control.</a:t>
                      </a:r>
                      <a:endParaRPr kumimoji="0" lang="en-GB" sz="1800" kern="1200" dirty="0">
                        <a:solidFill>
                          <a:schemeClr val="dk1"/>
                        </a:solidFill>
                        <a:latin typeface="Arial" panose="020B0604020202020204" pitchFamily="34" charset="0"/>
                        <a:ea typeface="+mn-ea"/>
                        <a:cs typeface="Arial" panose="020B0604020202020204" pitchFamily="34" charset="0"/>
                      </a:endParaRPr>
                    </a:p>
                  </a:txBody>
                  <a:tcPr/>
                </a:tc>
                <a:tc>
                  <a:txBody>
                    <a:bodyPr/>
                    <a:lstStyle/>
                    <a:p>
                      <a:r>
                        <a:rPr kumimoji="0" lang="en-GB" sz="1800" kern="1200" dirty="0" smtClean="0">
                          <a:solidFill>
                            <a:schemeClr val="dk1"/>
                          </a:solidFill>
                          <a:latin typeface="Arial" panose="020B0604020202020204" pitchFamily="34" charset="0"/>
                          <a:ea typeface="+mn-ea"/>
                          <a:cs typeface="Arial" panose="020B0604020202020204" pitchFamily="34" charset="0"/>
                        </a:rPr>
                        <a:t>More pressure on employees.</a:t>
                      </a:r>
                      <a:endParaRPr kumimoji="0" lang="en-GB" sz="1800" kern="1200" dirty="0">
                        <a:solidFill>
                          <a:schemeClr val="dk1"/>
                        </a:solidFill>
                        <a:latin typeface="Arial" panose="020B0604020202020204" pitchFamily="34" charset="0"/>
                        <a:ea typeface="+mn-ea"/>
                        <a:cs typeface="Arial" panose="020B0604020202020204" pitchFamily="34" charset="0"/>
                      </a:endParaRPr>
                    </a:p>
                  </a:txBody>
                  <a:tcPr/>
                </a:tc>
              </a:tr>
            </a:tbl>
          </a:graphicData>
        </a:graphic>
      </p:graphicFrame>
    </p:spTree>
    <p:extLst>
      <p:ext uri="{BB962C8B-B14F-4D97-AF65-F5344CB8AC3E}">
        <p14:creationId xmlns:p14="http://schemas.microsoft.com/office/powerpoint/2010/main" val="524744039"/>
      </p:ext>
    </p:extLst>
  </p:cSld>
  <p:clrMapOvr>
    <a:masterClrMapping/>
  </p:clrMapOvr>
  <p:transition advClick="0"/>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1052736"/>
            <a:ext cx="6912768" cy="5355312"/>
          </a:xfrm>
          <a:prstGeom prst="rect">
            <a:avLst/>
          </a:prstGeom>
        </p:spPr>
        <p:txBody>
          <a:bodyPr wrap="square">
            <a:spAutoFit/>
          </a:bodyPr>
          <a:lstStyle/>
          <a:p>
            <a:pPr marL="342900" indent="-342900">
              <a:buClr>
                <a:srgbClr val="00B050"/>
              </a:buClr>
              <a:buFont typeface="Wingdings 3" panose="05040102010807070707" pitchFamily="18" charset="2"/>
              <a:buChar char=""/>
            </a:pPr>
            <a:r>
              <a:rPr lang="en-US" sz="1900" dirty="0" smtClean="0"/>
              <a:t>Other technological concerns involve:</a:t>
            </a:r>
          </a:p>
          <a:p>
            <a:pPr marL="342900" indent="-342900">
              <a:buClr>
                <a:srgbClr val="00B050"/>
              </a:buClr>
              <a:buFont typeface="Wingdings 3" panose="05040102010807070707" pitchFamily="18" charset="2"/>
              <a:buChar char=""/>
            </a:pPr>
            <a:r>
              <a:rPr lang="en-US" sz="1900" b="1" dirty="0" smtClean="0"/>
              <a:t>Automation</a:t>
            </a:r>
            <a:r>
              <a:rPr lang="en-US" sz="1900" dirty="0" smtClean="0"/>
              <a:t> – The cost of doing so can impact on the company but this is measured against the impact of this new technology. Also the social and loyalty issues around losing staff, specifically long term staff.</a:t>
            </a:r>
          </a:p>
          <a:p>
            <a:pPr marL="342900" indent="-342900">
              <a:buClr>
                <a:srgbClr val="00B050"/>
              </a:buClr>
              <a:buFont typeface="Wingdings 3" panose="05040102010807070707" pitchFamily="18" charset="2"/>
              <a:buChar char=""/>
            </a:pPr>
            <a:r>
              <a:rPr lang="en-US" sz="1900" b="1" dirty="0" smtClean="0"/>
              <a:t>Communication</a:t>
            </a:r>
            <a:r>
              <a:rPr lang="en-US" sz="1900" dirty="0" smtClean="0"/>
              <a:t> – The ability, the need and the changing methods needed by customers in order to stay up to date and viable. Email, </a:t>
            </a:r>
            <a:r>
              <a:rPr lang="en-US" sz="1900" dirty="0"/>
              <a:t>online, logins</a:t>
            </a:r>
            <a:r>
              <a:rPr lang="en-US" sz="1900" dirty="0" smtClean="0"/>
              <a:t>, texting, and the added risks involved in adapting these, scams, phishing etc.</a:t>
            </a:r>
          </a:p>
          <a:p>
            <a:pPr marL="342900" indent="-342900">
              <a:buClr>
                <a:srgbClr val="00B050"/>
              </a:buClr>
              <a:buFont typeface="Wingdings 3" panose="05040102010807070707" pitchFamily="18" charset="2"/>
              <a:buChar char=""/>
            </a:pPr>
            <a:r>
              <a:rPr lang="en-US" sz="1900" b="1" dirty="0" smtClean="0"/>
              <a:t>Purchasing/sales</a:t>
            </a:r>
            <a:r>
              <a:rPr lang="en-US" sz="1900" dirty="0" smtClean="0"/>
              <a:t> – the increase on electronic payment methods, click and go, mobile payment, home delivery etc. and the range of technologies that have to be incorporated into the business to keep up with these new technologies.</a:t>
            </a:r>
          </a:p>
          <a:p>
            <a:pPr marL="342900" indent="-342900">
              <a:buClr>
                <a:srgbClr val="00B050"/>
              </a:buClr>
              <a:buFont typeface="Wingdings 3" panose="05040102010807070707" pitchFamily="18" charset="2"/>
              <a:buChar char=""/>
            </a:pPr>
            <a:r>
              <a:rPr lang="en-US" sz="1900" b="1" dirty="0" smtClean="0"/>
              <a:t>Mobile</a:t>
            </a:r>
            <a:r>
              <a:rPr lang="en-US" sz="1900" dirty="0" smtClean="0"/>
              <a:t> – the need to update and change with the new apps, communication methods and removed limitations.</a:t>
            </a:r>
          </a:p>
          <a:p>
            <a:pPr>
              <a:buClr>
                <a:srgbClr val="00B050"/>
              </a:buClr>
            </a:pPr>
            <a:r>
              <a:rPr lang="en-US" sz="1900" b="1" dirty="0" smtClean="0">
                <a:solidFill>
                  <a:srgbClr val="FF0000"/>
                </a:solidFill>
              </a:rPr>
              <a:t>P6.1 – Task 02 </a:t>
            </a:r>
            <a:r>
              <a:rPr lang="en-US" sz="1900" dirty="0" smtClean="0">
                <a:solidFill>
                  <a:srgbClr val="FF0000"/>
                </a:solidFill>
              </a:rPr>
              <a:t>– For your school, describe the problems, benefits and influences Technological changes are having and the impact of these changes on your role as a customer.</a:t>
            </a:r>
          </a:p>
        </p:txBody>
      </p:sp>
      <p:graphicFrame>
        <p:nvGraphicFramePr>
          <p:cNvPr id="6" name="Table 5"/>
          <p:cNvGraphicFramePr>
            <a:graphicFrameLocks noGrp="1"/>
          </p:cNvGraphicFramePr>
          <p:nvPr>
            <p:extLst>
              <p:ext uri="{D42A27DB-BD31-4B8C-83A1-F6EECF244321}">
                <p14:modId xmlns:p14="http://schemas.microsoft.com/office/powerpoint/2010/main" val="2573371989"/>
              </p:ext>
            </p:extLst>
          </p:nvPr>
        </p:nvGraphicFramePr>
        <p:xfrm>
          <a:off x="7236296" y="1052736"/>
          <a:ext cx="1584176" cy="5616624"/>
        </p:xfrm>
        <a:graphic>
          <a:graphicData uri="http://schemas.openxmlformats.org/drawingml/2006/table">
            <a:tbl>
              <a:tblPr firstRow="1" firstCol="1" lastRow="1" lastCol="1" bandRow="1" bandCol="1">
                <a:effectLst>
                  <a:outerShdw blurRad="50800" dist="38100" dir="2700000" algn="tl" rotWithShape="0">
                    <a:prstClr val="black">
                      <a:alpha val="40000"/>
                    </a:prstClr>
                  </a:outerShdw>
                </a:effectLst>
                <a:tableStyleId>{2D5ABB26-0587-4C30-8999-92F81FD0307C}</a:tableStyleId>
              </a:tblPr>
              <a:tblGrid>
                <a:gridCol w="1584176"/>
              </a:tblGrid>
              <a:tr h="370099">
                <a:tc>
                  <a:txBody>
                    <a:bodyPr/>
                    <a:lstStyle/>
                    <a:p>
                      <a:pPr>
                        <a:spcAft>
                          <a:spcPts val="0"/>
                        </a:spcAft>
                      </a:pPr>
                      <a:endParaRPr lang="en-GB" sz="130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5246525">
                <a:tc>
                  <a:txBody>
                    <a:bodyPr/>
                    <a:lstStyle/>
                    <a:p>
                      <a:pPr marL="177800" indent="-177800" algn="l">
                        <a:spcAft>
                          <a:spcPts val="600"/>
                        </a:spcAft>
                        <a:buFontTx/>
                        <a:buBlip>
                          <a:blip r:embed="rId3"/>
                        </a:buBlip>
                      </a:pPr>
                      <a:r>
                        <a:rPr lang="en-GB" sz="1300" baseline="0" dirty="0" smtClean="0">
                          <a:solidFill>
                            <a:srgbClr val="FF0000"/>
                          </a:solidFill>
                          <a:effectLst/>
                          <a:latin typeface="Arial" pitchFamily="34" charset="0"/>
                          <a:ea typeface="Times New Roman"/>
                          <a:cs typeface="Arial" pitchFamily="34" charset="0"/>
                        </a:rPr>
                        <a:t>Why do companies react differently to events</a:t>
                      </a:r>
                    </a:p>
                    <a:p>
                      <a:pPr marL="177800" indent="-177800" algn="l">
                        <a:spcAft>
                          <a:spcPts val="600"/>
                        </a:spcAft>
                        <a:buFontTx/>
                        <a:buBlip>
                          <a:blip r:embed="rId3"/>
                        </a:buBlip>
                      </a:pPr>
                      <a:r>
                        <a:rPr lang="en-GB" sz="1300" baseline="0" dirty="0" smtClean="0">
                          <a:solidFill>
                            <a:schemeClr val="tx1"/>
                          </a:solidFill>
                          <a:effectLst/>
                          <a:latin typeface="Arial" pitchFamily="34" charset="0"/>
                          <a:ea typeface="Times New Roman"/>
                          <a:cs typeface="Arial" pitchFamily="34" charset="0"/>
                        </a:rPr>
                        <a:t>What is the difference between ethics and morals</a:t>
                      </a:r>
                    </a:p>
                    <a:p>
                      <a:pPr marL="177800" indent="-177800" algn="l">
                        <a:spcAft>
                          <a:spcPts val="600"/>
                        </a:spcAft>
                        <a:buFontTx/>
                        <a:buBlip>
                          <a:blip r:embed="rId3"/>
                        </a:buBlip>
                      </a:pPr>
                      <a:r>
                        <a:rPr lang="en-GB" sz="1300" baseline="0" dirty="0" smtClean="0">
                          <a:solidFill>
                            <a:srgbClr val="FF0000"/>
                          </a:solidFill>
                          <a:effectLst/>
                          <a:latin typeface="Arial" pitchFamily="34" charset="0"/>
                          <a:ea typeface="Times New Roman"/>
                          <a:cs typeface="Arial" pitchFamily="34" charset="0"/>
                        </a:rPr>
                        <a:t>Who really cares about Copyright</a:t>
                      </a:r>
                    </a:p>
                    <a:p>
                      <a:pPr marL="177800" indent="-177800" algn="l">
                        <a:spcAft>
                          <a:spcPts val="600"/>
                        </a:spcAft>
                        <a:buFontTx/>
                        <a:buBlip>
                          <a:blip r:embed="rId3"/>
                        </a:buBlip>
                      </a:pPr>
                      <a:r>
                        <a:rPr lang="en-GB" sz="1300" baseline="0" dirty="0" smtClean="0">
                          <a:solidFill>
                            <a:schemeClr val="tx1"/>
                          </a:solidFill>
                          <a:effectLst/>
                          <a:latin typeface="Arial" pitchFamily="34" charset="0"/>
                          <a:ea typeface="Times New Roman"/>
                          <a:cs typeface="Arial" pitchFamily="34" charset="0"/>
                        </a:rPr>
                        <a:t>Are the rules of business the same all over the world</a:t>
                      </a:r>
                    </a:p>
                    <a:p>
                      <a:pPr marL="177800" indent="-177800" algn="l">
                        <a:spcAft>
                          <a:spcPts val="600"/>
                        </a:spcAft>
                        <a:buFontTx/>
                        <a:buBlip>
                          <a:blip r:embed="rId3"/>
                        </a:buBlip>
                      </a:pPr>
                      <a:r>
                        <a:rPr lang="en-US" sz="1300" baseline="0" dirty="0" smtClean="0">
                          <a:solidFill>
                            <a:srgbClr val="FF0000"/>
                          </a:solidFill>
                          <a:effectLst/>
                          <a:latin typeface="Arial" pitchFamily="34" charset="0"/>
                          <a:ea typeface="Times New Roman"/>
                          <a:cs typeface="Arial" pitchFamily="34" charset="0"/>
                        </a:rPr>
                        <a:t>What will Brexit mean for the school</a:t>
                      </a:r>
                    </a:p>
                    <a:p>
                      <a:pPr marL="177800" indent="-177800" algn="l">
                        <a:spcAft>
                          <a:spcPts val="600"/>
                        </a:spcAft>
                        <a:buFontTx/>
                        <a:buBlip>
                          <a:blip r:embed="rId3"/>
                        </a:buBlip>
                      </a:pPr>
                      <a:r>
                        <a:rPr lang="en-US" sz="1300" baseline="0" dirty="0" smtClean="0">
                          <a:solidFill>
                            <a:schemeClr val="tx1"/>
                          </a:solidFill>
                          <a:effectLst/>
                          <a:latin typeface="Arial" pitchFamily="34" charset="0"/>
                          <a:ea typeface="Times New Roman"/>
                          <a:cs typeface="Arial" pitchFamily="34" charset="0"/>
                        </a:rPr>
                        <a:t>What is the 10% rule in pollution terms</a:t>
                      </a:r>
                    </a:p>
                    <a:p>
                      <a:pPr marL="177800" indent="-177800" algn="l">
                        <a:spcAft>
                          <a:spcPts val="600"/>
                        </a:spcAft>
                        <a:buFontTx/>
                        <a:buBlip>
                          <a:blip r:embed="rId3"/>
                        </a:buBlip>
                      </a:pPr>
                      <a:r>
                        <a:rPr lang="en-US" sz="1300" baseline="0" dirty="0" smtClean="0">
                          <a:solidFill>
                            <a:srgbClr val="FF0000"/>
                          </a:solidFill>
                          <a:effectLst/>
                          <a:latin typeface="Arial" pitchFamily="34" charset="0"/>
                          <a:ea typeface="Times New Roman"/>
                          <a:cs typeface="Arial" pitchFamily="34" charset="0"/>
                        </a:rPr>
                        <a:t>Can I be prosecuted for Business Activity abroad.</a:t>
                      </a:r>
                      <a:endParaRPr lang="en-GB" sz="1300" dirty="0" smtClean="0">
                        <a:solidFill>
                          <a:srgbClr val="FF0000"/>
                        </a:solidFill>
                        <a:effectLst/>
                        <a:latin typeface="Arial" pitchFamily="34" charset="0"/>
                        <a:ea typeface="Times New Roman"/>
                        <a:cs typeface="Arial" pitchFamily="34"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9" name="Picture 4" descr="Think About"/>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7344308" y="1082133"/>
            <a:ext cx="1368152" cy="330643"/>
          </a:xfrm>
          <a:prstGeom prst="rect">
            <a:avLst/>
          </a:prstGeom>
          <a:noFill/>
          <a:extLst>
            <a:ext uri="{909E8E84-426E-40DD-AFC4-6F175D3DCCD1}">
              <a14:hiddenFill xmlns:a14="http://schemas.microsoft.com/office/drawing/2010/main">
                <a:solidFill>
                  <a:srgbClr val="FFFFFF"/>
                </a:solidFill>
              </a14:hiddenFill>
            </a:ext>
          </a:extLst>
        </p:spPr>
      </p:pic>
      <p:sp>
        <p:nvSpPr>
          <p:cNvPr id="10" name="Title 2"/>
          <p:cNvSpPr>
            <a:spLocks noGrp="1"/>
          </p:cNvSpPr>
          <p:nvPr>
            <p:ph type="title"/>
          </p:nvPr>
        </p:nvSpPr>
        <p:spPr>
          <a:xfrm>
            <a:off x="70266" y="72008"/>
            <a:ext cx="8859452" cy="548680"/>
          </a:xfrm>
        </p:spPr>
        <p:txBody>
          <a:bodyPr>
            <a:noAutofit/>
          </a:bodyPr>
          <a:lstStyle/>
          <a:p>
            <a:r>
              <a:rPr lang="en-US" sz="3100" dirty="0" smtClean="0"/>
              <a:t>6.1 – External Business Environment - Technological</a:t>
            </a:r>
            <a:endParaRPr lang="en-GB" sz="3100" dirty="0"/>
          </a:p>
        </p:txBody>
      </p:sp>
    </p:spTree>
    <p:extLst>
      <p:ext uri="{BB962C8B-B14F-4D97-AF65-F5344CB8AC3E}">
        <p14:creationId xmlns:p14="http://schemas.microsoft.com/office/powerpoint/2010/main" val="1032045212"/>
      </p:ext>
    </p:extLst>
  </p:cSld>
  <p:clrMapOvr>
    <a:masterClrMapping/>
  </p:clrMapOvr>
  <p:transition advClick="0"/>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1052736"/>
            <a:ext cx="6912768" cy="5355312"/>
          </a:xfrm>
          <a:prstGeom prst="rect">
            <a:avLst/>
          </a:prstGeom>
        </p:spPr>
        <p:txBody>
          <a:bodyPr wrap="square">
            <a:spAutoFit/>
          </a:bodyPr>
          <a:lstStyle/>
          <a:p>
            <a:pPr marL="342900" indent="-342900">
              <a:buClr>
                <a:srgbClr val="00B050"/>
              </a:buClr>
              <a:buFont typeface="Wingdings 3" panose="05040102010807070707" pitchFamily="18" charset="2"/>
              <a:buChar char=""/>
            </a:pPr>
            <a:r>
              <a:rPr lang="en-US" sz="1900" b="1" dirty="0"/>
              <a:t>Economic factors </a:t>
            </a:r>
            <a:r>
              <a:rPr lang="en-US" sz="1900" dirty="0"/>
              <a:t>– These can vary from country to country from the rise and fall of the pound value to fluctuations in the market, most of which are out of the control of businesses. </a:t>
            </a:r>
          </a:p>
          <a:p>
            <a:pPr marL="342900" indent="-342900">
              <a:buClr>
                <a:srgbClr val="00B050"/>
              </a:buClr>
              <a:buFont typeface="Wingdings 3" panose="05040102010807070707" pitchFamily="18" charset="2"/>
              <a:buChar char=""/>
            </a:pPr>
            <a:r>
              <a:rPr lang="en-US" sz="1900" b="1" dirty="0" smtClean="0"/>
              <a:t>Unemployment</a:t>
            </a:r>
            <a:r>
              <a:rPr lang="en-US" sz="1900" dirty="0" smtClean="0"/>
              <a:t> </a:t>
            </a:r>
            <a:r>
              <a:rPr lang="en-US" sz="1900" dirty="0"/>
              <a:t>remains an </a:t>
            </a:r>
            <a:r>
              <a:rPr lang="en-US" sz="1900" dirty="0" smtClean="0"/>
              <a:t>important </a:t>
            </a:r>
            <a:r>
              <a:rPr lang="en-US" sz="1900" dirty="0"/>
              <a:t>issue in </a:t>
            </a:r>
            <a:r>
              <a:rPr lang="en-US" sz="1900" dirty="0" smtClean="0"/>
              <a:t>most countries. It </a:t>
            </a:r>
            <a:r>
              <a:rPr lang="en-US" sz="1900" dirty="0"/>
              <a:t>is </a:t>
            </a:r>
            <a:r>
              <a:rPr lang="en-US" sz="1900" dirty="0" smtClean="0"/>
              <a:t>important because it </a:t>
            </a:r>
            <a:r>
              <a:rPr lang="en-US" sz="1900" dirty="0"/>
              <a:t>represents a </a:t>
            </a:r>
            <a:r>
              <a:rPr lang="en-US" sz="1900" dirty="0" smtClean="0"/>
              <a:t>waste of resources if labour </a:t>
            </a:r>
            <a:r>
              <a:rPr lang="en-US" sz="1900" dirty="0"/>
              <a:t>is unused - if all available workers were used the </a:t>
            </a:r>
            <a:r>
              <a:rPr lang="en-US" sz="1900" dirty="0" smtClean="0"/>
              <a:t>country concerned </a:t>
            </a:r>
            <a:r>
              <a:rPr lang="en-US" sz="1900" dirty="0"/>
              <a:t>would be able to produce more and its </a:t>
            </a:r>
            <a:r>
              <a:rPr lang="en-US" sz="1900" dirty="0" smtClean="0"/>
              <a:t>citizens would </a:t>
            </a:r>
            <a:r>
              <a:rPr lang="en-US" sz="1900" dirty="0"/>
              <a:t>enjoy a </a:t>
            </a:r>
            <a:r>
              <a:rPr lang="en-US" sz="1900" dirty="0" smtClean="0"/>
              <a:t>higher standard </a:t>
            </a:r>
            <a:r>
              <a:rPr lang="en-US" sz="1900" dirty="0"/>
              <a:t>of living. The social effects </a:t>
            </a:r>
            <a:r>
              <a:rPr lang="en-US" sz="1900" dirty="0" smtClean="0"/>
              <a:t>of high </a:t>
            </a:r>
            <a:r>
              <a:rPr lang="en-US" sz="1900" dirty="0"/>
              <a:t>and prolonged rates </a:t>
            </a:r>
            <a:r>
              <a:rPr lang="en-US" sz="1900" dirty="0" smtClean="0"/>
              <a:t>of </a:t>
            </a:r>
            <a:r>
              <a:rPr lang="en-US" sz="1900" dirty="0"/>
              <a:t>unemployment can be </a:t>
            </a:r>
            <a:r>
              <a:rPr lang="en-US" sz="1900" dirty="0" smtClean="0"/>
              <a:t>devastating poor </a:t>
            </a:r>
            <a:r>
              <a:rPr lang="en-US" sz="1900" dirty="0"/>
              <a:t>health and crime are just two </a:t>
            </a:r>
            <a:r>
              <a:rPr lang="en-US" sz="1900" dirty="0" smtClean="0"/>
              <a:t>factors associated with unemployment </a:t>
            </a:r>
            <a:r>
              <a:rPr lang="en-US" sz="1900" dirty="0"/>
              <a:t>and </a:t>
            </a:r>
            <a:r>
              <a:rPr lang="en-US" sz="1900" dirty="0" smtClean="0"/>
              <a:t>poverty.</a:t>
            </a:r>
          </a:p>
          <a:p>
            <a:pPr>
              <a:buClr>
                <a:srgbClr val="00B050"/>
              </a:buClr>
            </a:pPr>
            <a:r>
              <a:rPr lang="en-US" sz="1900" b="1" dirty="0"/>
              <a:t>Types of unemployment</a:t>
            </a:r>
          </a:p>
          <a:p>
            <a:pPr marL="342900" indent="-342900">
              <a:buClr>
                <a:srgbClr val="00B050"/>
              </a:buClr>
              <a:buFont typeface="Wingdings 3" panose="05040102010807070707" pitchFamily="18" charset="2"/>
              <a:buChar char=""/>
            </a:pPr>
            <a:r>
              <a:rPr lang="en-US" sz="1900" dirty="0" smtClean="0"/>
              <a:t>People can </a:t>
            </a:r>
            <a:r>
              <a:rPr lang="en-US" sz="1900" dirty="0"/>
              <a:t>be unemployed fora number of </a:t>
            </a:r>
            <a:r>
              <a:rPr lang="en-US" sz="1900" dirty="0" smtClean="0"/>
              <a:t>reasons. Governments </a:t>
            </a:r>
            <a:r>
              <a:rPr lang="en-US" sz="1900" dirty="0"/>
              <a:t>find </a:t>
            </a:r>
            <a:r>
              <a:rPr lang="en-US" sz="1900" dirty="0" smtClean="0"/>
              <a:t>in </a:t>
            </a:r>
            <a:r>
              <a:rPr lang="en-US" sz="1900" dirty="0"/>
              <a:t>useful </a:t>
            </a:r>
            <a:r>
              <a:rPr lang="en-US" sz="1900" dirty="0" smtClean="0"/>
              <a:t>to distinguish between </a:t>
            </a:r>
            <a:r>
              <a:rPr lang="en-US" sz="1900" dirty="0"/>
              <a:t>the </a:t>
            </a:r>
            <a:r>
              <a:rPr lang="en-US" sz="1900" dirty="0" smtClean="0"/>
              <a:t>various types of </a:t>
            </a:r>
            <a:r>
              <a:rPr lang="en-US" sz="1900" dirty="0"/>
              <a:t>unemployment, as each type requires a </a:t>
            </a:r>
            <a:r>
              <a:rPr lang="en-US" sz="1900" dirty="0" smtClean="0"/>
              <a:t>different remedy</a:t>
            </a:r>
            <a:r>
              <a:rPr lang="en-US" sz="1900" dirty="0"/>
              <a:t>. Although many </a:t>
            </a:r>
            <a:r>
              <a:rPr lang="en-US" sz="1900" dirty="0" smtClean="0"/>
              <a:t>different </a:t>
            </a:r>
            <a:r>
              <a:rPr lang="en-US" sz="1900" dirty="0"/>
              <a:t>types of </a:t>
            </a:r>
            <a:r>
              <a:rPr lang="en-US" sz="1900" dirty="0" smtClean="0"/>
              <a:t>unemployment exist</a:t>
            </a:r>
            <a:r>
              <a:rPr lang="en-US" sz="1900" dirty="0"/>
              <a:t>.</a:t>
            </a:r>
          </a:p>
        </p:txBody>
      </p:sp>
      <p:graphicFrame>
        <p:nvGraphicFramePr>
          <p:cNvPr id="6" name="Table 5"/>
          <p:cNvGraphicFramePr>
            <a:graphicFrameLocks noGrp="1"/>
          </p:cNvGraphicFramePr>
          <p:nvPr>
            <p:extLst>
              <p:ext uri="{D42A27DB-BD31-4B8C-83A1-F6EECF244321}">
                <p14:modId xmlns:p14="http://schemas.microsoft.com/office/powerpoint/2010/main" val="3158554414"/>
              </p:ext>
            </p:extLst>
          </p:nvPr>
        </p:nvGraphicFramePr>
        <p:xfrm>
          <a:off x="7236296" y="1052736"/>
          <a:ext cx="1584176" cy="5616624"/>
        </p:xfrm>
        <a:graphic>
          <a:graphicData uri="http://schemas.openxmlformats.org/drawingml/2006/table">
            <a:tbl>
              <a:tblPr firstRow="1" firstCol="1" lastRow="1" lastCol="1" bandRow="1" bandCol="1">
                <a:effectLst>
                  <a:outerShdw blurRad="50800" dist="38100" dir="2700000" algn="tl" rotWithShape="0">
                    <a:prstClr val="black">
                      <a:alpha val="40000"/>
                    </a:prstClr>
                  </a:outerShdw>
                </a:effectLst>
                <a:tableStyleId>{2D5ABB26-0587-4C30-8999-92F81FD0307C}</a:tableStyleId>
              </a:tblPr>
              <a:tblGrid>
                <a:gridCol w="1584176"/>
              </a:tblGrid>
              <a:tr h="370099">
                <a:tc>
                  <a:txBody>
                    <a:bodyPr/>
                    <a:lstStyle/>
                    <a:p>
                      <a:pPr>
                        <a:spcAft>
                          <a:spcPts val="0"/>
                        </a:spcAft>
                      </a:pPr>
                      <a:endParaRPr lang="en-GB" sz="130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5246525">
                <a:tc>
                  <a:txBody>
                    <a:bodyPr/>
                    <a:lstStyle/>
                    <a:p>
                      <a:pPr marL="177800" indent="-177800" algn="l">
                        <a:spcAft>
                          <a:spcPts val="600"/>
                        </a:spcAft>
                        <a:buFontTx/>
                        <a:buBlip>
                          <a:blip r:embed="rId3"/>
                        </a:buBlip>
                      </a:pPr>
                      <a:r>
                        <a:rPr lang="en-GB" sz="1300" baseline="0" dirty="0" smtClean="0">
                          <a:solidFill>
                            <a:srgbClr val="FF0000"/>
                          </a:solidFill>
                          <a:effectLst/>
                          <a:latin typeface="Arial" pitchFamily="34" charset="0"/>
                          <a:ea typeface="Times New Roman"/>
                          <a:cs typeface="Arial" pitchFamily="34" charset="0"/>
                        </a:rPr>
                        <a:t>Why do companies react differently to events</a:t>
                      </a:r>
                    </a:p>
                    <a:p>
                      <a:pPr marL="177800" indent="-177800" algn="l">
                        <a:spcAft>
                          <a:spcPts val="600"/>
                        </a:spcAft>
                        <a:buFontTx/>
                        <a:buBlip>
                          <a:blip r:embed="rId3"/>
                        </a:buBlip>
                      </a:pPr>
                      <a:r>
                        <a:rPr lang="en-GB" sz="1300" baseline="0" dirty="0" smtClean="0">
                          <a:solidFill>
                            <a:schemeClr val="tx1"/>
                          </a:solidFill>
                          <a:effectLst/>
                          <a:latin typeface="Arial" pitchFamily="34" charset="0"/>
                          <a:ea typeface="Times New Roman"/>
                          <a:cs typeface="Arial" pitchFamily="34" charset="0"/>
                        </a:rPr>
                        <a:t>What is the difference between ethics and morals</a:t>
                      </a:r>
                    </a:p>
                    <a:p>
                      <a:pPr marL="177800" indent="-177800" algn="l">
                        <a:spcAft>
                          <a:spcPts val="600"/>
                        </a:spcAft>
                        <a:buFontTx/>
                        <a:buBlip>
                          <a:blip r:embed="rId3"/>
                        </a:buBlip>
                      </a:pPr>
                      <a:r>
                        <a:rPr lang="en-GB" sz="1300" baseline="0" dirty="0" smtClean="0">
                          <a:solidFill>
                            <a:srgbClr val="FF0000"/>
                          </a:solidFill>
                          <a:effectLst/>
                          <a:latin typeface="Arial" pitchFamily="34" charset="0"/>
                          <a:ea typeface="Times New Roman"/>
                          <a:cs typeface="Arial" pitchFamily="34" charset="0"/>
                        </a:rPr>
                        <a:t>Who really cares about Copyright</a:t>
                      </a:r>
                    </a:p>
                    <a:p>
                      <a:pPr marL="177800" indent="-177800" algn="l">
                        <a:spcAft>
                          <a:spcPts val="600"/>
                        </a:spcAft>
                        <a:buFontTx/>
                        <a:buBlip>
                          <a:blip r:embed="rId3"/>
                        </a:buBlip>
                      </a:pPr>
                      <a:r>
                        <a:rPr lang="en-GB" sz="1300" baseline="0" dirty="0" smtClean="0">
                          <a:solidFill>
                            <a:schemeClr val="tx1"/>
                          </a:solidFill>
                          <a:effectLst/>
                          <a:latin typeface="Arial" pitchFamily="34" charset="0"/>
                          <a:ea typeface="Times New Roman"/>
                          <a:cs typeface="Arial" pitchFamily="34" charset="0"/>
                        </a:rPr>
                        <a:t>Are the rules of business the same all over the world</a:t>
                      </a:r>
                    </a:p>
                    <a:p>
                      <a:pPr marL="177800" indent="-177800" algn="l">
                        <a:spcAft>
                          <a:spcPts val="600"/>
                        </a:spcAft>
                        <a:buFontTx/>
                        <a:buBlip>
                          <a:blip r:embed="rId3"/>
                        </a:buBlip>
                      </a:pPr>
                      <a:r>
                        <a:rPr lang="en-US" sz="1300" baseline="0" dirty="0" smtClean="0">
                          <a:solidFill>
                            <a:srgbClr val="FF0000"/>
                          </a:solidFill>
                          <a:effectLst/>
                          <a:latin typeface="Arial" pitchFamily="34" charset="0"/>
                          <a:ea typeface="Times New Roman"/>
                          <a:cs typeface="Arial" pitchFamily="34" charset="0"/>
                        </a:rPr>
                        <a:t>What will Brexit mean for the school</a:t>
                      </a:r>
                    </a:p>
                    <a:p>
                      <a:pPr marL="177800" indent="-177800" algn="l">
                        <a:spcAft>
                          <a:spcPts val="600"/>
                        </a:spcAft>
                        <a:buFontTx/>
                        <a:buBlip>
                          <a:blip r:embed="rId3"/>
                        </a:buBlip>
                      </a:pPr>
                      <a:r>
                        <a:rPr lang="en-US" sz="1300" baseline="0" dirty="0" smtClean="0">
                          <a:solidFill>
                            <a:schemeClr val="tx1"/>
                          </a:solidFill>
                          <a:effectLst/>
                          <a:latin typeface="Arial" pitchFamily="34" charset="0"/>
                          <a:ea typeface="Times New Roman"/>
                          <a:cs typeface="Arial" pitchFamily="34" charset="0"/>
                        </a:rPr>
                        <a:t>What is the 10% rule in pollution terms</a:t>
                      </a:r>
                    </a:p>
                    <a:p>
                      <a:pPr marL="177800" indent="-177800" algn="l">
                        <a:spcAft>
                          <a:spcPts val="600"/>
                        </a:spcAft>
                        <a:buFontTx/>
                        <a:buBlip>
                          <a:blip r:embed="rId3"/>
                        </a:buBlip>
                      </a:pPr>
                      <a:r>
                        <a:rPr lang="en-US" sz="1300" baseline="0" dirty="0" smtClean="0">
                          <a:solidFill>
                            <a:srgbClr val="FF0000"/>
                          </a:solidFill>
                          <a:effectLst/>
                          <a:latin typeface="Arial" pitchFamily="34" charset="0"/>
                          <a:ea typeface="Times New Roman"/>
                          <a:cs typeface="Arial" pitchFamily="34" charset="0"/>
                        </a:rPr>
                        <a:t>Can I be prosecuted for Business Activity abroad.</a:t>
                      </a:r>
                      <a:endParaRPr lang="en-GB" sz="1300" dirty="0" smtClean="0">
                        <a:solidFill>
                          <a:srgbClr val="FF0000"/>
                        </a:solidFill>
                        <a:effectLst/>
                        <a:latin typeface="Arial" pitchFamily="34" charset="0"/>
                        <a:ea typeface="Times New Roman"/>
                        <a:cs typeface="Arial" pitchFamily="34"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9" name="Picture 4" descr="Think About"/>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7344308" y="1082133"/>
            <a:ext cx="1368152" cy="330643"/>
          </a:xfrm>
          <a:prstGeom prst="rect">
            <a:avLst/>
          </a:prstGeom>
          <a:noFill/>
          <a:extLst>
            <a:ext uri="{909E8E84-426E-40DD-AFC4-6F175D3DCCD1}">
              <a14:hiddenFill xmlns:a14="http://schemas.microsoft.com/office/drawing/2010/main">
                <a:solidFill>
                  <a:srgbClr val="FFFFFF"/>
                </a:solidFill>
              </a14:hiddenFill>
            </a:ext>
          </a:extLst>
        </p:spPr>
      </p:pic>
      <p:sp>
        <p:nvSpPr>
          <p:cNvPr id="10" name="Title 2"/>
          <p:cNvSpPr>
            <a:spLocks noGrp="1"/>
          </p:cNvSpPr>
          <p:nvPr>
            <p:ph type="title"/>
          </p:nvPr>
        </p:nvSpPr>
        <p:spPr>
          <a:xfrm>
            <a:off x="70266" y="72008"/>
            <a:ext cx="8859452" cy="548680"/>
          </a:xfrm>
        </p:spPr>
        <p:txBody>
          <a:bodyPr>
            <a:noAutofit/>
          </a:bodyPr>
          <a:lstStyle/>
          <a:p>
            <a:r>
              <a:rPr lang="en-US" sz="3000" dirty="0" smtClean="0"/>
              <a:t>6.1 – External Business Environment - </a:t>
            </a:r>
            <a:r>
              <a:rPr lang="en-US" sz="3000" dirty="0" smtClean="0"/>
              <a:t>Unemployment</a:t>
            </a:r>
            <a:endParaRPr lang="en-GB" sz="3000" dirty="0"/>
          </a:p>
        </p:txBody>
      </p:sp>
    </p:spTree>
    <p:extLst>
      <p:ext uri="{BB962C8B-B14F-4D97-AF65-F5344CB8AC3E}">
        <p14:creationId xmlns:p14="http://schemas.microsoft.com/office/powerpoint/2010/main" val="2726860446"/>
      </p:ext>
    </p:extLst>
  </p:cSld>
  <p:clrMapOvr>
    <a:masterClrMapping/>
  </p:clrMapOvr>
  <p:transition advClick="0"/>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1052736"/>
            <a:ext cx="6912768" cy="5632311"/>
          </a:xfrm>
          <a:prstGeom prst="rect">
            <a:avLst/>
          </a:prstGeom>
        </p:spPr>
        <p:txBody>
          <a:bodyPr wrap="square">
            <a:spAutoFit/>
          </a:bodyPr>
          <a:lstStyle/>
          <a:p>
            <a:pPr>
              <a:buClr>
                <a:srgbClr val="00B050"/>
              </a:buClr>
            </a:pPr>
            <a:r>
              <a:rPr lang="en-US" sz="2000" b="1" dirty="0"/>
              <a:t>Structural unemployment</a:t>
            </a:r>
          </a:p>
          <a:p>
            <a:pPr marL="342900" indent="-342900">
              <a:buClr>
                <a:srgbClr val="00B050"/>
              </a:buClr>
              <a:buFont typeface="Wingdings 3" panose="05040102010807070707" pitchFamily="18" charset="2"/>
              <a:buChar char=""/>
            </a:pPr>
            <a:r>
              <a:rPr lang="en-US" sz="2000" dirty="0"/>
              <a:t>Economies continually change: </a:t>
            </a:r>
            <a:r>
              <a:rPr lang="en-US" sz="2000" dirty="0" smtClean="0"/>
              <a:t>some </a:t>
            </a:r>
            <a:r>
              <a:rPr lang="en-US" sz="2000" dirty="0"/>
              <a:t>industries die and </a:t>
            </a:r>
            <a:r>
              <a:rPr lang="en-US" sz="2000" dirty="0" smtClean="0"/>
              <a:t>others emerge </a:t>
            </a:r>
            <a:r>
              <a:rPr lang="en-US" sz="2000" dirty="0"/>
              <a:t>to replace them. </a:t>
            </a:r>
            <a:r>
              <a:rPr lang="en-US" sz="2000" dirty="0" smtClean="0"/>
              <a:t>Structural unemployment occurs due </a:t>
            </a:r>
            <a:r>
              <a:rPr lang="en-US" sz="2000" dirty="0"/>
              <a:t>to </a:t>
            </a:r>
            <a:r>
              <a:rPr lang="en-US" sz="2000" dirty="0" smtClean="0"/>
              <a:t>fundamental changes </a:t>
            </a:r>
            <a:r>
              <a:rPr lang="en-US" sz="2000" dirty="0"/>
              <a:t>in the economy </a:t>
            </a:r>
            <a:r>
              <a:rPr lang="en-US" sz="2000" dirty="0" smtClean="0"/>
              <a:t>whereby some industries reach the reach the end of their lives. Structural unemployment occurs for a number of reasons</a:t>
            </a:r>
            <a:r>
              <a:rPr lang="en-US" sz="2000" dirty="0"/>
              <a:t>.</a:t>
            </a:r>
          </a:p>
          <a:p>
            <a:pPr marL="690563" indent="-342900">
              <a:buClr>
                <a:srgbClr val="00B050"/>
              </a:buClr>
              <a:buFont typeface="Arial" panose="020B0604020202020204" pitchFamily="34" charset="0"/>
              <a:buChar char="•"/>
            </a:pPr>
            <a:r>
              <a:rPr lang="en-US" sz="2000" dirty="0" smtClean="0"/>
              <a:t>The adoption </a:t>
            </a:r>
            <a:r>
              <a:rPr lang="en-US" sz="2000" dirty="0"/>
              <a:t>of new </a:t>
            </a:r>
            <a:r>
              <a:rPr lang="en-US" sz="2000" dirty="0" smtClean="0"/>
              <a:t>methods of </a:t>
            </a:r>
            <a:r>
              <a:rPr lang="en-US" sz="2000" dirty="0"/>
              <a:t>production.</a:t>
            </a:r>
          </a:p>
          <a:p>
            <a:pPr marL="690563" indent="-342900">
              <a:buClr>
                <a:srgbClr val="00B050"/>
              </a:buClr>
              <a:buFont typeface="Arial" panose="020B0604020202020204" pitchFamily="34" charset="0"/>
              <a:buChar char="•"/>
            </a:pPr>
            <a:r>
              <a:rPr lang="en-US" sz="2000" dirty="0" smtClean="0"/>
              <a:t>Significant </a:t>
            </a:r>
            <a:r>
              <a:rPr lang="en-US" sz="2000" dirty="0"/>
              <a:t>and </a:t>
            </a:r>
            <a:r>
              <a:rPr lang="en-US" sz="2000" dirty="0" smtClean="0"/>
              <a:t>permanent </a:t>
            </a:r>
            <a:r>
              <a:rPr lang="en-US" sz="2000" dirty="0"/>
              <a:t>changes in </a:t>
            </a:r>
            <a:r>
              <a:rPr lang="en-US" sz="2000" dirty="0" smtClean="0"/>
              <a:t>demand</a:t>
            </a:r>
            <a:r>
              <a:rPr lang="en-US" sz="2000" dirty="0"/>
              <a:t>.</a:t>
            </a:r>
          </a:p>
          <a:p>
            <a:pPr marL="690563" indent="-342900">
              <a:buClr>
                <a:srgbClr val="00B050"/>
              </a:buClr>
              <a:buFont typeface="Arial" panose="020B0604020202020204" pitchFamily="34" charset="0"/>
              <a:buChar char="•"/>
            </a:pPr>
            <a:r>
              <a:rPr lang="en-US" sz="2000" dirty="0" smtClean="0"/>
              <a:t>Increasing </a:t>
            </a:r>
            <a:r>
              <a:rPr lang="en-US" sz="2000" dirty="0"/>
              <a:t>competition from overseas.</a:t>
            </a:r>
          </a:p>
          <a:p>
            <a:pPr marL="690563" indent="-342900">
              <a:buClr>
                <a:srgbClr val="00B050"/>
              </a:buClr>
              <a:buFont typeface="Arial" panose="020B0604020202020204" pitchFamily="34" charset="0"/>
              <a:buChar char="•"/>
            </a:pPr>
            <a:r>
              <a:rPr lang="en-US" sz="2000" dirty="0" smtClean="0"/>
              <a:t>Rising income </a:t>
            </a:r>
            <a:r>
              <a:rPr lang="en-US" sz="2000" dirty="0"/>
              <a:t>levels </a:t>
            </a:r>
            <a:r>
              <a:rPr lang="en-US" sz="2000" dirty="0" smtClean="0"/>
              <a:t>meaning </a:t>
            </a:r>
            <a:r>
              <a:rPr lang="en-US" sz="2000" dirty="0"/>
              <a:t>demand </a:t>
            </a:r>
            <a:r>
              <a:rPr lang="en-US" sz="2000" dirty="0" smtClean="0"/>
              <a:t>for some products declines</a:t>
            </a:r>
            <a:r>
              <a:rPr lang="en-US" sz="2000" dirty="0"/>
              <a:t>.</a:t>
            </a:r>
          </a:p>
          <a:p>
            <a:pPr marL="342900" indent="-342900">
              <a:buClr>
                <a:srgbClr val="00B050"/>
              </a:buClr>
              <a:buFont typeface="Wingdings 3" panose="05040102010807070707" pitchFamily="18" charset="2"/>
              <a:buChar char=""/>
            </a:pPr>
            <a:r>
              <a:rPr lang="en-US" sz="2000" dirty="0" smtClean="0"/>
              <a:t>But structural change in the economy also offers opportunities to businesses. </a:t>
            </a:r>
            <a:r>
              <a:rPr lang="en-US" sz="2000" dirty="0"/>
              <a:t>Rising incomes and technological </a:t>
            </a:r>
            <a:r>
              <a:rPr lang="en-US" sz="2000" dirty="0" smtClean="0"/>
              <a:t>developments have </a:t>
            </a:r>
            <a:r>
              <a:rPr lang="en-US" sz="2000" dirty="0"/>
              <a:t>led to the </a:t>
            </a:r>
            <a:r>
              <a:rPr lang="en-US" sz="2000" dirty="0" smtClean="0"/>
              <a:t>development of </a:t>
            </a:r>
            <a:r>
              <a:rPr lang="en-US" sz="2000" dirty="0"/>
              <a:t>the mobile phone industry. </a:t>
            </a:r>
            <a:r>
              <a:rPr lang="en-US" sz="2000" dirty="0" smtClean="0"/>
              <a:t>This industry </a:t>
            </a:r>
            <a:r>
              <a:rPr lang="en-US" sz="2000" dirty="0"/>
              <a:t>employs a large </a:t>
            </a:r>
            <a:r>
              <a:rPr lang="en-US" sz="2000" dirty="0" smtClean="0"/>
              <a:t>number </a:t>
            </a:r>
            <a:r>
              <a:rPr lang="en-US" sz="2000" dirty="0"/>
              <a:t>of people in </a:t>
            </a:r>
            <a:r>
              <a:rPr lang="en-US" sz="2000" dirty="0" smtClean="0"/>
              <a:t>manufacturing the products, supplying networks and retail outlets.</a:t>
            </a:r>
            <a:endParaRPr lang="en-US" sz="2000" dirty="0"/>
          </a:p>
        </p:txBody>
      </p:sp>
      <p:graphicFrame>
        <p:nvGraphicFramePr>
          <p:cNvPr id="6" name="Table 5"/>
          <p:cNvGraphicFramePr>
            <a:graphicFrameLocks noGrp="1"/>
          </p:cNvGraphicFramePr>
          <p:nvPr>
            <p:extLst>
              <p:ext uri="{D42A27DB-BD31-4B8C-83A1-F6EECF244321}">
                <p14:modId xmlns:p14="http://schemas.microsoft.com/office/powerpoint/2010/main" val="2184953234"/>
              </p:ext>
            </p:extLst>
          </p:nvPr>
        </p:nvGraphicFramePr>
        <p:xfrm>
          <a:off x="7236296" y="1052736"/>
          <a:ext cx="1584176" cy="5616624"/>
        </p:xfrm>
        <a:graphic>
          <a:graphicData uri="http://schemas.openxmlformats.org/drawingml/2006/table">
            <a:tbl>
              <a:tblPr firstRow="1" firstCol="1" lastRow="1" lastCol="1" bandRow="1" bandCol="1">
                <a:effectLst>
                  <a:outerShdw blurRad="50800" dist="38100" dir="2700000" algn="tl" rotWithShape="0">
                    <a:prstClr val="black">
                      <a:alpha val="40000"/>
                    </a:prstClr>
                  </a:outerShdw>
                </a:effectLst>
                <a:tableStyleId>{2D5ABB26-0587-4C30-8999-92F81FD0307C}</a:tableStyleId>
              </a:tblPr>
              <a:tblGrid>
                <a:gridCol w="1584176"/>
              </a:tblGrid>
              <a:tr h="370099">
                <a:tc>
                  <a:txBody>
                    <a:bodyPr/>
                    <a:lstStyle/>
                    <a:p>
                      <a:pPr>
                        <a:spcAft>
                          <a:spcPts val="0"/>
                        </a:spcAft>
                      </a:pPr>
                      <a:endParaRPr lang="en-GB" sz="130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5246525">
                <a:tc>
                  <a:txBody>
                    <a:bodyPr/>
                    <a:lstStyle/>
                    <a:p>
                      <a:pPr marL="177800" indent="-177800" algn="l">
                        <a:spcAft>
                          <a:spcPts val="600"/>
                        </a:spcAft>
                        <a:buFontTx/>
                        <a:buBlip>
                          <a:blip r:embed="rId3"/>
                        </a:buBlip>
                      </a:pPr>
                      <a:r>
                        <a:rPr lang="en-GB" sz="1300" baseline="0" dirty="0" smtClean="0">
                          <a:solidFill>
                            <a:srgbClr val="FF0000"/>
                          </a:solidFill>
                          <a:effectLst/>
                          <a:latin typeface="Arial" pitchFamily="34" charset="0"/>
                          <a:ea typeface="Times New Roman"/>
                          <a:cs typeface="Arial" pitchFamily="34" charset="0"/>
                        </a:rPr>
                        <a:t>Why do companies react differently to events</a:t>
                      </a:r>
                    </a:p>
                    <a:p>
                      <a:pPr marL="177800" indent="-177800" algn="l">
                        <a:spcAft>
                          <a:spcPts val="600"/>
                        </a:spcAft>
                        <a:buFontTx/>
                        <a:buBlip>
                          <a:blip r:embed="rId3"/>
                        </a:buBlip>
                      </a:pPr>
                      <a:r>
                        <a:rPr lang="en-GB" sz="1300" baseline="0" dirty="0" smtClean="0">
                          <a:solidFill>
                            <a:schemeClr val="tx1"/>
                          </a:solidFill>
                          <a:effectLst/>
                          <a:latin typeface="Arial" pitchFamily="34" charset="0"/>
                          <a:ea typeface="Times New Roman"/>
                          <a:cs typeface="Arial" pitchFamily="34" charset="0"/>
                        </a:rPr>
                        <a:t>What is the difference between ethics and morals</a:t>
                      </a:r>
                    </a:p>
                    <a:p>
                      <a:pPr marL="177800" indent="-177800" algn="l">
                        <a:spcAft>
                          <a:spcPts val="600"/>
                        </a:spcAft>
                        <a:buFontTx/>
                        <a:buBlip>
                          <a:blip r:embed="rId3"/>
                        </a:buBlip>
                      </a:pPr>
                      <a:r>
                        <a:rPr lang="en-GB" sz="1300" baseline="0" dirty="0" smtClean="0">
                          <a:solidFill>
                            <a:srgbClr val="FF0000"/>
                          </a:solidFill>
                          <a:effectLst/>
                          <a:latin typeface="Arial" pitchFamily="34" charset="0"/>
                          <a:ea typeface="Times New Roman"/>
                          <a:cs typeface="Arial" pitchFamily="34" charset="0"/>
                        </a:rPr>
                        <a:t>Who really cares about Copyright</a:t>
                      </a:r>
                    </a:p>
                    <a:p>
                      <a:pPr marL="177800" indent="-177800" algn="l">
                        <a:spcAft>
                          <a:spcPts val="600"/>
                        </a:spcAft>
                        <a:buFontTx/>
                        <a:buBlip>
                          <a:blip r:embed="rId3"/>
                        </a:buBlip>
                      </a:pPr>
                      <a:r>
                        <a:rPr lang="en-GB" sz="1300" baseline="0" dirty="0" smtClean="0">
                          <a:solidFill>
                            <a:schemeClr val="tx1"/>
                          </a:solidFill>
                          <a:effectLst/>
                          <a:latin typeface="Arial" pitchFamily="34" charset="0"/>
                          <a:ea typeface="Times New Roman"/>
                          <a:cs typeface="Arial" pitchFamily="34" charset="0"/>
                        </a:rPr>
                        <a:t>Are the rules of business the same all over the world</a:t>
                      </a:r>
                    </a:p>
                    <a:p>
                      <a:pPr marL="177800" indent="-177800" algn="l">
                        <a:spcAft>
                          <a:spcPts val="600"/>
                        </a:spcAft>
                        <a:buFontTx/>
                        <a:buBlip>
                          <a:blip r:embed="rId3"/>
                        </a:buBlip>
                      </a:pPr>
                      <a:r>
                        <a:rPr lang="en-US" sz="1300" baseline="0" dirty="0" smtClean="0">
                          <a:solidFill>
                            <a:srgbClr val="FF0000"/>
                          </a:solidFill>
                          <a:effectLst/>
                          <a:latin typeface="Arial" pitchFamily="34" charset="0"/>
                          <a:ea typeface="Times New Roman"/>
                          <a:cs typeface="Arial" pitchFamily="34" charset="0"/>
                        </a:rPr>
                        <a:t>What will Brexit mean for the school</a:t>
                      </a:r>
                    </a:p>
                    <a:p>
                      <a:pPr marL="177800" indent="-177800" algn="l">
                        <a:spcAft>
                          <a:spcPts val="600"/>
                        </a:spcAft>
                        <a:buFontTx/>
                        <a:buBlip>
                          <a:blip r:embed="rId3"/>
                        </a:buBlip>
                      </a:pPr>
                      <a:r>
                        <a:rPr lang="en-US" sz="1300" baseline="0" dirty="0" smtClean="0">
                          <a:solidFill>
                            <a:schemeClr val="tx1"/>
                          </a:solidFill>
                          <a:effectLst/>
                          <a:latin typeface="Arial" pitchFamily="34" charset="0"/>
                          <a:ea typeface="Times New Roman"/>
                          <a:cs typeface="Arial" pitchFamily="34" charset="0"/>
                        </a:rPr>
                        <a:t>What is the 10% rule in pollution terms</a:t>
                      </a:r>
                    </a:p>
                    <a:p>
                      <a:pPr marL="177800" indent="-177800" algn="l">
                        <a:spcAft>
                          <a:spcPts val="600"/>
                        </a:spcAft>
                        <a:buFontTx/>
                        <a:buBlip>
                          <a:blip r:embed="rId3"/>
                        </a:buBlip>
                      </a:pPr>
                      <a:r>
                        <a:rPr lang="en-US" sz="1300" baseline="0" dirty="0" smtClean="0">
                          <a:solidFill>
                            <a:srgbClr val="FF0000"/>
                          </a:solidFill>
                          <a:effectLst/>
                          <a:latin typeface="Arial" pitchFamily="34" charset="0"/>
                          <a:ea typeface="Times New Roman"/>
                          <a:cs typeface="Arial" pitchFamily="34" charset="0"/>
                        </a:rPr>
                        <a:t>Can I be prosecuted for Business Activity abroad.</a:t>
                      </a:r>
                      <a:endParaRPr lang="en-GB" sz="1300" dirty="0" smtClean="0">
                        <a:solidFill>
                          <a:srgbClr val="FF0000"/>
                        </a:solidFill>
                        <a:effectLst/>
                        <a:latin typeface="Arial" pitchFamily="34" charset="0"/>
                        <a:ea typeface="Times New Roman"/>
                        <a:cs typeface="Arial" pitchFamily="34"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9" name="Picture 4" descr="Think About"/>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7344308" y="1082133"/>
            <a:ext cx="1368152" cy="330643"/>
          </a:xfrm>
          <a:prstGeom prst="rect">
            <a:avLst/>
          </a:prstGeom>
          <a:noFill/>
          <a:extLst>
            <a:ext uri="{909E8E84-426E-40DD-AFC4-6F175D3DCCD1}">
              <a14:hiddenFill xmlns:a14="http://schemas.microsoft.com/office/drawing/2010/main">
                <a:solidFill>
                  <a:srgbClr val="FFFFFF"/>
                </a:solidFill>
              </a14:hiddenFill>
            </a:ext>
          </a:extLst>
        </p:spPr>
      </p:pic>
      <p:sp>
        <p:nvSpPr>
          <p:cNvPr id="10" name="Title 2"/>
          <p:cNvSpPr>
            <a:spLocks noGrp="1"/>
          </p:cNvSpPr>
          <p:nvPr>
            <p:ph type="title"/>
          </p:nvPr>
        </p:nvSpPr>
        <p:spPr>
          <a:xfrm>
            <a:off x="70266" y="72008"/>
            <a:ext cx="8859452" cy="548680"/>
          </a:xfrm>
        </p:spPr>
        <p:txBody>
          <a:bodyPr>
            <a:noAutofit/>
          </a:bodyPr>
          <a:lstStyle/>
          <a:p>
            <a:r>
              <a:rPr lang="en-US" sz="3000" dirty="0" smtClean="0"/>
              <a:t>6.1 – External Business Environment - </a:t>
            </a:r>
            <a:r>
              <a:rPr lang="en-US" sz="3000" dirty="0" smtClean="0"/>
              <a:t>Unemployment</a:t>
            </a:r>
            <a:endParaRPr lang="en-GB" sz="3000" dirty="0"/>
          </a:p>
        </p:txBody>
      </p:sp>
    </p:spTree>
    <p:extLst>
      <p:ext uri="{BB962C8B-B14F-4D97-AF65-F5344CB8AC3E}">
        <p14:creationId xmlns:p14="http://schemas.microsoft.com/office/powerpoint/2010/main" val="2759409436"/>
      </p:ext>
    </p:extLst>
  </p:cSld>
  <p:clrMapOvr>
    <a:masterClrMapping/>
  </p:clrMapOvr>
  <p:transition advClick="0"/>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1052736"/>
            <a:ext cx="6912768" cy="5647700"/>
          </a:xfrm>
          <a:prstGeom prst="rect">
            <a:avLst/>
          </a:prstGeom>
        </p:spPr>
        <p:txBody>
          <a:bodyPr wrap="square">
            <a:spAutoFit/>
          </a:bodyPr>
          <a:lstStyle/>
          <a:p>
            <a:pPr>
              <a:buClr>
                <a:srgbClr val="00B050"/>
              </a:buClr>
            </a:pPr>
            <a:r>
              <a:rPr lang="en-US" sz="1900" b="1" dirty="0"/>
              <a:t>Cyclical unemployment</a:t>
            </a:r>
            <a:endParaRPr lang="en-US" sz="1900" b="1" dirty="0" smtClean="0"/>
          </a:p>
          <a:p>
            <a:pPr marL="342900" indent="-342900">
              <a:buClr>
                <a:srgbClr val="00B050"/>
              </a:buClr>
              <a:buFont typeface="Wingdings 3" panose="05040102010807070707" pitchFamily="18" charset="2"/>
              <a:buChar char=""/>
            </a:pPr>
            <a:r>
              <a:rPr lang="en-US" sz="1900" dirty="0"/>
              <a:t>Cyclical </a:t>
            </a:r>
            <a:r>
              <a:rPr lang="en-US" sz="1900" dirty="0" smtClean="0"/>
              <a:t>unemployment </a:t>
            </a:r>
            <a:r>
              <a:rPr lang="en-US" sz="1900" dirty="0"/>
              <a:t>arises from the operation of </a:t>
            </a:r>
            <a:r>
              <a:rPr lang="en-US" sz="1900" dirty="0" smtClean="0"/>
              <a:t>the </a:t>
            </a:r>
            <a:r>
              <a:rPr lang="en-US" sz="1900" dirty="0"/>
              <a:t>business cycle. The boom stage of a business cycle </a:t>
            </a:r>
            <a:r>
              <a:rPr lang="en-US" sz="1900" dirty="0" smtClean="0"/>
              <a:t>will see </a:t>
            </a:r>
            <a:r>
              <a:rPr lang="en-US" sz="1900" dirty="0"/>
              <a:t>this </a:t>
            </a:r>
            <a:r>
              <a:rPr lang="en-US" sz="1900" dirty="0" smtClean="0"/>
              <a:t>type of </a:t>
            </a:r>
            <a:r>
              <a:rPr lang="en-US" sz="1900" dirty="0"/>
              <a:t>unemployment minimised as firms increase their </a:t>
            </a:r>
            <a:r>
              <a:rPr lang="en-US" sz="1900" dirty="0" smtClean="0"/>
              <a:t>production levels</a:t>
            </a:r>
            <a:r>
              <a:rPr lang="en-US" sz="1900" dirty="0"/>
              <a:t>. At this </a:t>
            </a:r>
            <a:r>
              <a:rPr lang="en-US" sz="1900" dirty="0" smtClean="0"/>
              <a:t>stage, </a:t>
            </a:r>
            <a:r>
              <a:rPr lang="en-US" sz="1900" dirty="0"/>
              <a:t>the business cycle those who have </a:t>
            </a:r>
            <a:r>
              <a:rPr lang="en-US" sz="1900" dirty="0" smtClean="0"/>
              <a:t>been unemployed </a:t>
            </a:r>
            <a:r>
              <a:rPr lang="en-US" sz="1900" dirty="0"/>
              <a:t>for some time (and with relatively few skills) </a:t>
            </a:r>
            <a:r>
              <a:rPr lang="en-US" sz="1900" dirty="0" smtClean="0"/>
              <a:t>may find work.</a:t>
            </a:r>
          </a:p>
          <a:p>
            <a:pPr marL="342900" indent="-342900">
              <a:buClr>
                <a:srgbClr val="00B050"/>
              </a:buClr>
              <a:buFont typeface="Wingdings 3" panose="05040102010807070707" pitchFamily="18" charset="2"/>
              <a:buChar char=""/>
            </a:pPr>
            <a:r>
              <a:rPr lang="en-US" sz="1900" dirty="0" smtClean="0"/>
              <a:t>At the other extreme, much of </a:t>
            </a:r>
            <a:r>
              <a:rPr lang="en-US" sz="1900" dirty="0"/>
              <a:t>the unemployment </a:t>
            </a:r>
            <a:r>
              <a:rPr lang="en-US" sz="1900" dirty="0" smtClean="0"/>
              <a:t>experienced during a slump will be cyclical.</a:t>
            </a:r>
          </a:p>
          <a:p>
            <a:pPr>
              <a:buClr>
                <a:srgbClr val="00B050"/>
              </a:buClr>
            </a:pPr>
            <a:r>
              <a:rPr lang="en-GB" sz="1900" b="1" dirty="0" smtClean="0"/>
              <a:t>Frictional unemployment</a:t>
            </a:r>
          </a:p>
          <a:p>
            <a:pPr marL="342900" indent="-342900">
              <a:buClr>
                <a:srgbClr val="00B050"/>
              </a:buClr>
              <a:buFont typeface="Wingdings 3" panose="05040102010807070707" pitchFamily="18" charset="2"/>
              <a:buChar char=""/>
            </a:pPr>
            <a:r>
              <a:rPr lang="en-US" sz="1900" dirty="0" smtClean="0"/>
              <a:t>People </a:t>
            </a:r>
            <a:r>
              <a:rPr lang="en-US" sz="1900" dirty="0"/>
              <a:t>moving between jobs cause </a:t>
            </a:r>
            <a:r>
              <a:rPr lang="en-US" sz="1900" dirty="0" smtClean="0"/>
              <a:t>frictional unemployment. I</a:t>
            </a:r>
            <a:r>
              <a:rPr lang="en-GB" sz="1900" dirty="0" smtClean="0"/>
              <a:t>f a person leaves one job they may not be able to move into </a:t>
            </a:r>
            <a:r>
              <a:rPr lang="en-US" sz="1900" dirty="0" smtClean="0"/>
              <a:t>a </a:t>
            </a:r>
            <a:r>
              <a:rPr lang="en-US" sz="1900" dirty="0"/>
              <a:t>new position immediately. While they are searching for </a:t>
            </a:r>
            <a:r>
              <a:rPr lang="en-US" sz="1900" dirty="0" smtClean="0"/>
              <a:t>new employment </a:t>
            </a:r>
            <a:r>
              <a:rPr lang="en-US" sz="1900" dirty="0"/>
              <a:t>they are classified as </a:t>
            </a:r>
            <a:r>
              <a:rPr lang="en-US" sz="1900" b="1" dirty="0"/>
              <a:t>frictionally unemployed</a:t>
            </a:r>
            <a:r>
              <a:rPr lang="en-US" sz="1900" dirty="0"/>
              <a:t>. </a:t>
            </a:r>
            <a:r>
              <a:rPr lang="en-US" sz="1900" dirty="0" smtClean="0"/>
              <a:t>The government </a:t>
            </a:r>
            <a:r>
              <a:rPr lang="en-US" sz="1900" dirty="0"/>
              <a:t>providing improved information on job </a:t>
            </a:r>
            <a:r>
              <a:rPr lang="en-US" sz="1900" dirty="0" smtClean="0"/>
              <a:t>vacancies available</a:t>
            </a:r>
            <a:r>
              <a:rPr lang="en-GB" sz="1900" dirty="0" smtClean="0"/>
              <a:t> may reduce the level of frictional unemployment. </a:t>
            </a:r>
            <a:r>
              <a:rPr lang="en-US" sz="1900" dirty="0" smtClean="0"/>
              <a:t>A </a:t>
            </a:r>
            <a:r>
              <a:rPr lang="en-US" sz="1900" dirty="0"/>
              <a:t>healthy economy will have some </a:t>
            </a:r>
            <a:r>
              <a:rPr lang="en-US" sz="1900" dirty="0" smtClean="0"/>
              <a:t>amount </a:t>
            </a:r>
            <a:r>
              <a:rPr lang="en-US" sz="1900" dirty="0"/>
              <a:t>of </a:t>
            </a:r>
            <a:r>
              <a:rPr lang="en-US" sz="1900" dirty="0" smtClean="0"/>
              <a:t>frictional unemployment </a:t>
            </a:r>
            <a:r>
              <a:rPr lang="en-US" sz="1900" dirty="0"/>
              <a:t>as people move between jobs.</a:t>
            </a:r>
            <a:endParaRPr lang="en-US" sz="1900" dirty="0"/>
          </a:p>
        </p:txBody>
      </p:sp>
      <p:graphicFrame>
        <p:nvGraphicFramePr>
          <p:cNvPr id="6" name="Table 5"/>
          <p:cNvGraphicFramePr>
            <a:graphicFrameLocks noGrp="1"/>
          </p:cNvGraphicFramePr>
          <p:nvPr>
            <p:extLst>
              <p:ext uri="{D42A27DB-BD31-4B8C-83A1-F6EECF244321}">
                <p14:modId xmlns:p14="http://schemas.microsoft.com/office/powerpoint/2010/main" val="3435317998"/>
              </p:ext>
            </p:extLst>
          </p:nvPr>
        </p:nvGraphicFramePr>
        <p:xfrm>
          <a:off x="7236296" y="1052736"/>
          <a:ext cx="1584176" cy="5616624"/>
        </p:xfrm>
        <a:graphic>
          <a:graphicData uri="http://schemas.openxmlformats.org/drawingml/2006/table">
            <a:tbl>
              <a:tblPr firstRow="1" firstCol="1" lastRow="1" lastCol="1" bandRow="1" bandCol="1">
                <a:effectLst>
                  <a:outerShdw blurRad="50800" dist="38100" dir="2700000" algn="tl" rotWithShape="0">
                    <a:prstClr val="black">
                      <a:alpha val="40000"/>
                    </a:prstClr>
                  </a:outerShdw>
                </a:effectLst>
                <a:tableStyleId>{2D5ABB26-0587-4C30-8999-92F81FD0307C}</a:tableStyleId>
              </a:tblPr>
              <a:tblGrid>
                <a:gridCol w="1584176"/>
              </a:tblGrid>
              <a:tr h="370099">
                <a:tc>
                  <a:txBody>
                    <a:bodyPr/>
                    <a:lstStyle/>
                    <a:p>
                      <a:pPr>
                        <a:spcAft>
                          <a:spcPts val="0"/>
                        </a:spcAft>
                      </a:pPr>
                      <a:endParaRPr lang="en-GB" sz="130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5246525">
                <a:tc>
                  <a:txBody>
                    <a:bodyPr/>
                    <a:lstStyle/>
                    <a:p>
                      <a:pPr marL="177800" indent="-177800" algn="l">
                        <a:spcAft>
                          <a:spcPts val="600"/>
                        </a:spcAft>
                        <a:buFontTx/>
                        <a:buBlip>
                          <a:blip r:embed="rId3"/>
                        </a:buBlip>
                      </a:pPr>
                      <a:r>
                        <a:rPr lang="en-GB" sz="1300" baseline="0" dirty="0" smtClean="0">
                          <a:solidFill>
                            <a:srgbClr val="FF0000"/>
                          </a:solidFill>
                          <a:effectLst/>
                          <a:latin typeface="Arial" pitchFamily="34" charset="0"/>
                          <a:ea typeface="Times New Roman"/>
                          <a:cs typeface="Arial" pitchFamily="34" charset="0"/>
                        </a:rPr>
                        <a:t>Why do companies react differently to events</a:t>
                      </a:r>
                    </a:p>
                    <a:p>
                      <a:pPr marL="177800" indent="-177800" algn="l">
                        <a:spcAft>
                          <a:spcPts val="600"/>
                        </a:spcAft>
                        <a:buFontTx/>
                        <a:buBlip>
                          <a:blip r:embed="rId3"/>
                        </a:buBlip>
                      </a:pPr>
                      <a:r>
                        <a:rPr lang="en-GB" sz="1300" baseline="0" dirty="0" smtClean="0">
                          <a:solidFill>
                            <a:schemeClr val="tx1"/>
                          </a:solidFill>
                          <a:effectLst/>
                          <a:latin typeface="Arial" pitchFamily="34" charset="0"/>
                          <a:ea typeface="Times New Roman"/>
                          <a:cs typeface="Arial" pitchFamily="34" charset="0"/>
                        </a:rPr>
                        <a:t>What is the difference between ethics and morals</a:t>
                      </a:r>
                    </a:p>
                    <a:p>
                      <a:pPr marL="177800" indent="-177800" algn="l">
                        <a:spcAft>
                          <a:spcPts val="600"/>
                        </a:spcAft>
                        <a:buFontTx/>
                        <a:buBlip>
                          <a:blip r:embed="rId3"/>
                        </a:buBlip>
                      </a:pPr>
                      <a:r>
                        <a:rPr lang="en-GB" sz="1300" baseline="0" dirty="0" smtClean="0">
                          <a:solidFill>
                            <a:srgbClr val="FF0000"/>
                          </a:solidFill>
                          <a:effectLst/>
                          <a:latin typeface="Arial" pitchFamily="34" charset="0"/>
                          <a:ea typeface="Times New Roman"/>
                          <a:cs typeface="Arial" pitchFamily="34" charset="0"/>
                        </a:rPr>
                        <a:t>Who really cares about Copyright</a:t>
                      </a:r>
                    </a:p>
                    <a:p>
                      <a:pPr marL="177800" indent="-177800" algn="l">
                        <a:spcAft>
                          <a:spcPts val="600"/>
                        </a:spcAft>
                        <a:buFontTx/>
                        <a:buBlip>
                          <a:blip r:embed="rId3"/>
                        </a:buBlip>
                      </a:pPr>
                      <a:r>
                        <a:rPr lang="en-GB" sz="1300" baseline="0" dirty="0" smtClean="0">
                          <a:solidFill>
                            <a:schemeClr val="tx1"/>
                          </a:solidFill>
                          <a:effectLst/>
                          <a:latin typeface="Arial" pitchFamily="34" charset="0"/>
                          <a:ea typeface="Times New Roman"/>
                          <a:cs typeface="Arial" pitchFamily="34" charset="0"/>
                        </a:rPr>
                        <a:t>Are the rules of business the same all over the world</a:t>
                      </a:r>
                    </a:p>
                    <a:p>
                      <a:pPr marL="177800" indent="-177800" algn="l">
                        <a:spcAft>
                          <a:spcPts val="600"/>
                        </a:spcAft>
                        <a:buFontTx/>
                        <a:buBlip>
                          <a:blip r:embed="rId3"/>
                        </a:buBlip>
                      </a:pPr>
                      <a:r>
                        <a:rPr lang="en-US" sz="1300" baseline="0" dirty="0" smtClean="0">
                          <a:solidFill>
                            <a:srgbClr val="FF0000"/>
                          </a:solidFill>
                          <a:effectLst/>
                          <a:latin typeface="Arial" pitchFamily="34" charset="0"/>
                          <a:ea typeface="Times New Roman"/>
                          <a:cs typeface="Arial" pitchFamily="34" charset="0"/>
                        </a:rPr>
                        <a:t>What will Brexit mean for the school</a:t>
                      </a:r>
                    </a:p>
                    <a:p>
                      <a:pPr marL="177800" indent="-177800" algn="l">
                        <a:spcAft>
                          <a:spcPts val="600"/>
                        </a:spcAft>
                        <a:buFontTx/>
                        <a:buBlip>
                          <a:blip r:embed="rId3"/>
                        </a:buBlip>
                      </a:pPr>
                      <a:r>
                        <a:rPr lang="en-US" sz="1300" baseline="0" dirty="0" smtClean="0">
                          <a:solidFill>
                            <a:schemeClr val="tx1"/>
                          </a:solidFill>
                          <a:effectLst/>
                          <a:latin typeface="Arial" pitchFamily="34" charset="0"/>
                          <a:ea typeface="Times New Roman"/>
                          <a:cs typeface="Arial" pitchFamily="34" charset="0"/>
                        </a:rPr>
                        <a:t>What is the 10% rule in pollution terms</a:t>
                      </a:r>
                    </a:p>
                    <a:p>
                      <a:pPr marL="177800" indent="-177800" algn="l">
                        <a:spcAft>
                          <a:spcPts val="600"/>
                        </a:spcAft>
                        <a:buFontTx/>
                        <a:buBlip>
                          <a:blip r:embed="rId3"/>
                        </a:buBlip>
                      </a:pPr>
                      <a:r>
                        <a:rPr lang="en-US" sz="1300" baseline="0" dirty="0" smtClean="0">
                          <a:solidFill>
                            <a:srgbClr val="FF0000"/>
                          </a:solidFill>
                          <a:effectLst/>
                          <a:latin typeface="Arial" pitchFamily="34" charset="0"/>
                          <a:ea typeface="Times New Roman"/>
                          <a:cs typeface="Arial" pitchFamily="34" charset="0"/>
                        </a:rPr>
                        <a:t>Can I be prosecuted for Business Activity abroad.</a:t>
                      </a:r>
                      <a:endParaRPr lang="en-GB" sz="1300" dirty="0" smtClean="0">
                        <a:solidFill>
                          <a:srgbClr val="FF0000"/>
                        </a:solidFill>
                        <a:effectLst/>
                        <a:latin typeface="Arial" pitchFamily="34" charset="0"/>
                        <a:ea typeface="Times New Roman"/>
                        <a:cs typeface="Arial" pitchFamily="34"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9" name="Picture 4" descr="Think About"/>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7344308" y="1082133"/>
            <a:ext cx="1368152" cy="330643"/>
          </a:xfrm>
          <a:prstGeom prst="rect">
            <a:avLst/>
          </a:prstGeom>
          <a:noFill/>
          <a:extLst>
            <a:ext uri="{909E8E84-426E-40DD-AFC4-6F175D3DCCD1}">
              <a14:hiddenFill xmlns:a14="http://schemas.microsoft.com/office/drawing/2010/main">
                <a:solidFill>
                  <a:srgbClr val="FFFFFF"/>
                </a:solidFill>
              </a14:hiddenFill>
            </a:ext>
          </a:extLst>
        </p:spPr>
      </p:pic>
      <p:sp>
        <p:nvSpPr>
          <p:cNvPr id="10" name="Title 2"/>
          <p:cNvSpPr>
            <a:spLocks noGrp="1"/>
          </p:cNvSpPr>
          <p:nvPr>
            <p:ph type="title"/>
          </p:nvPr>
        </p:nvSpPr>
        <p:spPr>
          <a:xfrm>
            <a:off x="70266" y="72008"/>
            <a:ext cx="8859452" cy="548680"/>
          </a:xfrm>
        </p:spPr>
        <p:txBody>
          <a:bodyPr>
            <a:noAutofit/>
          </a:bodyPr>
          <a:lstStyle/>
          <a:p>
            <a:r>
              <a:rPr lang="en-US" sz="3000" dirty="0" smtClean="0"/>
              <a:t>6.1 – External Business Environment - </a:t>
            </a:r>
            <a:r>
              <a:rPr lang="en-US" sz="3000" dirty="0" smtClean="0"/>
              <a:t>Unemployment</a:t>
            </a:r>
            <a:endParaRPr lang="en-GB" sz="3000" dirty="0"/>
          </a:p>
        </p:txBody>
      </p:sp>
    </p:spTree>
    <p:extLst>
      <p:ext uri="{BB962C8B-B14F-4D97-AF65-F5344CB8AC3E}">
        <p14:creationId xmlns:p14="http://schemas.microsoft.com/office/powerpoint/2010/main" val="1813525418"/>
      </p:ext>
    </p:extLst>
  </p:cSld>
  <p:clrMapOvr>
    <a:masterClrMapping/>
  </p:clrMapOvr>
  <p:transition advClick="0"/>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251520" y="1052736"/>
            <a:ext cx="6629400" cy="5468164"/>
          </a:xfrm>
          <a:prstGeom prst="rect">
            <a:avLst/>
          </a:prstGeom>
        </p:spPr>
        <p:txBody>
          <a:bodyPr wrap="square">
            <a:spAutoFit/>
          </a:bodyPr>
          <a:lstStyle/>
          <a:p>
            <a:pPr marL="231775" indent="-231775">
              <a:spcAft>
                <a:spcPts val="400"/>
              </a:spcAft>
              <a:buClr>
                <a:srgbClr val="00B050"/>
              </a:buClr>
              <a:buFont typeface="Wingdings 3" panose="05040102010807070707" pitchFamily="18" charset="2"/>
              <a:buChar char=""/>
            </a:pPr>
            <a:r>
              <a:rPr lang="en-US" sz="1600" dirty="0"/>
              <a:t>An </a:t>
            </a:r>
            <a:r>
              <a:rPr lang="en-US" sz="1600" dirty="0" smtClean="0"/>
              <a:t>exchange rate </a:t>
            </a:r>
            <a:r>
              <a:rPr lang="en-US" sz="1600" dirty="0"/>
              <a:t>is simply the price of one </a:t>
            </a:r>
            <a:r>
              <a:rPr lang="en-US" sz="1600" dirty="0" smtClean="0"/>
              <a:t>currency expressed in terms of another</a:t>
            </a:r>
            <a:r>
              <a:rPr lang="en-US" sz="1600" dirty="0"/>
              <a:t>. </a:t>
            </a:r>
            <a:r>
              <a:rPr lang="en-US" sz="1600" dirty="0" smtClean="0"/>
              <a:t>Thus at a particular time, the Chinese </a:t>
            </a:r>
            <a:r>
              <a:rPr lang="en-US" sz="1600" dirty="0"/>
              <a:t>Yuan may be </a:t>
            </a:r>
            <a:r>
              <a:rPr lang="en-US" sz="1600" dirty="0" smtClean="0"/>
              <a:t>worth </a:t>
            </a:r>
            <a:r>
              <a:rPr lang="en-US" sz="1600" dirty="0"/>
              <a:t>400 Vietnamese Dong or </a:t>
            </a:r>
            <a:r>
              <a:rPr lang="en-US" sz="1600" dirty="0" smtClean="0"/>
              <a:t>4.9 Thai Baht</a:t>
            </a:r>
            <a:r>
              <a:rPr lang="en-US" sz="1600" dirty="0"/>
              <a:t>.</a:t>
            </a:r>
          </a:p>
          <a:p>
            <a:pPr marL="231775" indent="-231775">
              <a:spcAft>
                <a:spcPts val="400"/>
              </a:spcAft>
              <a:buClr>
                <a:srgbClr val="00B050"/>
              </a:buClr>
              <a:buFont typeface="Wingdings 3" panose="05040102010807070707" pitchFamily="18" charset="2"/>
              <a:buChar char=""/>
            </a:pPr>
            <a:r>
              <a:rPr lang="en-US" sz="1600" dirty="0"/>
              <a:t>London is one of the premier international centres for </a:t>
            </a:r>
            <a:r>
              <a:rPr lang="en-US" sz="1600" dirty="0" smtClean="0"/>
              <a:t>buying and </a:t>
            </a:r>
            <a:r>
              <a:rPr lang="en-US" sz="1600" dirty="0"/>
              <a:t>selling foreign currencies: each day transactions </a:t>
            </a:r>
            <a:r>
              <a:rPr lang="en-US" sz="1600" dirty="0" smtClean="0"/>
              <a:t>total billions </a:t>
            </a:r>
            <a:r>
              <a:rPr lang="en-US" sz="1600" dirty="0"/>
              <a:t>of pounds. Exchange rates between </a:t>
            </a:r>
            <a:r>
              <a:rPr lang="en-US" sz="1600" dirty="0" smtClean="0"/>
              <a:t>most </a:t>
            </a:r>
            <a:r>
              <a:rPr lang="en-US" sz="1600" dirty="0"/>
              <a:t>currencies </a:t>
            </a:r>
            <a:r>
              <a:rPr lang="en-US" sz="1600" dirty="0" smtClean="0"/>
              <a:t>vary regularly </a:t>
            </a:r>
            <a:r>
              <a:rPr lang="en-US" sz="1600" dirty="0"/>
              <a:t>according to the balance of supply and demand </a:t>
            </a:r>
            <a:r>
              <a:rPr lang="en-US" sz="1600" dirty="0" smtClean="0"/>
              <a:t>for each </a:t>
            </a:r>
            <a:r>
              <a:rPr lang="en-US" sz="1600" dirty="0"/>
              <a:t>individual currency</a:t>
            </a:r>
            <a:r>
              <a:rPr lang="en-US" sz="1600" dirty="0" smtClean="0"/>
              <a:t>.</a:t>
            </a:r>
          </a:p>
          <a:p>
            <a:pPr>
              <a:spcAft>
                <a:spcPts val="400"/>
              </a:spcAft>
              <a:buClr>
                <a:srgbClr val="00B050"/>
              </a:buClr>
            </a:pPr>
            <a:r>
              <a:rPr lang="en-US" sz="1600" b="1" dirty="0"/>
              <a:t>Why do firms buy </a:t>
            </a:r>
            <a:r>
              <a:rPr lang="en-US" sz="1600" b="1" dirty="0" smtClean="0"/>
              <a:t>foreign currencies</a:t>
            </a:r>
            <a:r>
              <a:rPr lang="en-US" sz="1600" b="1" dirty="0"/>
              <a:t>?</a:t>
            </a:r>
          </a:p>
          <a:p>
            <a:pPr marL="231775" indent="-231775">
              <a:spcAft>
                <a:spcPts val="400"/>
              </a:spcAft>
              <a:buClr>
                <a:srgbClr val="00B050"/>
              </a:buClr>
              <a:buFont typeface="Wingdings 3" panose="05040102010807070707" pitchFamily="18" charset="2"/>
              <a:buChar char=""/>
            </a:pPr>
            <a:r>
              <a:rPr lang="en-US" sz="1600" dirty="0" smtClean="0"/>
              <a:t>The main reason businesses purchase foreign currencies is to </a:t>
            </a:r>
            <a:r>
              <a:rPr lang="en-US" sz="1600" dirty="0"/>
              <a:t>pay for </a:t>
            </a:r>
            <a:r>
              <a:rPr lang="en-US" sz="1600" dirty="0" smtClean="0"/>
              <a:t>goods </a:t>
            </a:r>
            <a:r>
              <a:rPr lang="en-US" sz="1600" dirty="0"/>
              <a:t>and services bought from overseas. </a:t>
            </a:r>
            <a:r>
              <a:rPr lang="en-US" sz="1600" dirty="0" smtClean="0"/>
              <a:t>Firms purchasing </a:t>
            </a:r>
            <a:r>
              <a:rPr lang="en-US" sz="1600" dirty="0"/>
              <a:t>products from abroad are normally </a:t>
            </a:r>
            <a:r>
              <a:rPr lang="en-US" sz="1600" dirty="0" smtClean="0"/>
              <a:t>expected to </a:t>
            </a:r>
            <a:r>
              <a:rPr lang="en-US" sz="1600" dirty="0"/>
              <a:t>pay using the currency of the exporting country. </a:t>
            </a:r>
            <a:r>
              <a:rPr lang="en-US" sz="1600" dirty="0" smtClean="0"/>
              <a:t>E.g. Sainsbury’s purchases </a:t>
            </a:r>
            <a:r>
              <a:rPr lang="en-US" sz="1600" dirty="0"/>
              <a:t>wine from Chile. Chilean wine </a:t>
            </a:r>
            <a:r>
              <a:rPr lang="en-US" sz="1600" dirty="0" smtClean="0"/>
              <a:t>producers would expect to be paid in their local currency, Chilean pesos. </a:t>
            </a:r>
            <a:r>
              <a:rPr lang="en-US" sz="1600" dirty="0"/>
              <a:t>Thus traders </a:t>
            </a:r>
            <a:r>
              <a:rPr lang="en-US" sz="1600" dirty="0" smtClean="0"/>
              <a:t>acting on behalf of Sainsbury’s would sell pounds sterling in order to buy pesos on the foreign exchange market. </a:t>
            </a:r>
          </a:p>
          <a:p>
            <a:pPr marL="231775" indent="-231775">
              <a:spcAft>
                <a:spcPts val="400"/>
              </a:spcAft>
              <a:buClr>
                <a:srgbClr val="00B050"/>
              </a:buClr>
              <a:buFont typeface="Wingdings 3" panose="05040102010807070707" pitchFamily="18" charset="2"/>
              <a:buChar char=""/>
            </a:pPr>
            <a:r>
              <a:rPr lang="en-US" sz="1600" dirty="0" smtClean="0"/>
              <a:t>Demand for foreign currencies may also arise because individuals and businesses wish to invest in enterprises overseas. Thus </a:t>
            </a:r>
            <a:r>
              <a:rPr lang="en-US" sz="1600" dirty="0"/>
              <a:t>a Hong Kong citizen wishing to invest in a business </a:t>
            </a:r>
            <a:r>
              <a:rPr lang="en-US" sz="1600" dirty="0" smtClean="0"/>
              <a:t>in Brunei </a:t>
            </a:r>
            <a:r>
              <a:rPr lang="en-US" sz="1600" dirty="0"/>
              <a:t>Darussalam </a:t>
            </a:r>
            <a:r>
              <a:rPr lang="en-US" sz="1600" dirty="0" smtClean="0"/>
              <a:t>would </a:t>
            </a:r>
            <a:r>
              <a:rPr lang="en-US" sz="1600" dirty="0"/>
              <a:t>require Brunei dollars to complete </a:t>
            </a:r>
            <a:r>
              <a:rPr lang="en-US" sz="1600" dirty="0" smtClean="0"/>
              <a:t>the transaction.</a:t>
            </a:r>
            <a:endParaRPr lang="en-GB" sz="1600" dirty="0" smtClean="0"/>
          </a:p>
        </p:txBody>
      </p:sp>
      <p:pic>
        <p:nvPicPr>
          <p:cNvPr id="5122" name="Picture 2" descr="https://encrypted-tbn3.gstatic.com/images?q=tbn:ANd9GcRsfhTmuucflE8fbx1kQftKt2EBVgnUdOeKlDXFR9HjzDoD2K9d"/>
          <p:cNvPicPr>
            <a:picLocks noChangeAspect="1" noChangeArrowheads="1"/>
          </p:cNvPicPr>
          <p:nvPr/>
        </p:nvPicPr>
        <p:blipFill>
          <a:blip r:embed="rId3" cstate="print"/>
          <a:srcRect/>
          <a:stretch>
            <a:fillRect/>
          </a:stretch>
        </p:blipFill>
        <p:spPr bwMode="auto">
          <a:xfrm>
            <a:off x="6934200" y="1143000"/>
            <a:ext cx="1905000" cy="2857500"/>
          </a:xfrm>
          <a:prstGeom prst="rect">
            <a:avLst/>
          </a:prstGeom>
          <a:noFill/>
          <a:ln w="9525">
            <a:noFill/>
            <a:miter lim="800000"/>
            <a:headEnd/>
            <a:tailEnd/>
          </a:ln>
          <a:effectLst>
            <a:outerShdw blurRad="139700" dist="38100" dir="2700000" sx="104000" sy="104000" algn="tl" rotWithShape="0">
              <a:prstClr val="black">
                <a:alpha val="40000"/>
              </a:prstClr>
            </a:outerShdw>
          </a:effectLst>
        </p:spPr>
      </p:pic>
      <p:pic>
        <p:nvPicPr>
          <p:cNvPr id="5124" name="Picture 4" descr="https://upload.wikimedia.org/wikipedia/commons/c/c5/EUR-USD.PNG"/>
          <p:cNvPicPr>
            <a:picLocks noChangeAspect="1" noChangeArrowheads="1"/>
          </p:cNvPicPr>
          <p:nvPr/>
        </p:nvPicPr>
        <p:blipFill>
          <a:blip r:embed="rId4" cstate="print"/>
          <a:srcRect/>
          <a:stretch>
            <a:fillRect/>
          </a:stretch>
        </p:blipFill>
        <p:spPr bwMode="auto">
          <a:xfrm>
            <a:off x="6908775" y="4114800"/>
            <a:ext cx="1930425" cy="1285876"/>
          </a:xfrm>
          <a:prstGeom prst="rect">
            <a:avLst/>
          </a:prstGeom>
          <a:noFill/>
          <a:ln w="9525">
            <a:noFill/>
            <a:miter lim="800000"/>
            <a:headEnd/>
            <a:tailEnd/>
          </a:ln>
          <a:effectLst>
            <a:outerShdw blurRad="139700" dist="38100" dir="2700000" sx="104000" sy="104000" algn="tl" rotWithShape="0">
              <a:prstClr val="black">
                <a:alpha val="40000"/>
              </a:prstClr>
            </a:outerShdw>
          </a:effectLst>
        </p:spPr>
      </p:pic>
      <p:pic>
        <p:nvPicPr>
          <p:cNvPr id="5126" name="Picture 6" descr="http://www.fxexchangerate.com/charts/egp-hrk-365-day-exchange-rates-history-chart.png"/>
          <p:cNvPicPr>
            <a:picLocks noChangeAspect="1" noChangeArrowheads="1"/>
          </p:cNvPicPr>
          <p:nvPr/>
        </p:nvPicPr>
        <p:blipFill>
          <a:blip r:embed="rId5" cstate="print"/>
          <a:srcRect/>
          <a:stretch>
            <a:fillRect/>
          </a:stretch>
        </p:blipFill>
        <p:spPr bwMode="auto">
          <a:xfrm>
            <a:off x="6858000" y="5486400"/>
            <a:ext cx="1981200" cy="1066799"/>
          </a:xfrm>
          <a:prstGeom prst="rect">
            <a:avLst/>
          </a:prstGeom>
          <a:noFill/>
          <a:ln w="9525">
            <a:noFill/>
            <a:miter lim="800000"/>
            <a:headEnd/>
            <a:tailEnd/>
          </a:ln>
          <a:effectLst>
            <a:outerShdw blurRad="139700" dist="38100" dir="2700000" sx="104000" sy="104000" algn="tl" rotWithShape="0">
              <a:prstClr val="black">
                <a:alpha val="40000"/>
              </a:prstClr>
            </a:outerShdw>
          </a:effectLst>
        </p:spPr>
      </p:pic>
      <p:sp>
        <p:nvSpPr>
          <p:cNvPr id="9" name="Title 2"/>
          <p:cNvSpPr>
            <a:spLocks noGrp="1"/>
          </p:cNvSpPr>
          <p:nvPr>
            <p:ph type="title"/>
          </p:nvPr>
        </p:nvSpPr>
        <p:spPr>
          <a:xfrm>
            <a:off x="70266" y="72008"/>
            <a:ext cx="8859452" cy="548680"/>
          </a:xfrm>
        </p:spPr>
        <p:txBody>
          <a:bodyPr>
            <a:noAutofit/>
          </a:bodyPr>
          <a:lstStyle/>
          <a:p>
            <a:r>
              <a:rPr lang="en-US" sz="2400" dirty="0" smtClean="0"/>
              <a:t>6.1 – External Business Environment </a:t>
            </a:r>
            <a:r>
              <a:rPr lang="en-US" sz="2400" dirty="0" smtClean="0"/>
              <a:t>– Economic – Exchange Rates</a:t>
            </a:r>
            <a:endParaRPr lang="en-GB" sz="2400" dirty="0"/>
          </a:p>
        </p:txBody>
      </p:sp>
    </p:spTree>
    <p:extLst>
      <p:ext uri="{BB962C8B-B14F-4D97-AF65-F5344CB8AC3E}">
        <p14:creationId xmlns:p14="http://schemas.microsoft.com/office/powerpoint/2010/main" val="3687021413"/>
      </p:ext>
    </p:extLst>
  </p:cSld>
  <p:clrMapOvr>
    <a:masterClrMapping/>
  </p:clrMapOvr>
  <p:transition advClick="0"/>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251520" y="1052736"/>
            <a:ext cx="6629400" cy="5304529"/>
          </a:xfrm>
          <a:prstGeom prst="rect">
            <a:avLst/>
          </a:prstGeom>
        </p:spPr>
        <p:txBody>
          <a:bodyPr wrap="square">
            <a:spAutoFit/>
          </a:bodyPr>
          <a:lstStyle/>
          <a:p>
            <a:pPr marL="231775" indent="-231775">
              <a:spcAft>
                <a:spcPts val="400"/>
              </a:spcAft>
              <a:buClr>
                <a:srgbClr val="00B050"/>
              </a:buClr>
              <a:buFont typeface="Wingdings 3" panose="05040102010807070707" pitchFamily="18" charset="2"/>
              <a:buChar char=""/>
            </a:pPr>
            <a:r>
              <a:rPr lang="en-GB" sz="1730" dirty="0" smtClean="0"/>
              <a:t>If you ever travelled abroad then you will know that it usually  necessary to change your money into foreign currency. Every country has its own currency  and to be able to buy things in other countries you have to use local currency. How much of another currency do you get in exchange for your own country’s money? This will depend on the </a:t>
            </a:r>
            <a:r>
              <a:rPr lang="en-GB" sz="1730" b="1" dirty="0" smtClean="0"/>
              <a:t>exchange rate</a:t>
            </a:r>
            <a:r>
              <a:rPr lang="en-GB" sz="1730" dirty="0" smtClean="0"/>
              <a:t> between your currency and the foreign currency you wish to buy.</a:t>
            </a:r>
          </a:p>
          <a:p>
            <a:pPr marL="231775" indent="-231775">
              <a:spcAft>
                <a:spcPts val="400"/>
              </a:spcAft>
              <a:buClr>
                <a:srgbClr val="00B050"/>
              </a:buClr>
              <a:buFont typeface="Wingdings 3" panose="05040102010807070707" pitchFamily="18" charset="2"/>
              <a:buChar char=""/>
            </a:pPr>
            <a:r>
              <a:rPr lang="en-GB" sz="1730" dirty="0" smtClean="0"/>
              <a:t>Assume that the exchange rate between the euro (€) and the US($) is 1€ :$1.5. This means that for each €1 being changed into dollars, $1.5 would be exchanged in exchange. In effect, this exchange rate is the price of one currency in terms of another.</a:t>
            </a:r>
          </a:p>
          <a:p>
            <a:pPr marL="231775" indent="-231775">
              <a:spcAft>
                <a:spcPts val="400"/>
              </a:spcAft>
              <a:buClr>
                <a:srgbClr val="00B050"/>
              </a:buClr>
            </a:pPr>
            <a:r>
              <a:rPr lang="en-GB" sz="1730" b="1" dirty="0" smtClean="0"/>
              <a:t>How are exchange rates determined?</a:t>
            </a:r>
          </a:p>
          <a:p>
            <a:pPr marL="231775" indent="-231775">
              <a:spcAft>
                <a:spcPts val="400"/>
              </a:spcAft>
              <a:buClr>
                <a:srgbClr val="00B050"/>
              </a:buClr>
              <a:buFont typeface="Wingdings 3" panose="05040102010807070707" pitchFamily="18" charset="2"/>
              <a:buChar char=""/>
            </a:pPr>
            <a:r>
              <a:rPr lang="en-GB" sz="1730" dirty="0" smtClean="0"/>
              <a:t>Most currencies are allowed to vary or float on the foreign exchange market according to the demand and supply of each currency. For example, if the demand for €s was greater than the demand for $s, then the price of the € would rise. Compared to the exchange rate in the first example, the new rate might now be €1.75. Each € now buys more $s than before.</a:t>
            </a:r>
          </a:p>
        </p:txBody>
      </p:sp>
      <p:pic>
        <p:nvPicPr>
          <p:cNvPr id="5122" name="Picture 2" descr="https://encrypted-tbn3.gstatic.com/images?q=tbn:ANd9GcRsfhTmuucflE8fbx1kQftKt2EBVgnUdOeKlDXFR9HjzDoD2K9d"/>
          <p:cNvPicPr>
            <a:picLocks noChangeAspect="1" noChangeArrowheads="1"/>
          </p:cNvPicPr>
          <p:nvPr/>
        </p:nvPicPr>
        <p:blipFill>
          <a:blip r:embed="rId3" cstate="print"/>
          <a:srcRect/>
          <a:stretch>
            <a:fillRect/>
          </a:stretch>
        </p:blipFill>
        <p:spPr bwMode="auto">
          <a:xfrm>
            <a:off x="6934200" y="1143000"/>
            <a:ext cx="1905000" cy="2857500"/>
          </a:xfrm>
          <a:prstGeom prst="rect">
            <a:avLst/>
          </a:prstGeom>
          <a:noFill/>
          <a:ln w="9525">
            <a:noFill/>
            <a:miter lim="800000"/>
            <a:headEnd/>
            <a:tailEnd/>
          </a:ln>
          <a:effectLst>
            <a:outerShdw blurRad="139700" dist="38100" dir="2700000" sx="104000" sy="104000" algn="tl" rotWithShape="0">
              <a:prstClr val="black">
                <a:alpha val="40000"/>
              </a:prstClr>
            </a:outerShdw>
          </a:effectLst>
        </p:spPr>
      </p:pic>
      <p:pic>
        <p:nvPicPr>
          <p:cNvPr id="5124" name="Picture 4" descr="https://upload.wikimedia.org/wikipedia/commons/c/c5/EUR-USD.PNG"/>
          <p:cNvPicPr>
            <a:picLocks noChangeAspect="1" noChangeArrowheads="1"/>
          </p:cNvPicPr>
          <p:nvPr/>
        </p:nvPicPr>
        <p:blipFill>
          <a:blip r:embed="rId4" cstate="print"/>
          <a:srcRect/>
          <a:stretch>
            <a:fillRect/>
          </a:stretch>
        </p:blipFill>
        <p:spPr bwMode="auto">
          <a:xfrm>
            <a:off x="6908775" y="4114800"/>
            <a:ext cx="1930425" cy="1285876"/>
          </a:xfrm>
          <a:prstGeom prst="rect">
            <a:avLst/>
          </a:prstGeom>
          <a:noFill/>
          <a:ln w="9525">
            <a:noFill/>
            <a:miter lim="800000"/>
            <a:headEnd/>
            <a:tailEnd/>
          </a:ln>
          <a:effectLst>
            <a:outerShdw blurRad="139700" dist="38100" dir="2700000" sx="104000" sy="104000" algn="tl" rotWithShape="0">
              <a:prstClr val="black">
                <a:alpha val="40000"/>
              </a:prstClr>
            </a:outerShdw>
          </a:effectLst>
        </p:spPr>
      </p:pic>
      <p:pic>
        <p:nvPicPr>
          <p:cNvPr id="5126" name="Picture 6" descr="http://www.fxexchangerate.com/charts/egp-hrk-365-day-exchange-rates-history-chart.png"/>
          <p:cNvPicPr>
            <a:picLocks noChangeAspect="1" noChangeArrowheads="1"/>
          </p:cNvPicPr>
          <p:nvPr/>
        </p:nvPicPr>
        <p:blipFill>
          <a:blip r:embed="rId5" cstate="print"/>
          <a:srcRect/>
          <a:stretch>
            <a:fillRect/>
          </a:stretch>
        </p:blipFill>
        <p:spPr bwMode="auto">
          <a:xfrm>
            <a:off x="6858000" y="5486400"/>
            <a:ext cx="1981200" cy="1066799"/>
          </a:xfrm>
          <a:prstGeom prst="rect">
            <a:avLst/>
          </a:prstGeom>
          <a:noFill/>
          <a:ln w="9525">
            <a:noFill/>
            <a:miter lim="800000"/>
            <a:headEnd/>
            <a:tailEnd/>
          </a:ln>
          <a:effectLst>
            <a:outerShdw blurRad="139700" dist="38100" dir="2700000" sx="104000" sy="104000" algn="tl" rotWithShape="0">
              <a:prstClr val="black">
                <a:alpha val="40000"/>
              </a:prstClr>
            </a:outerShdw>
          </a:effectLst>
        </p:spPr>
      </p:pic>
      <p:sp>
        <p:nvSpPr>
          <p:cNvPr id="9" name="Title 2"/>
          <p:cNvSpPr>
            <a:spLocks noGrp="1"/>
          </p:cNvSpPr>
          <p:nvPr>
            <p:ph type="title"/>
          </p:nvPr>
        </p:nvSpPr>
        <p:spPr>
          <a:xfrm>
            <a:off x="70266" y="72008"/>
            <a:ext cx="8859452" cy="548680"/>
          </a:xfrm>
        </p:spPr>
        <p:txBody>
          <a:bodyPr>
            <a:noAutofit/>
          </a:bodyPr>
          <a:lstStyle/>
          <a:p>
            <a:r>
              <a:rPr lang="en-US" sz="2400" dirty="0" smtClean="0"/>
              <a:t>6.1 – External Business Environment </a:t>
            </a:r>
            <a:r>
              <a:rPr lang="en-US" sz="2400" dirty="0" smtClean="0"/>
              <a:t>– Economic – Exchange Rates</a:t>
            </a:r>
            <a:endParaRPr lang="en-GB" sz="2400" dirty="0"/>
          </a:p>
        </p:txBody>
      </p:sp>
    </p:spTree>
    <p:extLst>
      <p:ext uri="{BB962C8B-B14F-4D97-AF65-F5344CB8AC3E}">
        <p14:creationId xmlns:p14="http://schemas.microsoft.com/office/powerpoint/2010/main" val="508451748"/>
      </p:ext>
    </p:extLst>
  </p:cSld>
  <p:clrMapOvr>
    <a:masterClrMapping/>
  </p:clrMapOvr>
  <p:transition advClick="0"/>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251520" y="1052736"/>
            <a:ext cx="8568952" cy="5765681"/>
          </a:xfrm>
          <a:prstGeom prst="rect">
            <a:avLst/>
          </a:prstGeom>
        </p:spPr>
        <p:txBody>
          <a:bodyPr wrap="square">
            <a:spAutoFit/>
          </a:bodyPr>
          <a:lstStyle/>
          <a:p>
            <a:pPr marL="231775" indent="-231775">
              <a:spcAft>
                <a:spcPts val="400"/>
              </a:spcAft>
              <a:buClr>
                <a:srgbClr val="00B050"/>
              </a:buClr>
            </a:pPr>
            <a:r>
              <a:rPr lang="en-GB" sz="1730" b="1" dirty="0" smtClean="0"/>
              <a:t>How are businesses affected by changing exchange rates?</a:t>
            </a:r>
          </a:p>
          <a:p>
            <a:pPr marL="285750" indent="-285750">
              <a:spcAft>
                <a:spcPts val="400"/>
              </a:spcAft>
              <a:buClr>
                <a:srgbClr val="00B050"/>
              </a:buClr>
              <a:buFont typeface="Wingdings 3" panose="05040102010807070707" pitchFamily="18" charset="2"/>
              <a:buChar char=""/>
            </a:pPr>
            <a:r>
              <a:rPr lang="en-GB" sz="1730" dirty="0" smtClean="0"/>
              <a:t>Changes in the exchange rate affect businesses in several ways.</a:t>
            </a:r>
          </a:p>
          <a:p>
            <a:pPr marL="231775" indent="-231775">
              <a:spcAft>
                <a:spcPts val="400"/>
              </a:spcAft>
              <a:buClr>
                <a:srgbClr val="00B050"/>
              </a:buClr>
            </a:pPr>
            <a:r>
              <a:rPr lang="en-GB" sz="1730" b="1" dirty="0" smtClean="0"/>
              <a:t>Exporting businesses</a:t>
            </a:r>
          </a:p>
          <a:p>
            <a:pPr marL="285750" indent="-285750">
              <a:spcAft>
                <a:spcPts val="400"/>
              </a:spcAft>
              <a:buClr>
                <a:srgbClr val="00B050"/>
              </a:buClr>
              <a:buFont typeface="Wingdings 3" panose="05040102010807070707" pitchFamily="18" charset="2"/>
              <a:buChar char=""/>
            </a:pPr>
            <a:r>
              <a:rPr lang="en-GB" sz="1730" dirty="0" smtClean="0"/>
              <a:t>In the following case study example, consider the impact of changing exchange rates on an exporting business – one which sells goods and services abroad.</a:t>
            </a:r>
          </a:p>
          <a:p>
            <a:pPr marL="231775" indent="-231775">
              <a:spcAft>
                <a:spcPts val="400"/>
              </a:spcAft>
              <a:buClr>
                <a:srgbClr val="00B050"/>
              </a:buClr>
            </a:pPr>
            <a:r>
              <a:rPr lang="en-GB" sz="1730" b="1" dirty="0" smtClean="0">
                <a:solidFill>
                  <a:srgbClr val="0070C0"/>
                </a:solidFill>
              </a:rPr>
              <a:t>Case Study Example</a:t>
            </a:r>
          </a:p>
          <a:p>
            <a:pPr marL="285750" indent="-285750">
              <a:spcAft>
                <a:spcPts val="400"/>
              </a:spcAft>
              <a:buClr>
                <a:srgbClr val="00B050"/>
              </a:buClr>
              <a:buFont typeface="Wingdings 3" panose="05040102010807070707" pitchFamily="18" charset="2"/>
              <a:buChar char=""/>
            </a:pPr>
            <a:r>
              <a:rPr lang="en-GB" sz="1730" dirty="0" smtClean="0">
                <a:solidFill>
                  <a:srgbClr val="0070C0"/>
                </a:solidFill>
              </a:rPr>
              <a:t>Giraffe Trading Co. produces washing machines. The retail price if these machines is $300. The company exports many machines to France and the price there has to be in Euros €. The current exchange rate is $1:1.6, The firm will therefore set a price of €480 for its machines in France (ignoring additional distribution and marketing costs).</a:t>
            </a:r>
          </a:p>
          <a:p>
            <a:pPr marL="285750" indent="-285750">
              <a:spcAft>
                <a:spcPts val="400"/>
              </a:spcAft>
              <a:buClr>
                <a:srgbClr val="00B050"/>
              </a:buClr>
              <a:buFont typeface="Wingdings 3" panose="05040102010807070707" pitchFamily="18" charset="2"/>
              <a:buChar char=""/>
            </a:pPr>
            <a:r>
              <a:rPr lang="en-GB" sz="1730" dirty="0" smtClean="0">
                <a:solidFill>
                  <a:srgbClr val="0070C0"/>
                </a:solidFill>
              </a:rPr>
              <a:t>Assume that the exchange rate for $s now rises compared to the euro and $1 id now worth €2, The Marketing Manager for Giraffe Trading now has two main options:</a:t>
            </a:r>
          </a:p>
          <a:p>
            <a:pPr marL="517525" indent="-230188">
              <a:spcAft>
                <a:spcPts val="400"/>
              </a:spcAft>
              <a:buClr>
                <a:srgbClr val="00B050"/>
              </a:buClr>
              <a:buFont typeface="Arial" pitchFamily="34" charset="0"/>
              <a:buChar char="•"/>
            </a:pPr>
            <a:r>
              <a:rPr lang="en-GB" sz="1730" dirty="0" smtClean="0">
                <a:solidFill>
                  <a:srgbClr val="0070C0"/>
                </a:solidFill>
              </a:rPr>
              <a:t>The keep the price in France at €480 – this will mean that each machine is only earning the business $240, not $300 as previously</a:t>
            </a:r>
          </a:p>
          <a:p>
            <a:pPr marL="517525" indent="-230188">
              <a:spcAft>
                <a:spcPts val="400"/>
              </a:spcAft>
              <a:buClr>
                <a:srgbClr val="00B050"/>
              </a:buClr>
              <a:buFont typeface="Arial" pitchFamily="34" charset="0"/>
              <a:buChar char="•"/>
            </a:pPr>
            <a:r>
              <a:rPr lang="en-GB" sz="1730" dirty="0" smtClean="0">
                <a:solidFill>
                  <a:srgbClr val="0070C0"/>
                </a:solidFill>
              </a:rPr>
              <a:t>To raise the price in France to €600 and continue to earn $300 from each machine. This higher price in France could now lead to fewer sales and exports to France are likely to fall</a:t>
            </a:r>
            <a:r>
              <a:rPr lang="en-GB" sz="1730" dirty="0" smtClean="0">
                <a:solidFill>
                  <a:srgbClr val="0070C0"/>
                </a:solidFill>
              </a:rPr>
              <a:t>.</a:t>
            </a:r>
            <a:endParaRPr lang="en-GB" sz="1730" dirty="0" smtClean="0">
              <a:solidFill>
                <a:srgbClr val="0070C0"/>
              </a:solidFill>
            </a:endParaRPr>
          </a:p>
        </p:txBody>
      </p:sp>
      <p:sp>
        <p:nvSpPr>
          <p:cNvPr id="7" name="Title 2"/>
          <p:cNvSpPr>
            <a:spLocks noGrp="1"/>
          </p:cNvSpPr>
          <p:nvPr>
            <p:ph type="title"/>
          </p:nvPr>
        </p:nvSpPr>
        <p:spPr>
          <a:xfrm>
            <a:off x="70266" y="72008"/>
            <a:ext cx="8859452" cy="548680"/>
          </a:xfrm>
        </p:spPr>
        <p:txBody>
          <a:bodyPr>
            <a:noAutofit/>
          </a:bodyPr>
          <a:lstStyle/>
          <a:p>
            <a:r>
              <a:rPr lang="en-US" sz="2400" dirty="0" smtClean="0"/>
              <a:t>6.1 – External Business Environment </a:t>
            </a:r>
            <a:r>
              <a:rPr lang="en-US" sz="2400" dirty="0" smtClean="0"/>
              <a:t>– Economic – Exchange Rates</a:t>
            </a:r>
            <a:endParaRPr lang="en-GB" sz="2400" dirty="0"/>
          </a:p>
        </p:txBody>
      </p:sp>
    </p:spTree>
    <p:extLst>
      <p:ext uri="{BB962C8B-B14F-4D97-AF65-F5344CB8AC3E}">
        <p14:creationId xmlns:p14="http://schemas.microsoft.com/office/powerpoint/2010/main" val="2986868185"/>
      </p:ext>
    </p:extLst>
  </p:cSld>
  <p:clrMapOvr>
    <a:masterClrMapping/>
  </p:clrMapOvr>
  <p:transition advClick="0"/>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0"/>
            <a:ext cx="7704856" cy="620688"/>
          </a:xfrm>
        </p:spPr>
        <p:txBody>
          <a:bodyPr>
            <a:noAutofit/>
          </a:bodyPr>
          <a:lstStyle/>
          <a:p>
            <a:r>
              <a:rPr lang="en-GB" sz="4800" dirty="0" smtClean="0"/>
              <a:t>Calculating the Points</a:t>
            </a:r>
            <a:endParaRPr lang="en-GB" b="1" dirty="0" smtClean="0"/>
          </a:p>
        </p:txBody>
      </p:sp>
      <p:sp>
        <p:nvSpPr>
          <p:cNvPr id="5" name="Rectangle 4"/>
          <p:cNvSpPr/>
          <p:nvPr/>
        </p:nvSpPr>
        <p:spPr>
          <a:xfrm>
            <a:off x="3359860" y="-337066"/>
            <a:ext cx="312906" cy="369332"/>
          </a:xfrm>
          <a:prstGeom prst="rect">
            <a:avLst/>
          </a:prstGeom>
        </p:spPr>
        <p:txBody>
          <a:bodyPr wrap="none">
            <a:spAutoFit/>
          </a:bodyPr>
          <a:lstStyle/>
          <a:p>
            <a:r>
              <a:rPr lang="en-GB" b="1" dirty="0"/>
              <a:t>e</a:t>
            </a:r>
            <a:endParaRPr lang="en-GB" dirty="0"/>
          </a:p>
        </p:txBody>
      </p:sp>
      <p:sp>
        <p:nvSpPr>
          <p:cNvPr id="2" name="Rectangle 1"/>
          <p:cNvSpPr/>
          <p:nvPr/>
        </p:nvSpPr>
        <p:spPr>
          <a:xfrm>
            <a:off x="251520" y="1052736"/>
            <a:ext cx="8568952" cy="5632311"/>
          </a:xfrm>
          <a:prstGeom prst="rect">
            <a:avLst/>
          </a:prstGeom>
        </p:spPr>
        <p:txBody>
          <a:bodyPr wrap="square">
            <a:spAutoFit/>
          </a:bodyPr>
          <a:lstStyle/>
          <a:p>
            <a:pPr marL="285750" indent="-285750">
              <a:buClr>
                <a:srgbClr val="00B050"/>
              </a:buClr>
              <a:buSzPct val="80000"/>
              <a:buFont typeface="Wingdings 3" panose="05040102010807070707" pitchFamily="18" charset="2"/>
              <a:buChar char=""/>
            </a:pPr>
            <a:r>
              <a:rPr lang="en-US" sz="2400" dirty="0" smtClean="0">
                <a:solidFill>
                  <a:srgbClr val="000000"/>
                </a:solidFill>
                <a:latin typeface="Arial" panose="020B0604020202020204" pitchFamily="34" charset="0"/>
              </a:rPr>
              <a:t>The </a:t>
            </a:r>
            <a:r>
              <a:rPr lang="en-US" sz="2400" dirty="0">
                <a:solidFill>
                  <a:srgbClr val="000000"/>
                </a:solidFill>
                <a:latin typeface="Arial" panose="020B0604020202020204" pitchFamily="34" charset="0"/>
              </a:rPr>
              <a:t>number of points available for each unit depends on the unit grade achieved. </a:t>
            </a:r>
            <a:r>
              <a:rPr lang="en-US" sz="2400" dirty="0" smtClean="0">
                <a:solidFill>
                  <a:srgbClr val="000000"/>
                </a:solidFill>
                <a:latin typeface="Arial" panose="020B0604020202020204" pitchFamily="34" charset="0"/>
              </a:rPr>
              <a:t>Units </a:t>
            </a:r>
            <a:r>
              <a:rPr lang="en-US" sz="2400" dirty="0">
                <a:solidFill>
                  <a:srgbClr val="000000"/>
                </a:solidFill>
                <a:latin typeface="Arial" panose="020B0604020202020204" pitchFamily="34" charset="0"/>
              </a:rPr>
              <a:t>1 and 2 in the Cambridge </a:t>
            </a:r>
            <a:r>
              <a:rPr lang="en-US" sz="2400" dirty="0">
                <a:solidFill>
                  <a:srgbClr val="000000"/>
                </a:solidFill>
                <a:latin typeface="Arial" panose="020B0604020202020204" pitchFamily="34" charset="0"/>
              </a:rPr>
              <a:t>Technicals</a:t>
            </a:r>
            <a:r>
              <a:rPr lang="en-US" sz="2400" dirty="0">
                <a:solidFill>
                  <a:srgbClr val="000000"/>
                </a:solidFill>
                <a:latin typeface="Arial" panose="020B0604020202020204" pitchFamily="34" charset="0"/>
              </a:rPr>
              <a:t> in IT are 90 GLH; all other units are 60 GLH. </a:t>
            </a:r>
            <a:r>
              <a:rPr lang="en-US" sz="2400" dirty="0" smtClean="0">
                <a:solidFill>
                  <a:srgbClr val="000000"/>
                </a:solidFill>
                <a:latin typeface="Arial" panose="020B0604020202020204" pitchFamily="34" charset="0"/>
              </a:rPr>
              <a:t>The </a:t>
            </a:r>
            <a:r>
              <a:rPr lang="en-US" sz="2400" dirty="0">
                <a:solidFill>
                  <a:srgbClr val="000000"/>
                </a:solidFill>
                <a:latin typeface="Arial" panose="020B0604020202020204" pitchFamily="34" charset="0"/>
              </a:rPr>
              <a:t>table below shows the number of points issued for each grade</a:t>
            </a:r>
            <a:r>
              <a:rPr lang="en-US" sz="2400" dirty="0" smtClean="0">
                <a:solidFill>
                  <a:srgbClr val="000000"/>
                </a:solidFill>
                <a:latin typeface="Arial" panose="020B0604020202020204" pitchFamily="34" charset="0"/>
              </a:rPr>
              <a:t>.</a:t>
            </a:r>
          </a:p>
          <a:p>
            <a:pPr marL="285750" indent="-285750">
              <a:buClr>
                <a:srgbClr val="00B050"/>
              </a:buClr>
              <a:buSzPct val="80000"/>
              <a:buFont typeface="Wingdings 3" panose="05040102010807070707" pitchFamily="18" charset="2"/>
              <a:buChar char=""/>
            </a:pPr>
            <a:endParaRPr lang="en-US" sz="2400" dirty="0">
              <a:solidFill>
                <a:srgbClr val="000000"/>
              </a:solidFill>
              <a:latin typeface="Arial" panose="020B0604020202020204" pitchFamily="34" charset="0"/>
            </a:endParaRPr>
          </a:p>
          <a:p>
            <a:pPr marL="285750" indent="-285750">
              <a:buClr>
                <a:srgbClr val="00B050"/>
              </a:buClr>
              <a:buSzPct val="80000"/>
              <a:buFont typeface="Wingdings 3" panose="05040102010807070707" pitchFamily="18" charset="2"/>
              <a:buChar char=""/>
            </a:pPr>
            <a:endParaRPr lang="en-US" sz="2400" dirty="0" smtClean="0">
              <a:solidFill>
                <a:srgbClr val="000000"/>
              </a:solidFill>
              <a:latin typeface="Arial" panose="020B0604020202020204" pitchFamily="34" charset="0"/>
            </a:endParaRPr>
          </a:p>
          <a:p>
            <a:pPr>
              <a:buClr>
                <a:srgbClr val="00B050"/>
              </a:buClr>
              <a:buSzPct val="80000"/>
            </a:pPr>
            <a:r>
              <a:rPr lang="en-US" sz="2400" dirty="0">
                <a:solidFill>
                  <a:srgbClr val="000000"/>
                </a:solidFill>
                <a:latin typeface="Arial" panose="020B0604020202020204" pitchFamily="34" charset="0"/>
              </a:rPr>
              <a:t>		</a:t>
            </a:r>
          </a:p>
          <a:p>
            <a:pPr>
              <a:buClr>
                <a:srgbClr val="00B050"/>
              </a:buClr>
              <a:buSzPct val="80000"/>
            </a:pPr>
            <a:r>
              <a:rPr lang="en-GB" sz="2400" dirty="0">
                <a:solidFill>
                  <a:srgbClr val="000000"/>
                </a:solidFill>
                <a:latin typeface="Arial" panose="020B0604020202020204" pitchFamily="34" charset="0"/>
              </a:rPr>
              <a:t>	</a:t>
            </a:r>
            <a:endParaRPr lang="en-GB" sz="2400" dirty="0" smtClean="0">
              <a:solidFill>
                <a:srgbClr val="000000"/>
              </a:solidFill>
              <a:latin typeface="Arial" panose="020B0604020202020204" pitchFamily="34" charset="0"/>
            </a:endParaRPr>
          </a:p>
          <a:p>
            <a:pPr>
              <a:buClr>
                <a:srgbClr val="00B050"/>
              </a:buClr>
              <a:buSzPct val="80000"/>
            </a:pPr>
            <a:endParaRPr lang="en-US" sz="2400" dirty="0" smtClean="0">
              <a:solidFill>
                <a:srgbClr val="000000"/>
              </a:solidFill>
              <a:latin typeface="Arial" panose="020B0604020202020204" pitchFamily="34" charset="0"/>
            </a:endParaRPr>
          </a:p>
          <a:p>
            <a:pPr marL="285750" indent="-285750">
              <a:buClr>
                <a:srgbClr val="00B050"/>
              </a:buClr>
              <a:buSzPct val="80000"/>
              <a:buFont typeface="Wingdings 3" panose="05040102010807070707" pitchFamily="18" charset="2"/>
              <a:buChar char=""/>
            </a:pPr>
            <a:r>
              <a:rPr lang="en-US" sz="2400" dirty="0"/>
              <a:t>To calculate the learner’s qualification </a:t>
            </a:r>
            <a:r>
              <a:rPr lang="en-US" sz="2400" dirty="0" smtClean="0"/>
              <a:t>grade you </a:t>
            </a:r>
            <a:r>
              <a:rPr lang="en-US" sz="2400" dirty="0"/>
              <a:t>will need to add up all the points for the units the learner has achieved, making sure they’ve covered the appropriate mandatory content, taken sufficient externally assessed units, and any units required for the chosen pathway</a:t>
            </a:r>
            <a:r>
              <a:rPr lang="en-US" sz="2400" dirty="0" smtClean="0"/>
              <a:t>.</a:t>
            </a:r>
            <a:endParaRPr lang="en-GB" sz="2400" dirty="0" smtClean="0">
              <a:solidFill>
                <a:srgbClr val="000000"/>
              </a:solidFill>
              <a:latin typeface="Arial" panose="020B0604020202020204" pitchFamily="34" charset="0"/>
            </a:endParaRPr>
          </a:p>
        </p:txBody>
      </p:sp>
      <p:graphicFrame>
        <p:nvGraphicFramePr>
          <p:cNvPr id="3" name="Table 2"/>
          <p:cNvGraphicFramePr>
            <a:graphicFrameLocks noGrp="1"/>
          </p:cNvGraphicFramePr>
          <p:nvPr>
            <p:extLst>
              <p:ext uri="{D42A27DB-BD31-4B8C-83A1-F6EECF244321}">
                <p14:modId xmlns:p14="http://schemas.microsoft.com/office/powerpoint/2010/main" val="1389916223"/>
              </p:ext>
            </p:extLst>
          </p:nvPr>
        </p:nvGraphicFramePr>
        <p:xfrm>
          <a:off x="395536" y="3046080"/>
          <a:ext cx="8424935" cy="1584960"/>
        </p:xfrm>
        <a:graphic>
          <a:graphicData uri="http://schemas.openxmlformats.org/drawingml/2006/table">
            <a:tbl>
              <a:tblPr firstRow="1" bandRow="1">
                <a:tableStyleId>{5C22544A-7EE6-4342-B048-85BDC9FD1C3A}</a:tableStyleId>
              </a:tblPr>
              <a:tblGrid>
                <a:gridCol w="1684987"/>
                <a:gridCol w="1684987"/>
                <a:gridCol w="1684987"/>
                <a:gridCol w="1684987"/>
                <a:gridCol w="1684987"/>
              </a:tblGrid>
              <a:tr h="182838">
                <a:tc>
                  <a:txBody>
                    <a:bodyPr/>
                    <a:lstStyle/>
                    <a:p>
                      <a:r>
                        <a:rPr kumimoji="0" lang="en-GB" sz="2000" b="1" kern="1200" dirty="0" smtClean="0">
                          <a:solidFill>
                            <a:srgbClr val="000000"/>
                          </a:solidFill>
                          <a:latin typeface="Arial" panose="020B0604020202020204" pitchFamily="34" charset="0"/>
                          <a:ea typeface="+mn-ea"/>
                          <a:cs typeface="Arial" panose="020B0604020202020204" pitchFamily="34" charset="0"/>
                        </a:rPr>
                        <a:t>Unit GLH</a:t>
                      </a:r>
                      <a:endParaRPr kumimoji="0" lang="en-GB" sz="2000" b="1" kern="1200" dirty="0">
                        <a:solidFill>
                          <a:srgbClr val="000000"/>
                        </a:solidFill>
                        <a:latin typeface="Arial" panose="020B0604020202020204" pitchFamily="34" charset="0"/>
                        <a:ea typeface="+mn-ea"/>
                        <a:cs typeface="Arial" panose="020B0604020202020204" pitchFamily="34" charset="0"/>
                      </a:endParaRPr>
                    </a:p>
                  </a:txBody>
                  <a:tcPr/>
                </a:tc>
                <a:tc gridSpan="4">
                  <a:txBody>
                    <a:bodyPr/>
                    <a:lstStyle/>
                    <a:p>
                      <a:r>
                        <a:rPr lang="en-US" sz="2000" b="1" dirty="0" smtClean="0">
                          <a:solidFill>
                            <a:srgbClr val="000000"/>
                          </a:solidFill>
                          <a:latin typeface="Arial" panose="020B0604020202020204" pitchFamily="34" charset="0"/>
                          <a:cs typeface="Arial" panose="020B0604020202020204" pitchFamily="34" charset="0"/>
                        </a:rPr>
                        <a:t>Points table for units based on GLH </a:t>
                      </a:r>
                      <a:endParaRPr lang="en-GB" sz="2000" dirty="0">
                        <a:latin typeface="Arial" panose="020B0604020202020204" pitchFamily="34" charset="0"/>
                        <a:cs typeface="Arial" panose="020B0604020202020204" pitchFamily="34" charset="0"/>
                      </a:endParaRPr>
                    </a:p>
                  </a:txBody>
                  <a:tcPr/>
                </a:tc>
                <a:tc hMerge="1">
                  <a:txBody>
                    <a:bodyPr/>
                    <a:lstStyle/>
                    <a:p>
                      <a:endParaRPr lang="en-GB" dirty="0"/>
                    </a:p>
                  </a:txBody>
                  <a:tcPr/>
                </a:tc>
                <a:tc hMerge="1">
                  <a:txBody>
                    <a:bodyPr/>
                    <a:lstStyle/>
                    <a:p>
                      <a:endParaRPr lang="en-GB" dirty="0"/>
                    </a:p>
                  </a:txBody>
                  <a:tcPr/>
                </a:tc>
                <a:tc hMerge="1">
                  <a:txBody>
                    <a:bodyPr/>
                    <a:lstStyle/>
                    <a:p>
                      <a:endParaRPr lang="en-GB" dirty="0"/>
                    </a:p>
                  </a:txBody>
                  <a:tcPr/>
                </a:tc>
              </a:tr>
              <a:tr h="315583">
                <a:tc>
                  <a:txBody>
                    <a:bodyPr/>
                    <a:lstStyle/>
                    <a:p>
                      <a:endParaRPr lang="en-GB" sz="2000" dirty="0">
                        <a:latin typeface="Arial" panose="020B0604020202020204" pitchFamily="34" charset="0"/>
                        <a:cs typeface="Arial" panose="020B0604020202020204" pitchFamily="34" charset="0"/>
                      </a:endParaRPr>
                    </a:p>
                  </a:txBody>
                  <a:tcPr/>
                </a:tc>
                <a:tc>
                  <a:txBody>
                    <a:bodyPr/>
                    <a:lstStyle/>
                    <a:p>
                      <a:r>
                        <a:rPr lang="en-GB" sz="2000" dirty="0" smtClean="0">
                          <a:solidFill>
                            <a:srgbClr val="000000"/>
                          </a:solidFill>
                          <a:latin typeface="Arial" panose="020B0604020202020204" pitchFamily="34" charset="0"/>
                          <a:cs typeface="Arial" panose="020B0604020202020204" pitchFamily="34" charset="0"/>
                        </a:rPr>
                        <a:t>pass </a:t>
                      </a:r>
                      <a:endParaRPr lang="en-GB" sz="2000" dirty="0">
                        <a:latin typeface="Arial" panose="020B0604020202020204" pitchFamily="34" charset="0"/>
                        <a:cs typeface="Arial" panose="020B0604020202020204" pitchFamily="34" charset="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000" dirty="0" smtClean="0">
                          <a:solidFill>
                            <a:srgbClr val="000000"/>
                          </a:solidFill>
                          <a:latin typeface="Arial" panose="020B0604020202020204" pitchFamily="34" charset="0"/>
                          <a:cs typeface="Arial" panose="020B0604020202020204" pitchFamily="34" charset="0"/>
                        </a:rPr>
                        <a:t>merit </a:t>
                      </a:r>
                      <a:endParaRPr lang="en-GB" sz="2000" dirty="0" smtClean="0">
                        <a:latin typeface="Arial" panose="020B0604020202020204" pitchFamily="34" charset="0"/>
                        <a:cs typeface="Arial" panose="020B0604020202020204" pitchFamily="34" charset="0"/>
                      </a:endParaRPr>
                    </a:p>
                  </a:txBody>
                  <a:tcPr/>
                </a:tc>
                <a:tc>
                  <a:txBody>
                    <a:bodyPr/>
                    <a:lstStyle/>
                    <a:p>
                      <a:r>
                        <a:rPr lang="en-GB" sz="2000" dirty="0" smtClean="0">
                          <a:solidFill>
                            <a:srgbClr val="000000"/>
                          </a:solidFill>
                          <a:latin typeface="Arial" panose="020B0604020202020204" pitchFamily="34" charset="0"/>
                          <a:cs typeface="Arial" panose="020B0604020202020204" pitchFamily="34" charset="0"/>
                        </a:rPr>
                        <a:t>distinction </a:t>
                      </a:r>
                      <a:endParaRPr lang="en-GB" sz="2000" dirty="0">
                        <a:latin typeface="Arial" panose="020B0604020202020204" pitchFamily="34" charset="0"/>
                        <a:cs typeface="Arial" panose="020B0604020202020204" pitchFamily="34" charset="0"/>
                      </a:endParaRPr>
                    </a:p>
                  </a:txBody>
                  <a:tcPr/>
                </a:tc>
                <a:tc>
                  <a:txBody>
                    <a:bodyPr/>
                    <a:lstStyle/>
                    <a:p>
                      <a:r>
                        <a:rPr lang="en-GB" sz="2000" dirty="0" smtClean="0">
                          <a:solidFill>
                            <a:srgbClr val="000000"/>
                          </a:solidFill>
                          <a:latin typeface="Arial" panose="020B0604020202020204" pitchFamily="34" charset="0"/>
                          <a:cs typeface="Arial" panose="020B0604020202020204" pitchFamily="34" charset="0"/>
                        </a:rPr>
                        <a:t>unclassified </a:t>
                      </a:r>
                      <a:endParaRPr lang="en-GB" sz="2000" dirty="0">
                        <a:latin typeface="Arial" panose="020B0604020202020204" pitchFamily="34" charset="0"/>
                        <a:cs typeface="Arial" panose="020B0604020202020204" pitchFamily="34" charset="0"/>
                      </a:endParaRPr>
                    </a:p>
                  </a:txBody>
                  <a:tcPr/>
                </a:tc>
              </a:tr>
              <a:tr h="182838">
                <a:tc>
                  <a:txBody>
                    <a:bodyPr/>
                    <a:lstStyle/>
                    <a:p>
                      <a:r>
                        <a:rPr lang="en-GB" sz="2000" b="1" dirty="0" smtClean="0">
                          <a:solidFill>
                            <a:srgbClr val="000000"/>
                          </a:solidFill>
                          <a:latin typeface="Arial" panose="020B0604020202020204" pitchFamily="34" charset="0"/>
                          <a:cs typeface="Arial" panose="020B0604020202020204" pitchFamily="34" charset="0"/>
                        </a:rPr>
                        <a:t>60 </a:t>
                      </a:r>
                      <a:endParaRPr lang="en-GB" sz="2000" dirty="0">
                        <a:latin typeface="Arial" panose="020B0604020202020204" pitchFamily="34" charset="0"/>
                        <a:cs typeface="Arial" panose="020B0604020202020204" pitchFamily="34" charset="0"/>
                      </a:endParaRPr>
                    </a:p>
                  </a:txBody>
                  <a:tcPr/>
                </a:tc>
                <a:tc>
                  <a:txBody>
                    <a:bodyPr/>
                    <a:lstStyle/>
                    <a:p>
                      <a:r>
                        <a:rPr lang="en-US" sz="2000" dirty="0" smtClean="0">
                          <a:latin typeface="Arial" panose="020B0604020202020204" pitchFamily="34" charset="0"/>
                          <a:cs typeface="Arial" panose="020B0604020202020204" pitchFamily="34" charset="0"/>
                        </a:rPr>
                        <a:t>14</a:t>
                      </a:r>
                      <a:endParaRPr lang="en-GB" sz="2000" dirty="0">
                        <a:latin typeface="Arial" panose="020B0604020202020204" pitchFamily="34" charset="0"/>
                        <a:cs typeface="Arial" panose="020B0604020202020204" pitchFamily="34" charset="0"/>
                      </a:endParaRPr>
                    </a:p>
                  </a:txBody>
                  <a:tcPr/>
                </a:tc>
                <a:tc>
                  <a:txBody>
                    <a:bodyPr/>
                    <a:lstStyle/>
                    <a:p>
                      <a:r>
                        <a:rPr lang="en-US" sz="2000" dirty="0" smtClean="0">
                          <a:latin typeface="Arial" panose="020B0604020202020204" pitchFamily="34" charset="0"/>
                          <a:cs typeface="Arial" panose="020B0604020202020204" pitchFamily="34" charset="0"/>
                        </a:rPr>
                        <a:t>16</a:t>
                      </a:r>
                      <a:endParaRPr lang="en-GB" sz="2000" dirty="0">
                        <a:latin typeface="Arial" panose="020B0604020202020204" pitchFamily="34" charset="0"/>
                        <a:cs typeface="Arial" panose="020B0604020202020204" pitchFamily="34" charset="0"/>
                      </a:endParaRPr>
                    </a:p>
                  </a:txBody>
                  <a:tcPr/>
                </a:tc>
                <a:tc>
                  <a:txBody>
                    <a:bodyPr/>
                    <a:lstStyle/>
                    <a:p>
                      <a:r>
                        <a:rPr lang="en-US" sz="2000" dirty="0" smtClean="0">
                          <a:latin typeface="Arial" panose="020B0604020202020204" pitchFamily="34" charset="0"/>
                          <a:cs typeface="Arial" panose="020B0604020202020204" pitchFamily="34" charset="0"/>
                        </a:rPr>
                        <a:t>18</a:t>
                      </a:r>
                      <a:endParaRPr lang="en-GB" sz="2000" dirty="0">
                        <a:latin typeface="Arial" panose="020B0604020202020204" pitchFamily="34" charset="0"/>
                        <a:cs typeface="Arial" panose="020B0604020202020204" pitchFamily="34" charset="0"/>
                      </a:endParaRPr>
                    </a:p>
                  </a:txBody>
                  <a:tcPr/>
                </a:tc>
                <a:tc>
                  <a:txBody>
                    <a:bodyPr/>
                    <a:lstStyle/>
                    <a:p>
                      <a:r>
                        <a:rPr lang="en-US" sz="2000" dirty="0" smtClean="0">
                          <a:latin typeface="Arial" panose="020B0604020202020204" pitchFamily="34" charset="0"/>
                          <a:cs typeface="Arial" panose="020B0604020202020204" pitchFamily="34" charset="0"/>
                        </a:rPr>
                        <a:t>0</a:t>
                      </a:r>
                      <a:endParaRPr lang="en-GB" sz="2000" dirty="0">
                        <a:latin typeface="Arial" panose="020B0604020202020204" pitchFamily="34" charset="0"/>
                        <a:cs typeface="Arial" panose="020B0604020202020204" pitchFamily="34" charset="0"/>
                      </a:endParaRPr>
                    </a:p>
                  </a:txBody>
                  <a:tcPr/>
                </a:tc>
              </a:tr>
              <a:tr h="182838">
                <a:tc>
                  <a:txBody>
                    <a:bodyPr/>
                    <a:lstStyle/>
                    <a:p>
                      <a:r>
                        <a:rPr lang="en-GB" sz="2000" b="1" dirty="0" smtClean="0">
                          <a:solidFill>
                            <a:srgbClr val="000000"/>
                          </a:solidFill>
                          <a:latin typeface="Arial" panose="020B0604020202020204" pitchFamily="34" charset="0"/>
                          <a:cs typeface="Arial" panose="020B0604020202020204" pitchFamily="34" charset="0"/>
                        </a:rPr>
                        <a:t>90 </a:t>
                      </a:r>
                      <a:endParaRPr lang="en-GB" sz="2000" dirty="0">
                        <a:latin typeface="Arial" panose="020B0604020202020204" pitchFamily="34" charset="0"/>
                        <a:cs typeface="Arial" panose="020B0604020202020204" pitchFamily="34" charset="0"/>
                      </a:endParaRPr>
                    </a:p>
                  </a:txBody>
                  <a:tcPr/>
                </a:tc>
                <a:tc>
                  <a:txBody>
                    <a:bodyPr/>
                    <a:lstStyle/>
                    <a:p>
                      <a:r>
                        <a:rPr lang="en-US" sz="2000" dirty="0" smtClean="0">
                          <a:latin typeface="Arial" panose="020B0604020202020204" pitchFamily="34" charset="0"/>
                          <a:cs typeface="Arial" panose="020B0604020202020204" pitchFamily="34" charset="0"/>
                        </a:rPr>
                        <a:t>21</a:t>
                      </a:r>
                      <a:endParaRPr lang="en-GB" sz="2000" dirty="0">
                        <a:latin typeface="Arial" panose="020B0604020202020204" pitchFamily="34" charset="0"/>
                        <a:cs typeface="Arial" panose="020B0604020202020204" pitchFamily="34" charset="0"/>
                      </a:endParaRPr>
                    </a:p>
                  </a:txBody>
                  <a:tcPr/>
                </a:tc>
                <a:tc>
                  <a:txBody>
                    <a:bodyPr/>
                    <a:lstStyle/>
                    <a:p>
                      <a:r>
                        <a:rPr lang="en-US" sz="2000" dirty="0" smtClean="0">
                          <a:latin typeface="Arial" panose="020B0604020202020204" pitchFamily="34" charset="0"/>
                          <a:cs typeface="Arial" panose="020B0604020202020204" pitchFamily="34" charset="0"/>
                        </a:rPr>
                        <a:t>24</a:t>
                      </a:r>
                      <a:endParaRPr lang="en-GB" sz="2000" dirty="0">
                        <a:latin typeface="Arial" panose="020B0604020202020204" pitchFamily="34" charset="0"/>
                        <a:cs typeface="Arial" panose="020B0604020202020204" pitchFamily="34" charset="0"/>
                      </a:endParaRPr>
                    </a:p>
                  </a:txBody>
                  <a:tcPr/>
                </a:tc>
                <a:tc>
                  <a:txBody>
                    <a:bodyPr/>
                    <a:lstStyle/>
                    <a:p>
                      <a:r>
                        <a:rPr lang="en-US" sz="2000" dirty="0" smtClean="0">
                          <a:latin typeface="Arial" panose="020B0604020202020204" pitchFamily="34" charset="0"/>
                          <a:cs typeface="Arial" panose="020B0604020202020204" pitchFamily="34" charset="0"/>
                        </a:rPr>
                        <a:t>27</a:t>
                      </a:r>
                      <a:endParaRPr lang="en-GB" sz="2000" dirty="0">
                        <a:latin typeface="Arial" panose="020B0604020202020204" pitchFamily="34" charset="0"/>
                        <a:cs typeface="Arial" panose="020B0604020202020204" pitchFamily="34" charset="0"/>
                      </a:endParaRPr>
                    </a:p>
                  </a:txBody>
                  <a:tcPr/>
                </a:tc>
                <a:tc>
                  <a:txBody>
                    <a:bodyPr/>
                    <a:lstStyle/>
                    <a:p>
                      <a:r>
                        <a:rPr lang="en-US" sz="2000" dirty="0" smtClean="0">
                          <a:latin typeface="Arial" panose="020B0604020202020204" pitchFamily="34" charset="0"/>
                          <a:cs typeface="Arial" panose="020B0604020202020204" pitchFamily="34" charset="0"/>
                        </a:rPr>
                        <a:t>0</a:t>
                      </a:r>
                      <a:endParaRPr lang="en-GB" sz="2000" dirty="0">
                        <a:latin typeface="Arial" panose="020B0604020202020204" pitchFamily="34" charset="0"/>
                        <a:cs typeface="Arial" panose="020B0604020202020204" pitchFamily="34" charset="0"/>
                      </a:endParaRPr>
                    </a:p>
                  </a:txBody>
                  <a:tcPr/>
                </a:tc>
              </a:tr>
            </a:tbl>
          </a:graphicData>
        </a:graphic>
      </p:graphicFrame>
    </p:spTree>
    <p:extLst>
      <p:ext uri="{BB962C8B-B14F-4D97-AF65-F5344CB8AC3E}">
        <p14:creationId xmlns:p14="http://schemas.microsoft.com/office/powerpoint/2010/main" val="2716067023"/>
      </p:ext>
    </p:extLst>
  </p:cSld>
  <p:clrMapOvr>
    <a:masterClrMapping/>
  </p:clrMapOvr>
  <p:transition advClick="0"/>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251520" y="1052736"/>
            <a:ext cx="6552728" cy="4237057"/>
          </a:xfrm>
          <a:prstGeom prst="rect">
            <a:avLst/>
          </a:prstGeom>
        </p:spPr>
        <p:txBody>
          <a:bodyPr wrap="square">
            <a:spAutoFit/>
          </a:bodyPr>
          <a:lstStyle/>
          <a:p>
            <a:pPr marL="285750" indent="-285750">
              <a:spcAft>
                <a:spcPts val="400"/>
              </a:spcAft>
              <a:buClr>
                <a:srgbClr val="00B050"/>
              </a:buClr>
              <a:buFont typeface="Wingdings 3" panose="05040102010807070707" pitchFamily="18" charset="2"/>
              <a:buChar char=""/>
            </a:pPr>
            <a:r>
              <a:rPr lang="en-GB" sz="1600" dirty="0" smtClean="0"/>
              <a:t>The change in the exchange rate describes in the case study above is called a $ appreciation because of the value of the $ has increased. Exporters have a serious problem when the currency of their country appreciates.</a:t>
            </a:r>
          </a:p>
          <a:p>
            <a:pPr marL="231775" indent="-231775">
              <a:spcAft>
                <a:spcPts val="400"/>
              </a:spcAft>
              <a:buClr>
                <a:srgbClr val="00B050"/>
              </a:buClr>
            </a:pPr>
            <a:r>
              <a:rPr lang="en-GB" sz="1600" b="1" dirty="0" smtClean="0">
                <a:solidFill>
                  <a:srgbClr val="0070C0"/>
                </a:solidFill>
              </a:rPr>
              <a:t>Case Study Example</a:t>
            </a:r>
          </a:p>
          <a:p>
            <a:pPr marL="285750" indent="-285750">
              <a:spcAft>
                <a:spcPts val="400"/>
              </a:spcAft>
              <a:buClr>
                <a:srgbClr val="00B050"/>
              </a:buClr>
              <a:buFont typeface="Wingdings 3" panose="05040102010807070707" pitchFamily="18" charset="2"/>
              <a:buChar char=""/>
            </a:pPr>
            <a:r>
              <a:rPr lang="en-GB" sz="1600" dirty="0" smtClean="0">
                <a:solidFill>
                  <a:srgbClr val="0070C0"/>
                </a:solidFill>
              </a:rPr>
              <a:t>A business currently sells men’s coats for $100. It also exports them to Japan. It sells them there for 8000 Yen as the exchange rate is currently $1: 80¥.</a:t>
            </a:r>
          </a:p>
          <a:p>
            <a:pPr marL="517525" indent="-230188">
              <a:spcAft>
                <a:spcPts val="400"/>
              </a:spcAft>
              <a:buClr>
                <a:srgbClr val="00B050"/>
              </a:buClr>
              <a:buFont typeface="Arial" pitchFamily="34" charset="0"/>
              <a:buChar char="•"/>
            </a:pPr>
            <a:r>
              <a:rPr lang="en-GB" sz="1600" dirty="0" smtClean="0">
                <a:solidFill>
                  <a:srgbClr val="0070C0"/>
                </a:solidFill>
              </a:rPr>
              <a:t>The exchange rate for the $ now appreciates to $1: 100¥. The new ¥ selling price for the coats, assuming that the Marketing Manager wishes to earn the same amount of $ from each coat will be 10000¥.</a:t>
            </a:r>
          </a:p>
          <a:p>
            <a:pPr marL="517525" indent="-230188">
              <a:spcAft>
                <a:spcPts val="400"/>
              </a:spcAft>
              <a:buClr>
                <a:srgbClr val="00B050"/>
              </a:buClr>
              <a:buFont typeface="Arial" pitchFamily="34" charset="0"/>
              <a:buChar char="•"/>
            </a:pPr>
            <a:r>
              <a:rPr lang="en-GB" sz="1600" dirty="0" smtClean="0">
                <a:solidFill>
                  <a:srgbClr val="0070C0"/>
                </a:solidFill>
              </a:rPr>
              <a:t>What might be the effect if the exchange rate for $ fell? This is called a depreciation. The new ¥ price if $1 to 60¥, assuming that the same amount of $ is earned from each coat will now be: 6000¥.</a:t>
            </a:r>
          </a:p>
        </p:txBody>
      </p:sp>
      <p:sp>
        <p:nvSpPr>
          <p:cNvPr id="5" name="TextBox 4"/>
          <p:cNvSpPr txBox="1"/>
          <p:nvPr/>
        </p:nvSpPr>
        <p:spPr>
          <a:xfrm>
            <a:off x="304800" y="5410200"/>
            <a:ext cx="8534400" cy="1138773"/>
          </a:xfrm>
          <a:prstGeom prst="rect">
            <a:avLst/>
          </a:prstGeom>
          <a:solidFill>
            <a:schemeClr val="tx2">
              <a:lumMod val="40000"/>
              <a:lumOff val="60000"/>
            </a:schemeClr>
          </a:solidFill>
          <a:ln w="38100">
            <a:solidFill>
              <a:schemeClr val="accent2">
                <a:lumMod val="75000"/>
              </a:schemeClr>
            </a:solidFill>
          </a:ln>
        </p:spPr>
        <p:txBody>
          <a:bodyPr wrap="square" rtlCol="0">
            <a:spAutoFit/>
          </a:bodyPr>
          <a:lstStyle/>
          <a:p>
            <a:r>
              <a:rPr lang="en-US" sz="1700" b="1" dirty="0" smtClean="0"/>
              <a:t>Tips for Success</a:t>
            </a:r>
          </a:p>
          <a:p>
            <a:r>
              <a:rPr lang="en-US" sz="1700" dirty="0" smtClean="0"/>
              <a:t>Do not worry about exchange rate calculations – you will not be examined on these. But you will have to remember what happens to import and export prices when currencies appreciate or depreciate in value.</a:t>
            </a:r>
            <a:endParaRPr lang="en-US" sz="1700" dirty="0"/>
          </a:p>
        </p:txBody>
      </p:sp>
      <p:pic>
        <p:nvPicPr>
          <p:cNvPr id="53250" name="Picture 2" descr="https://11cresma.files.wordpress.com/2010/12/china.jpg"/>
          <p:cNvPicPr>
            <a:picLocks noChangeAspect="1" noChangeArrowheads="1"/>
          </p:cNvPicPr>
          <p:nvPr/>
        </p:nvPicPr>
        <p:blipFill>
          <a:blip r:embed="rId3" cstate="print"/>
          <a:srcRect r="12162" b="4505"/>
          <a:stretch>
            <a:fillRect/>
          </a:stretch>
        </p:blipFill>
        <p:spPr bwMode="auto">
          <a:xfrm>
            <a:off x="6858000" y="1143000"/>
            <a:ext cx="1981200" cy="1615439"/>
          </a:xfrm>
          <a:prstGeom prst="rect">
            <a:avLst/>
          </a:prstGeom>
          <a:noFill/>
          <a:ln w="9525">
            <a:noFill/>
            <a:miter lim="800000"/>
            <a:headEnd/>
            <a:tailEnd/>
          </a:ln>
          <a:effectLst>
            <a:outerShdw blurRad="139700" dist="38100" dir="2700000" sx="104000" sy="104000" algn="tl" rotWithShape="0">
              <a:prstClr val="black">
                <a:alpha val="40000"/>
              </a:prstClr>
            </a:outerShdw>
          </a:effectLst>
        </p:spPr>
      </p:pic>
      <p:pic>
        <p:nvPicPr>
          <p:cNvPr id="53252" name="Picture 4" descr="http://www.fx-exchange.com/currencyimages/2013/usd/the-year-of-2013-usd-aud-exchange-rates-history-graph.png"/>
          <p:cNvPicPr>
            <a:picLocks noChangeAspect="1" noChangeArrowheads="1"/>
          </p:cNvPicPr>
          <p:nvPr/>
        </p:nvPicPr>
        <p:blipFill>
          <a:blip r:embed="rId4" cstate="print"/>
          <a:srcRect/>
          <a:stretch>
            <a:fillRect/>
          </a:stretch>
        </p:blipFill>
        <p:spPr bwMode="auto">
          <a:xfrm>
            <a:off x="6934200" y="4260965"/>
            <a:ext cx="1828800" cy="989215"/>
          </a:xfrm>
          <a:prstGeom prst="rect">
            <a:avLst/>
          </a:prstGeom>
          <a:noFill/>
          <a:ln w="9525">
            <a:noFill/>
            <a:miter lim="800000"/>
            <a:headEnd/>
            <a:tailEnd/>
          </a:ln>
          <a:effectLst>
            <a:outerShdw blurRad="139700" dist="38100" dir="2700000" sx="104000" sy="104000" algn="tl" rotWithShape="0">
              <a:prstClr val="black">
                <a:alpha val="40000"/>
              </a:prstClr>
            </a:outerShdw>
          </a:effectLst>
        </p:spPr>
      </p:pic>
      <p:pic>
        <p:nvPicPr>
          <p:cNvPr id="53254" name="Picture 6" descr="http://www.fx-exchange.com/currencyimages/2011/nzd/the-year-of-2011-nzd-usd-exchange-rates-history-graph.png"/>
          <p:cNvPicPr>
            <a:picLocks noChangeAspect="1" noChangeArrowheads="1"/>
          </p:cNvPicPr>
          <p:nvPr/>
        </p:nvPicPr>
        <p:blipFill>
          <a:blip r:embed="rId5" cstate="print"/>
          <a:srcRect/>
          <a:stretch>
            <a:fillRect/>
          </a:stretch>
        </p:blipFill>
        <p:spPr bwMode="auto">
          <a:xfrm>
            <a:off x="6858000" y="2876550"/>
            <a:ext cx="1981200" cy="1238250"/>
          </a:xfrm>
          <a:prstGeom prst="rect">
            <a:avLst/>
          </a:prstGeom>
          <a:noFill/>
          <a:ln w="9525">
            <a:noFill/>
            <a:miter lim="800000"/>
            <a:headEnd/>
            <a:tailEnd/>
          </a:ln>
          <a:effectLst>
            <a:outerShdw blurRad="139700" dist="38100" dir="2700000" sx="104000" sy="104000" algn="tl" rotWithShape="0">
              <a:prstClr val="black">
                <a:alpha val="40000"/>
              </a:prstClr>
            </a:outerShdw>
          </a:effectLst>
        </p:spPr>
      </p:pic>
      <p:sp>
        <p:nvSpPr>
          <p:cNvPr id="10" name="Title 2"/>
          <p:cNvSpPr>
            <a:spLocks noGrp="1"/>
          </p:cNvSpPr>
          <p:nvPr>
            <p:ph type="title"/>
          </p:nvPr>
        </p:nvSpPr>
        <p:spPr>
          <a:xfrm>
            <a:off x="70266" y="72008"/>
            <a:ext cx="8859452" cy="548680"/>
          </a:xfrm>
        </p:spPr>
        <p:txBody>
          <a:bodyPr>
            <a:noAutofit/>
          </a:bodyPr>
          <a:lstStyle/>
          <a:p>
            <a:r>
              <a:rPr lang="en-US" sz="2400" dirty="0" smtClean="0"/>
              <a:t>6.1 – External Business Environment </a:t>
            </a:r>
            <a:r>
              <a:rPr lang="en-US" sz="2400" dirty="0" smtClean="0"/>
              <a:t>– Economic – Exchange Rates</a:t>
            </a:r>
            <a:endParaRPr lang="en-GB" sz="2400" dirty="0"/>
          </a:p>
        </p:txBody>
      </p:sp>
    </p:spTree>
    <p:extLst>
      <p:ext uri="{BB962C8B-B14F-4D97-AF65-F5344CB8AC3E}">
        <p14:creationId xmlns:p14="http://schemas.microsoft.com/office/powerpoint/2010/main" val="1950234809"/>
      </p:ext>
    </p:extLst>
  </p:cSld>
  <p:clrMapOvr>
    <a:masterClrMapping/>
  </p:clrMapOvr>
  <p:transition advClick="0"/>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251520" y="1052736"/>
            <a:ext cx="6400800" cy="5632311"/>
          </a:xfrm>
          <a:prstGeom prst="rect">
            <a:avLst/>
          </a:prstGeom>
        </p:spPr>
        <p:txBody>
          <a:bodyPr wrap="square">
            <a:spAutoFit/>
          </a:bodyPr>
          <a:lstStyle/>
          <a:p>
            <a:pPr marL="285750" indent="-285750">
              <a:spcAft>
                <a:spcPts val="0"/>
              </a:spcAft>
              <a:buClr>
                <a:srgbClr val="00B050"/>
              </a:buClr>
            </a:pPr>
            <a:r>
              <a:rPr lang="en-GB" b="1" dirty="0" smtClean="0"/>
              <a:t>Importing Business</a:t>
            </a:r>
          </a:p>
          <a:p>
            <a:pPr marL="285750" indent="-285750">
              <a:spcAft>
                <a:spcPts val="0"/>
              </a:spcAft>
              <a:buClr>
                <a:srgbClr val="00B050"/>
              </a:buClr>
              <a:buFont typeface="Wingdings 3" panose="05040102010807070707" pitchFamily="18" charset="2"/>
              <a:buChar char=""/>
            </a:pPr>
            <a:r>
              <a:rPr lang="en-GB" dirty="0" smtClean="0"/>
              <a:t>Now consider how an importing business – one which buys </a:t>
            </a:r>
            <a:br>
              <a:rPr lang="en-GB" dirty="0" smtClean="0"/>
            </a:br>
            <a:r>
              <a:rPr lang="en-GB" dirty="0" smtClean="0"/>
              <a:t>goods and services from abroad – might be affected by </a:t>
            </a:r>
            <a:br>
              <a:rPr lang="en-GB" dirty="0" smtClean="0"/>
            </a:br>
            <a:r>
              <a:rPr lang="en-GB" dirty="0" smtClean="0"/>
              <a:t>chasing exchange rates.</a:t>
            </a:r>
          </a:p>
          <a:p>
            <a:pPr marL="231775" indent="-231775">
              <a:spcAft>
                <a:spcPts val="0"/>
              </a:spcAft>
              <a:buClr>
                <a:srgbClr val="00B050"/>
              </a:buClr>
            </a:pPr>
            <a:r>
              <a:rPr lang="en-GB" b="1" dirty="0" smtClean="0">
                <a:solidFill>
                  <a:srgbClr val="0070C0"/>
                </a:solidFill>
              </a:rPr>
              <a:t>Case Study Example</a:t>
            </a:r>
          </a:p>
          <a:p>
            <a:pPr marL="285750" indent="-285750">
              <a:spcAft>
                <a:spcPts val="0"/>
              </a:spcAft>
              <a:buClr>
                <a:srgbClr val="00B050"/>
              </a:buClr>
              <a:buFont typeface="Wingdings 3" panose="05040102010807070707" pitchFamily="18" charset="2"/>
              <a:buChar char=""/>
            </a:pPr>
            <a:r>
              <a:rPr lang="en-GB" dirty="0" smtClean="0">
                <a:solidFill>
                  <a:srgbClr val="0070C0"/>
                </a:solidFill>
              </a:rPr>
              <a:t>Nadil imports Co. is based in the UK and buys fruit from other countries to sell to supermarkets. One tonne of bananas from abroad costs $250 and at the exchange rate of £1: $2.5 this costs Nadil Imports £100.</a:t>
            </a:r>
          </a:p>
          <a:p>
            <a:pPr marL="285750" indent="-285750">
              <a:spcAft>
                <a:spcPts val="0"/>
              </a:spcAft>
              <a:buClr>
                <a:srgbClr val="00B050"/>
              </a:buClr>
              <a:buFont typeface="Wingdings 3" panose="05040102010807070707" pitchFamily="18" charset="2"/>
              <a:buChar char=""/>
            </a:pPr>
            <a:r>
              <a:rPr lang="en-GB" dirty="0" smtClean="0">
                <a:solidFill>
                  <a:srgbClr val="0070C0"/>
                </a:solidFill>
              </a:rPr>
              <a:t>If the value of the £ were now to depreciate what would happen to Nadil’s Import costs? Assume that the value of the £ falls to £1: $2, how much will a tonne of bananas now cost? The answer is £125, which is a substantial increase in costs for the importing firm.</a:t>
            </a:r>
          </a:p>
          <a:p>
            <a:pPr marL="285750" indent="-285750">
              <a:spcAft>
                <a:spcPts val="0"/>
              </a:spcAft>
              <a:buClr>
                <a:srgbClr val="00B050"/>
              </a:buClr>
            </a:pPr>
            <a:r>
              <a:rPr lang="en-GB" b="1" dirty="0" smtClean="0">
                <a:solidFill>
                  <a:srgbClr val="FF0000"/>
                </a:solidFill>
              </a:rPr>
              <a:t>P6.1 – Task 03 </a:t>
            </a:r>
            <a:r>
              <a:rPr lang="en-GB" dirty="0" smtClean="0">
                <a:solidFill>
                  <a:srgbClr val="FF0000"/>
                </a:solidFill>
              </a:rPr>
              <a:t>– Read the case study above.</a:t>
            </a:r>
          </a:p>
          <a:p>
            <a:pPr marL="573088" indent="-287338">
              <a:spcAft>
                <a:spcPts val="0"/>
              </a:spcAft>
              <a:buClr>
                <a:srgbClr val="00B050"/>
              </a:buClr>
              <a:buFont typeface="+mj-lt"/>
              <a:buAutoNum type="alphaLcParenR"/>
            </a:pPr>
            <a:r>
              <a:rPr lang="en-GB" dirty="0" smtClean="0">
                <a:solidFill>
                  <a:srgbClr val="FF0000"/>
                </a:solidFill>
              </a:rPr>
              <a:t>Explain what would happen to the cost of Nadil’s Imports if the £ depreciated.</a:t>
            </a:r>
          </a:p>
          <a:p>
            <a:pPr marL="573088" indent="-287338">
              <a:spcAft>
                <a:spcPts val="0"/>
              </a:spcAft>
              <a:buClr>
                <a:srgbClr val="00B050"/>
              </a:buClr>
              <a:buFont typeface="+mj-lt"/>
              <a:buAutoNum type="alphaLcParenR"/>
            </a:pPr>
            <a:r>
              <a:rPr lang="en-GB" dirty="0" smtClean="0">
                <a:solidFill>
                  <a:srgbClr val="FF0000"/>
                </a:solidFill>
              </a:rPr>
              <a:t>Explain what would happen to the cost of Nadil’s Imports if the £ appreciated.</a:t>
            </a:r>
          </a:p>
        </p:txBody>
      </p:sp>
      <p:pic>
        <p:nvPicPr>
          <p:cNvPr id="51201" name="Picture 1">
            <a:hlinkClick r:id="rId5"/>
          </p:cNvPr>
          <p:cNvPicPr>
            <a:picLocks noChangeAspect="1" noChangeArrowheads="1"/>
          </p:cNvPicPr>
          <p:nvPr/>
        </p:nvPicPr>
        <p:blipFill>
          <a:blip r:embed="rId6" cstate="print"/>
          <a:srcRect l="11875" t="10000" r="32500" b="8000"/>
          <a:stretch>
            <a:fillRect/>
          </a:stretch>
        </p:blipFill>
        <p:spPr bwMode="auto">
          <a:xfrm>
            <a:off x="6771579" y="1143000"/>
            <a:ext cx="2067621" cy="1637928"/>
          </a:xfrm>
          <a:prstGeom prst="rect">
            <a:avLst/>
          </a:prstGeom>
          <a:noFill/>
          <a:ln w="9525">
            <a:noFill/>
            <a:miter lim="800000"/>
            <a:headEnd/>
            <a:tailEnd/>
          </a:ln>
          <a:effectLst>
            <a:outerShdw blurRad="114300" dist="38100" dir="2700000" sx="102000" sy="102000" algn="tl" rotWithShape="0">
              <a:prstClr val="black">
                <a:alpha val="40000"/>
              </a:prstClr>
            </a:outerShdw>
          </a:effectLst>
        </p:spPr>
      </p:pic>
      <p:pic>
        <p:nvPicPr>
          <p:cNvPr id="51202" name="Picture 2">
            <a:hlinkClick r:id="rId7"/>
          </p:cNvPr>
          <p:cNvPicPr>
            <a:picLocks noChangeAspect="1" noChangeArrowheads="1"/>
          </p:cNvPicPr>
          <p:nvPr/>
        </p:nvPicPr>
        <p:blipFill>
          <a:blip r:embed="rId8" cstate="print"/>
          <a:srcRect l="8750" t="10000" r="31875" b="17000"/>
          <a:stretch>
            <a:fillRect/>
          </a:stretch>
        </p:blipFill>
        <p:spPr bwMode="auto">
          <a:xfrm>
            <a:off x="6781800" y="2981213"/>
            <a:ext cx="2057399" cy="1580948"/>
          </a:xfrm>
          <a:prstGeom prst="rect">
            <a:avLst/>
          </a:prstGeom>
          <a:noFill/>
          <a:ln w="9525">
            <a:noFill/>
            <a:miter lim="800000"/>
            <a:headEnd/>
            <a:tailEnd/>
          </a:ln>
          <a:effectLst>
            <a:outerShdw blurRad="114300" dist="38100" dir="2700000" sx="102000" sy="102000" algn="tl" rotWithShape="0">
              <a:prstClr val="black">
                <a:alpha val="40000"/>
              </a:prstClr>
            </a:outerShdw>
          </a:effectLst>
        </p:spPr>
      </p:pic>
      <p:sp>
        <p:nvSpPr>
          <p:cNvPr id="9" name="TextBox 8">
            <a:hlinkClick r:id="rId9" action="ppaction://hlinkfile"/>
          </p:cNvPr>
          <p:cNvSpPr txBox="1"/>
          <p:nvPr/>
        </p:nvSpPr>
        <p:spPr>
          <a:xfrm>
            <a:off x="7239000" y="6300028"/>
            <a:ext cx="1210588" cy="369332"/>
          </a:xfrm>
          <a:prstGeom prst="rect">
            <a:avLst/>
          </a:prstGeom>
          <a:noFill/>
          <a:effectLst>
            <a:outerShdw blurRad="114300" dist="38100" dir="2700000" sx="102000" sy="102000" algn="tl" rotWithShape="0">
              <a:prstClr val="black">
                <a:alpha val="40000"/>
              </a:prstClr>
            </a:outerShdw>
          </a:effectLst>
        </p:spPr>
        <p:txBody>
          <a:bodyPr wrap="none" rtlCol="0">
            <a:spAutoFit/>
          </a:bodyPr>
          <a:lstStyle/>
          <a:p>
            <a:r>
              <a:rPr lang="en-US" dirty="0" smtClean="0"/>
              <a:t>Click here</a:t>
            </a:r>
            <a:endParaRPr lang="en-US" dirty="0"/>
          </a:p>
        </p:txBody>
      </p:sp>
      <p:sp>
        <p:nvSpPr>
          <p:cNvPr id="10" name="Title 2"/>
          <p:cNvSpPr>
            <a:spLocks noGrp="1"/>
          </p:cNvSpPr>
          <p:nvPr>
            <p:ph type="title"/>
          </p:nvPr>
        </p:nvSpPr>
        <p:spPr>
          <a:xfrm>
            <a:off x="70266" y="72008"/>
            <a:ext cx="8859452" cy="548680"/>
          </a:xfrm>
        </p:spPr>
        <p:txBody>
          <a:bodyPr>
            <a:noAutofit/>
          </a:bodyPr>
          <a:lstStyle/>
          <a:p>
            <a:r>
              <a:rPr lang="en-US" sz="2400" dirty="0" smtClean="0"/>
              <a:t>6.1 – External Business Environment </a:t>
            </a:r>
            <a:r>
              <a:rPr lang="en-US" sz="2400" dirty="0" smtClean="0"/>
              <a:t>– Economic – Exchange Rates</a:t>
            </a:r>
            <a:endParaRPr lang="en-GB" sz="2400" dirty="0"/>
          </a:p>
        </p:txBody>
      </p:sp>
      <p:pic>
        <p:nvPicPr>
          <p:cNvPr id="3" name="Impact on imports and exports .flv">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10"/>
          <a:stretch>
            <a:fillRect/>
          </a:stretch>
        </p:blipFill>
        <p:spPr>
          <a:xfrm>
            <a:off x="6781799" y="4709405"/>
            <a:ext cx="2037209" cy="1527907"/>
          </a:xfrm>
          <a:prstGeom prst="rect">
            <a:avLst/>
          </a:prstGeom>
        </p:spPr>
      </p:pic>
    </p:spTree>
    <p:extLst>
      <p:ext uri="{BB962C8B-B14F-4D97-AF65-F5344CB8AC3E}">
        <p14:creationId xmlns:p14="http://schemas.microsoft.com/office/powerpoint/2010/main" val="2384678292"/>
      </p:ext>
    </p:extLst>
  </p:cSld>
  <p:clrMapOvr>
    <a:masterClrMapping/>
  </p:clrMapOvr>
  <p:transition advClick="0"/>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3"/>
                                        </p:tgtEl>
                                      </p:cBhvr>
                                    </p:cmd>
                                  </p:childTnLst>
                                </p:cTn>
                              </p:par>
                            </p:childTnLst>
                          </p:cTn>
                        </p:par>
                      </p:childTnLst>
                    </p:cTn>
                  </p:par>
                </p:childTnLst>
              </p:cTn>
              <p:nextCondLst>
                <p:cond evt="onClick" delay="0">
                  <p:tgtEl>
                    <p:spTgt spid="3"/>
                  </p:tgtEl>
                </p:cond>
              </p:nextCondLst>
            </p:seq>
            <p:video>
              <p:cMediaNode vol="80000">
                <p:cTn id="7" fill="hold" display="0">
                  <p:stCondLst>
                    <p:cond delay="indefinite"/>
                  </p:stCondLst>
                </p:cTn>
                <p:tgtEl>
                  <p:spTgt spid="3"/>
                </p:tgtEl>
              </p:cMediaNode>
            </p:video>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304800" y="1143000"/>
            <a:ext cx="4724400" cy="5406608"/>
          </a:xfrm>
          <a:prstGeom prst="rect">
            <a:avLst/>
          </a:prstGeom>
        </p:spPr>
        <p:txBody>
          <a:bodyPr wrap="square">
            <a:spAutoFit/>
          </a:bodyPr>
          <a:lstStyle/>
          <a:p>
            <a:pPr marL="285750" indent="-285750">
              <a:spcAft>
                <a:spcPts val="400"/>
              </a:spcAft>
              <a:buClr>
                <a:srgbClr val="00B050"/>
              </a:buClr>
              <a:buFont typeface="Wingdings 3" panose="05040102010807070707" pitchFamily="18" charset="2"/>
              <a:buChar char=""/>
            </a:pPr>
            <a:r>
              <a:rPr lang="en-GB" dirty="0" smtClean="0"/>
              <a:t>We have shown that an importing firm will have higher costs if the exchange rate if its currency depreciates, but will have lower costs if the exchange rate appreciates; whilst an exporting firm will be able to reduce its prices with a currency depreciation, but might have to raise prices with a currency appreciation.</a:t>
            </a:r>
          </a:p>
          <a:p>
            <a:pPr marL="285750" indent="-285750">
              <a:spcAft>
                <a:spcPts val="400"/>
              </a:spcAft>
              <a:buClr>
                <a:srgbClr val="00B050"/>
              </a:buClr>
              <a:buFont typeface="Wingdings 3" panose="05040102010807070707" pitchFamily="18" charset="2"/>
              <a:buChar char=""/>
            </a:pPr>
            <a:r>
              <a:rPr lang="en-GB" dirty="0" smtClean="0"/>
              <a:t>You can now see how seriously businesses can be affected by exchange rate movements. This helps to explain why some international organisations such as the European Union (EU) have tried to reduce exchange rate movements. In the case of the EU, it has introduced a common currency (the euro) which removed the need for separate currencies and exchange rates between many countries.</a:t>
            </a:r>
          </a:p>
        </p:txBody>
      </p:sp>
      <p:pic>
        <p:nvPicPr>
          <p:cNvPr id="56324" name="Picture 4" descr="http://thismatter.com/money/forex/images/exchange-rate-equilibrium.png"/>
          <p:cNvPicPr>
            <a:picLocks noChangeAspect="1" noChangeArrowheads="1"/>
          </p:cNvPicPr>
          <p:nvPr/>
        </p:nvPicPr>
        <p:blipFill>
          <a:blip r:embed="rId3" cstate="print"/>
          <a:srcRect/>
          <a:stretch>
            <a:fillRect/>
          </a:stretch>
        </p:blipFill>
        <p:spPr bwMode="auto">
          <a:xfrm>
            <a:off x="5089356" y="1295400"/>
            <a:ext cx="3759370" cy="4953000"/>
          </a:xfrm>
          <a:prstGeom prst="rect">
            <a:avLst/>
          </a:prstGeom>
          <a:noFill/>
          <a:ln w="9525">
            <a:noFill/>
            <a:miter lim="800000"/>
            <a:headEnd/>
            <a:tailEnd/>
          </a:ln>
          <a:effectLst>
            <a:outerShdw blurRad="139700" dist="38100" dir="2700000" sx="104000" sy="104000" algn="tl" rotWithShape="0">
              <a:prstClr val="black">
                <a:alpha val="40000"/>
              </a:prstClr>
            </a:outerShdw>
          </a:effectLst>
        </p:spPr>
      </p:pic>
      <p:sp>
        <p:nvSpPr>
          <p:cNvPr id="7" name="Title 2"/>
          <p:cNvSpPr>
            <a:spLocks noGrp="1"/>
          </p:cNvSpPr>
          <p:nvPr>
            <p:ph type="title"/>
          </p:nvPr>
        </p:nvSpPr>
        <p:spPr>
          <a:xfrm>
            <a:off x="70266" y="72008"/>
            <a:ext cx="8859452" cy="548680"/>
          </a:xfrm>
        </p:spPr>
        <p:txBody>
          <a:bodyPr>
            <a:noAutofit/>
          </a:bodyPr>
          <a:lstStyle/>
          <a:p>
            <a:r>
              <a:rPr lang="en-US" sz="2400" dirty="0" smtClean="0"/>
              <a:t>6.1 – External Business Environment </a:t>
            </a:r>
            <a:r>
              <a:rPr lang="en-US" sz="2400" dirty="0" smtClean="0"/>
              <a:t>– Economic – Exchange Rates</a:t>
            </a:r>
            <a:endParaRPr lang="en-GB" sz="2400" dirty="0"/>
          </a:p>
        </p:txBody>
      </p:sp>
    </p:spTree>
    <p:extLst>
      <p:ext uri="{BB962C8B-B14F-4D97-AF65-F5344CB8AC3E}">
        <p14:creationId xmlns:p14="http://schemas.microsoft.com/office/powerpoint/2010/main" val="105078881"/>
      </p:ext>
    </p:extLst>
  </p:cSld>
  <p:clrMapOvr>
    <a:masterClrMapping/>
  </p:clrMapOvr>
  <p:transition advClick="0"/>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ounded Rectangle 10"/>
          <p:cNvSpPr/>
          <p:nvPr/>
        </p:nvSpPr>
        <p:spPr>
          <a:xfrm>
            <a:off x="3070920" y="3428999"/>
            <a:ext cx="2366504" cy="609601"/>
          </a:xfrm>
          <a:prstGeom prst="roundRect">
            <a:avLst/>
          </a:prstGeom>
          <a:solidFill>
            <a:srgbClr val="00B050"/>
          </a:solidFill>
          <a:ln>
            <a:headEnd type="triangle" w="med" len="med"/>
            <a:tailEnd type="triangle"/>
          </a:ln>
          <a:effectLst>
            <a:outerShdw blurRad="152400" dist="38100" dir="2700000" sx="103000" sy="103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Ins="0" rtlCol="0" anchor="ctr"/>
          <a:lstStyle/>
          <a:p>
            <a:pPr algn="ctr"/>
            <a:r>
              <a:rPr lang="en-US" sz="2000" b="1" dirty="0" smtClean="0">
                <a:latin typeface="Calibri" panose="020F0502020204030204" pitchFamily="34" charset="0"/>
              </a:rPr>
              <a:t>EXCHANGE RATES</a:t>
            </a:r>
            <a:endParaRPr lang="en-US" sz="2000" b="1" dirty="0">
              <a:latin typeface="Calibri" panose="020F0502020204030204" pitchFamily="34" charset="0"/>
            </a:endParaRPr>
          </a:p>
        </p:txBody>
      </p:sp>
      <p:cxnSp>
        <p:nvCxnSpPr>
          <p:cNvPr id="21" name="Straight Arrow Connector 20"/>
          <p:cNvCxnSpPr>
            <a:stCxn id="11" idx="3"/>
            <a:endCxn id="50" idx="0"/>
          </p:cNvCxnSpPr>
          <p:nvPr/>
        </p:nvCxnSpPr>
        <p:spPr>
          <a:xfrm>
            <a:off x="5437424" y="3733800"/>
            <a:ext cx="1407548" cy="685800"/>
          </a:xfrm>
          <a:prstGeom prst="straightConnector1">
            <a:avLst/>
          </a:prstGeom>
          <a:ln w="38100">
            <a:solidFill>
              <a:schemeClr val="tx1"/>
            </a:solidFill>
            <a:tailEnd type="triangle"/>
          </a:ln>
          <a:effectLst>
            <a:outerShdw blurRad="152400" dist="38100" dir="2700000" sx="103000" sy="103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44" name="Rounded Rectangle 43"/>
          <p:cNvSpPr/>
          <p:nvPr/>
        </p:nvSpPr>
        <p:spPr>
          <a:xfrm>
            <a:off x="403920" y="1524000"/>
            <a:ext cx="2438400" cy="381000"/>
          </a:xfrm>
          <a:prstGeom prst="roundRect">
            <a:avLst/>
          </a:prstGeom>
          <a:solidFill>
            <a:srgbClr val="F53939"/>
          </a:solidFill>
          <a:effectLst>
            <a:outerShdw blurRad="152400" dist="38100" dir="2700000" sx="103000" sy="103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Ins="0" rtlCol="0" anchor="ctr"/>
          <a:lstStyle/>
          <a:p>
            <a:pPr algn="ctr"/>
            <a:r>
              <a:rPr lang="en-US" b="1" dirty="0" smtClean="0">
                <a:latin typeface="Calibri" panose="020F0502020204030204" pitchFamily="34" charset="0"/>
              </a:rPr>
              <a:t>Supply of the Currency</a:t>
            </a:r>
            <a:endParaRPr lang="en-US" dirty="0">
              <a:latin typeface="Calibri" panose="020F0502020204030204" pitchFamily="34" charset="0"/>
            </a:endParaRPr>
          </a:p>
        </p:txBody>
      </p:sp>
      <p:sp>
        <p:nvSpPr>
          <p:cNvPr id="47" name="Rounded Rectangle 46"/>
          <p:cNvSpPr/>
          <p:nvPr/>
        </p:nvSpPr>
        <p:spPr>
          <a:xfrm>
            <a:off x="6042720" y="1524000"/>
            <a:ext cx="2514600" cy="381000"/>
          </a:xfrm>
          <a:prstGeom prst="roundRect">
            <a:avLst/>
          </a:prstGeom>
          <a:solidFill>
            <a:srgbClr val="F53939"/>
          </a:solidFill>
          <a:effectLst>
            <a:outerShdw blurRad="152400" dist="38100" dir="2700000" sx="103000" sy="103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Ins="0" rtlCol="0" anchor="ctr"/>
          <a:lstStyle/>
          <a:p>
            <a:pPr algn="ctr"/>
            <a:r>
              <a:rPr lang="en-US" b="1" dirty="0" smtClean="0">
                <a:latin typeface="Calibri" panose="020F0502020204030204" pitchFamily="34" charset="0"/>
              </a:rPr>
              <a:t>Demand of the Currency</a:t>
            </a:r>
            <a:endParaRPr lang="en-US" dirty="0">
              <a:latin typeface="Calibri" panose="020F0502020204030204" pitchFamily="34" charset="0"/>
            </a:endParaRPr>
          </a:p>
        </p:txBody>
      </p:sp>
      <p:sp>
        <p:nvSpPr>
          <p:cNvPr id="48" name="Rounded Rectangle 47"/>
          <p:cNvSpPr/>
          <p:nvPr/>
        </p:nvSpPr>
        <p:spPr>
          <a:xfrm>
            <a:off x="2770424" y="2362200"/>
            <a:ext cx="2967496" cy="609601"/>
          </a:xfrm>
          <a:prstGeom prst="roundRect">
            <a:avLst/>
          </a:prstGeom>
          <a:solidFill>
            <a:srgbClr val="00B050"/>
          </a:solidFill>
          <a:ln>
            <a:headEnd type="triangle" w="med" len="med"/>
            <a:tailEnd type="triangle"/>
          </a:ln>
          <a:effectLst>
            <a:outerShdw blurRad="152400" dist="38100" dir="2700000" sx="103000" sy="103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Ins="0" rtlCol="0" anchor="ctr"/>
          <a:lstStyle/>
          <a:p>
            <a:pPr algn="ctr"/>
            <a:r>
              <a:rPr lang="en-US" sz="2000" b="1" dirty="0" smtClean="0">
                <a:latin typeface="Calibri" panose="020F0502020204030204" pitchFamily="34" charset="0"/>
              </a:rPr>
              <a:t>Price of one currency in terms of the other</a:t>
            </a:r>
            <a:endParaRPr lang="en-US" sz="2000" b="1" dirty="0">
              <a:latin typeface="Calibri" panose="020F0502020204030204" pitchFamily="34" charset="0"/>
            </a:endParaRPr>
          </a:p>
        </p:txBody>
      </p:sp>
      <p:sp>
        <p:nvSpPr>
          <p:cNvPr id="49" name="Rounded Rectangle 48"/>
          <p:cNvSpPr/>
          <p:nvPr/>
        </p:nvSpPr>
        <p:spPr>
          <a:xfrm>
            <a:off x="861120" y="4419600"/>
            <a:ext cx="2590800" cy="609601"/>
          </a:xfrm>
          <a:prstGeom prst="roundRect">
            <a:avLst/>
          </a:prstGeom>
          <a:solidFill>
            <a:srgbClr val="00B050"/>
          </a:solidFill>
          <a:ln>
            <a:headEnd type="triangle" w="med" len="med"/>
            <a:tailEnd type="triangle"/>
          </a:ln>
          <a:effectLst>
            <a:outerShdw blurRad="152400" dist="38100" dir="2700000" sx="103000" sy="103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Ins="0" rtlCol="0" anchor="ctr"/>
          <a:lstStyle/>
          <a:p>
            <a:pPr algn="ctr"/>
            <a:r>
              <a:rPr lang="en-US" sz="2000" b="1" dirty="0" smtClean="0">
                <a:latin typeface="Calibri" panose="020F0502020204030204" pitchFamily="34" charset="0"/>
              </a:rPr>
              <a:t>Appreciation – Exchange Rate rises</a:t>
            </a:r>
            <a:endParaRPr lang="en-US" sz="2000" b="1" dirty="0">
              <a:latin typeface="Calibri" panose="020F0502020204030204" pitchFamily="34" charset="0"/>
            </a:endParaRPr>
          </a:p>
        </p:txBody>
      </p:sp>
      <p:sp>
        <p:nvSpPr>
          <p:cNvPr id="50" name="Rounded Rectangle 49"/>
          <p:cNvSpPr/>
          <p:nvPr/>
        </p:nvSpPr>
        <p:spPr>
          <a:xfrm>
            <a:off x="5509320" y="4419600"/>
            <a:ext cx="2671304" cy="609601"/>
          </a:xfrm>
          <a:prstGeom prst="roundRect">
            <a:avLst/>
          </a:prstGeom>
          <a:solidFill>
            <a:srgbClr val="00B050"/>
          </a:solidFill>
          <a:ln>
            <a:headEnd type="triangle" w="med" len="med"/>
            <a:tailEnd type="triangle"/>
          </a:ln>
          <a:effectLst>
            <a:outerShdw blurRad="152400" dist="38100" dir="2700000" sx="103000" sy="103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Ins="0" rtlCol="0" anchor="ctr"/>
          <a:lstStyle/>
          <a:p>
            <a:pPr algn="ctr"/>
            <a:r>
              <a:rPr lang="en-US" sz="2000" b="1" dirty="0" smtClean="0">
                <a:latin typeface="Calibri" panose="020F0502020204030204" pitchFamily="34" charset="0"/>
              </a:rPr>
              <a:t>Depreciation – Exchange Rate falls</a:t>
            </a:r>
            <a:endParaRPr lang="en-US" sz="2000" b="1" dirty="0">
              <a:latin typeface="Calibri" panose="020F0502020204030204" pitchFamily="34" charset="0"/>
            </a:endParaRPr>
          </a:p>
        </p:txBody>
      </p:sp>
      <p:sp>
        <p:nvSpPr>
          <p:cNvPr id="55" name="Rounded Rectangle 54"/>
          <p:cNvSpPr/>
          <p:nvPr/>
        </p:nvSpPr>
        <p:spPr>
          <a:xfrm>
            <a:off x="251520" y="5562600"/>
            <a:ext cx="1731818" cy="685800"/>
          </a:xfrm>
          <a:prstGeom prst="roundRect">
            <a:avLst/>
          </a:prstGeom>
          <a:solidFill>
            <a:srgbClr val="F53939"/>
          </a:solidFill>
          <a:effectLst>
            <a:outerShdw blurRad="152400" dist="38100" dir="2700000" sx="103000" sy="103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Ins="0" rtlCol="0" anchor="ctr"/>
          <a:lstStyle/>
          <a:p>
            <a:pPr algn="ctr"/>
            <a:r>
              <a:rPr lang="en-US" b="1" dirty="0" smtClean="0">
                <a:latin typeface="Calibri" panose="020F0502020204030204" pitchFamily="34" charset="0"/>
              </a:rPr>
              <a:t>Import prices likely to fall</a:t>
            </a:r>
            <a:endParaRPr lang="en-US" dirty="0">
              <a:latin typeface="Calibri" panose="020F0502020204030204" pitchFamily="34" charset="0"/>
            </a:endParaRPr>
          </a:p>
        </p:txBody>
      </p:sp>
      <p:sp>
        <p:nvSpPr>
          <p:cNvPr id="57" name="Rounded Rectangle 56"/>
          <p:cNvSpPr/>
          <p:nvPr/>
        </p:nvSpPr>
        <p:spPr>
          <a:xfrm>
            <a:off x="2461320" y="5562600"/>
            <a:ext cx="1905000" cy="685800"/>
          </a:xfrm>
          <a:prstGeom prst="roundRect">
            <a:avLst/>
          </a:prstGeom>
          <a:solidFill>
            <a:srgbClr val="F53939"/>
          </a:solidFill>
          <a:effectLst>
            <a:outerShdw blurRad="152400" dist="38100" dir="2700000" sx="103000" sy="103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Ins="0" rtlCol="0" anchor="ctr"/>
          <a:lstStyle/>
          <a:p>
            <a:pPr algn="ctr"/>
            <a:r>
              <a:rPr lang="en-US" b="1" dirty="0" smtClean="0">
                <a:latin typeface="Calibri" panose="020F0502020204030204" pitchFamily="34" charset="0"/>
              </a:rPr>
              <a:t>Export prices may have to rise</a:t>
            </a:r>
            <a:endParaRPr lang="en-US" dirty="0">
              <a:latin typeface="Calibri" panose="020F0502020204030204" pitchFamily="34" charset="0"/>
            </a:endParaRPr>
          </a:p>
        </p:txBody>
      </p:sp>
      <p:cxnSp>
        <p:nvCxnSpPr>
          <p:cNvPr id="70" name="Straight Arrow Connector 69"/>
          <p:cNvCxnSpPr>
            <a:stCxn id="49" idx="2"/>
            <a:endCxn id="55" idx="0"/>
          </p:cNvCxnSpPr>
          <p:nvPr/>
        </p:nvCxnSpPr>
        <p:spPr>
          <a:xfrm rot="5400000">
            <a:off x="1370276" y="4776355"/>
            <a:ext cx="533399" cy="1039091"/>
          </a:xfrm>
          <a:prstGeom prst="straightConnector1">
            <a:avLst/>
          </a:prstGeom>
          <a:ln w="38100">
            <a:solidFill>
              <a:schemeClr val="tx1"/>
            </a:solidFill>
            <a:tailEnd type="triangle"/>
          </a:ln>
          <a:effectLst>
            <a:outerShdw blurRad="152400" dist="38100" dir="2700000" sx="103000" sy="103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73" name="Straight Arrow Connector 72"/>
          <p:cNvCxnSpPr>
            <a:stCxn id="49" idx="2"/>
            <a:endCxn id="57" idx="0"/>
          </p:cNvCxnSpPr>
          <p:nvPr/>
        </p:nvCxnSpPr>
        <p:spPr>
          <a:xfrm rot="16200000" flipH="1">
            <a:off x="2518471" y="4667250"/>
            <a:ext cx="533399" cy="1257300"/>
          </a:xfrm>
          <a:prstGeom prst="straightConnector1">
            <a:avLst/>
          </a:prstGeom>
          <a:ln w="38100">
            <a:solidFill>
              <a:schemeClr val="tx1"/>
            </a:solidFill>
            <a:tailEnd type="triangle"/>
          </a:ln>
          <a:effectLst>
            <a:outerShdw blurRad="152400" dist="38100" dir="2700000" sx="103000" sy="103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84" name="Straight Arrow Connector 83"/>
          <p:cNvCxnSpPr>
            <a:stCxn id="50" idx="2"/>
            <a:endCxn id="85" idx="0"/>
          </p:cNvCxnSpPr>
          <p:nvPr/>
        </p:nvCxnSpPr>
        <p:spPr>
          <a:xfrm rot="5400000">
            <a:off x="6220714" y="4944725"/>
            <a:ext cx="539782" cy="708734"/>
          </a:xfrm>
          <a:prstGeom prst="straightConnector1">
            <a:avLst/>
          </a:prstGeom>
          <a:ln w="38100">
            <a:solidFill>
              <a:schemeClr val="tx1"/>
            </a:solidFill>
            <a:tailEnd type="triangle"/>
          </a:ln>
          <a:effectLst>
            <a:outerShdw blurRad="152400" dist="38100" dir="2700000" sx="103000" sy="103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85" name="Rounded Rectangle 84"/>
          <p:cNvSpPr/>
          <p:nvPr/>
        </p:nvSpPr>
        <p:spPr>
          <a:xfrm>
            <a:off x="5356920" y="5568983"/>
            <a:ext cx="1558636" cy="677593"/>
          </a:xfrm>
          <a:prstGeom prst="roundRect">
            <a:avLst/>
          </a:prstGeom>
          <a:solidFill>
            <a:schemeClr val="tx2">
              <a:lumMod val="75000"/>
            </a:schemeClr>
          </a:solidFill>
          <a:effectLst>
            <a:outerShdw blurRad="152400" dist="38100" dir="2700000" sx="103000" sy="103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b="1" dirty="0" smtClean="0">
                <a:latin typeface="Calibri" panose="020F0502020204030204" pitchFamily="34" charset="0"/>
              </a:rPr>
              <a:t>Import prices likely to rise</a:t>
            </a:r>
            <a:endParaRPr lang="en-US" dirty="0">
              <a:latin typeface="Calibri" panose="020F0502020204030204" pitchFamily="34" charset="0"/>
            </a:endParaRPr>
          </a:p>
        </p:txBody>
      </p:sp>
      <p:sp>
        <p:nvSpPr>
          <p:cNvPr id="103" name="Rounded Rectangle 102"/>
          <p:cNvSpPr/>
          <p:nvPr/>
        </p:nvSpPr>
        <p:spPr>
          <a:xfrm>
            <a:off x="7109520" y="5562600"/>
            <a:ext cx="1731818" cy="685800"/>
          </a:xfrm>
          <a:prstGeom prst="roundRect">
            <a:avLst/>
          </a:prstGeom>
          <a:solidFill>
            <a:schemeClr val="tx2">
              <a:lumMod val="75000"/>
            </a:schemeClr>
          </a:solidFill>
          <a:effectLst>
            <a:outerShdw blurRad="152400" dist="38100" dir="2700000" sx="103000" sy="103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b="1" dirty="0" smtClean="0">
                <a:latin typeface="Calibri" panose="020F0502020204030204" pitchFamily="34" charset="0"/>
              </a:rPr>
              <a:t>Export prices could fall</a:t>
            </a:r>
            <a:endParaRPr lang="en-US" dirty="0">
              <a:latin typeface="Calibri" panose="020F0502020204030204" pitchFamily="34" charset="0"/>
            </a:endParaRPr>
          </a:p>
        </p:txBody>
      </p:sp>
      <p:cxnSp>
        <p:nvCxnSpPr>
          <p:cNvPr id="104" name="Straight Arrow Connector 103"/>
          <p:cNvCxnSpPr>
            <a:stCxn id="50" idx="2"/>
            <a:endCxn id="103" idx="0"/>
          </p:cNvCxnSpPr>
          <p:nvPr/>
        </p:nvCxnSpPr>
        <p:spPr>
          <a:xfrm rot="16200000" flipH="1">
            <a:off x="7143501" y="4730671"/>
            <a:ext cx="533399" cy="1130457"/>
          </a:xfrm>
          <a:prstGeom prst="straightConnector1">
            <a:avLst/>
          </a:prstGeom>
          <a:ln w="38100">
            <a:solidFill>
              <a:schemeClr val="tx1"/>
            </a:solidFill>
            <a:tailEnd type="triangle"/>
          </a:ln>
          <a:effectLst>
            <a:outerShdw blurRad="152400" dist="38100" dir="2700000" sx="103000" sy="103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07" name="Straight Arrow Connector 106"/>
          <p:cNvCxnSpPr>
            <a:stCxn id="48" idx="1"/>
            <a:endCxn id="44" idx="2"/>
          </p:cNvCxnSpPr>
          <p:nvPr/>
        </p:nvCxnSpPr>
        <p:spPr>
          <a:xfrm rot="10800000">
            <a:off x="1623120" y="1905001"/>
            <a:ext cx="1147304" cy="762001"/>
          </a:xfrm>
          <a:prstGeom prst="straightConnector1">
            <a:avLst/>
          </a:prstGeom>
          <a:ln w="38100">
            <a:solidFill>
              <a:schemeClr val="tx1"/>
            </a:solidFill>
            <a:tailEnd type="triangle"/>
          </a:ln>
          <a:effectLst>
            <a:outerShdw blurRad="152400" dist="38100" dir="2700000" sx="103000" sy="103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16" name="Straight Arrow Connector 115"/>
          <p:cNvCxnSpPr>
            <a:stCxn id="48" idx="3"/>
            <a:endCxn id="47" idx="2"/>
          </p:cNvCxnSpPr>
          <p:nvPr/>
        </p:nvCxnSpPr>
        <p:spPr>
          <a:xfrm flipV="1">
            <a:off x="5737920" y="1905000"/>
            <a:ext cx="1562100" cy="762001"/>
          </a:xfrm>
          <a:prstGeom prst="straightConnector1">
            <a:avLst/>
          </a:prstGeom>
          <a:ln w="38100">
            <a:solidFill>
              <a:schemeClr val="tx1"/>
            </a:solidFill>
            <a:tailEnd type="triangle"/>
          </a:ln>
          <a:effectLst>
            <a:outerShdw blurRad="152400" dist="38100" dir="2700000" sx="103000" sy="103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19" name="Straight Arrow Connector 118"/>
          <p:cNvCxnSpPr>
            <a:stCxn id="11" idx="0"/>
            <a:endCxn id="48" idx="2"/>
          </p:cNvCxnSpPr>
          <p:nvPr/>
        </p:nvCxnSpPr>
        <p:spPr>
          <a:xfrm rot="5400000" flipH="1" flipV="1">
            <a:off x="4025573" y="3200400"/>
            <a:ext cx="457198" cy="1588"/>
          </a:xfrm>
          <a:prstGeom prst="straightConnector1">
            <a:avLst/>
          </a:prstGeom>
          <a:ln w="38100">
            <a:solidFill>
              <a:schemeClr val="tx1"/>
            </a:solidFill>
            <a:tailEnd type="none"/>
          </a:ln>
          <a:effectLst>
            <a:outerShdw blurRad="152400" dist="38100" dir="2700000" sx="103000" sy="103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60" name="Straight Arrow Connector 59"/>
          <p:cNvCxnSpPr>
            <a:stCxn id="11" idx="1"/>
            <a:endCxn id="49" idx="0"/>
          </p:cNvCxnSpPr>
          <p:nvPr/>
        </p:nvCxnSpPr>
        <p:spPr>
          <a:xfrm rot="10800000" flipV="1">
            <a:off x="2156520" y="3733800"/>
            <a:ext cx="914400" cy="685800"/>
          </a:xfrm>
          <a:prstGeom prst="straightConnector1">
            <a:avLst/>
          </a:prstGeom>
          <a:ln w="38100">
            <a:solidFill>
              <a:schemeClr val="tx1"/>
            </a:solidFill>
            <a:tailEnd type="triangle"/>
          </a:ln>
          <a:effectLst>
            <a:outerShdw blurRad="152400" dist="38100" dir="2700000" sx="103000" sy="103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21" name="Straight Arrow Connector 120"/>
          <p:cNvCxnSpPr/>
          <p:nvPr/>
        </p:nvCxnSpPr>
        <p:spPr>
          <a:xfrm rot="10800000" flipV="1">
            <a:off x="3070920" y="1676400"/>
            <a:ext cx="2743200" cy="1"/>
          </a:xfrm>
          <a:prstGeom prst="straightConnector1">
            <a:avLst/>
          </a:prstGeom>
          <a:ln w="63500">
            <a:solidFill>
              <a:srgbClr val="FF0000"/>
            </a:solidFill>
            <a:headEnd type="triangle"/>
            <a:tailEnd type="triangle"/>
          </a:ln>
          <a:effectLst>
            <a:outerShdw blurRad="152400" dist="38100" dir="2700000" sx="103000" sy="103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123" name="TextBox 122"/>
          <p:cNvSpPr txBox="1"/>
          <p:nvPr/>
        </p:nvSpPr>
        <p:spPr>
          <a:xfrm>
            <a:off x="3680520" y="1307068"/>
            <a:ext cx="1556836" cy="369332"/>
          </a:xfrm>
          <a:prstGeom prst="rect">
            <a:avLst/>
          </a:prstGeom>
          <a:noFill/>
        </p:spPr>
        <p:txBody>
          <a:bodyPr wrap="none" rtlCol="0">
            <a:spAutoFit/>
          </a:bodyPr>
          <a:lstStyle/>
          <a:p>
            <a:r>
              <a:rPr lang="en-US" dirty="0" smtClean="0"/>
              <a:t>Influenced by</a:t>
            </a:r>
            <a:endParaRPr lang="en-US" dirty="0"/>
          </a:p>
        </p:txBody>
      </p:sp>
      <p:sp>
        <p:nvSpPr>
          <p:cNvPr id="26" name="Title 2"/>
          <p:cNvSpPr>
            <a:spLocks noGrp="1"/>
          </p:cNvSpPr>
          <p:nvPr>
            <p:ph type="title"/>
          </p:nvPr>
        </p:nvSpPr>
        <p:spPr>
          <a:xfrm>
            <a:off x="70266" y="72008"/>
            <a:ext cx="8859452" cy="548680"/>
          </a:xfrm>
        </p:spPr>
        <p:txBody>
          <a:bodyPr>
            <a:noAutofit/>
          </a:bodyPr>
          <a:lstStyle/>
          <a:p>
            <a:r>
              <a:rPr lang="en-US" sz="2400" dirty="0" smtClean="0"/>
              <a:t>6.1 – External Business Environment </a:t>
            </a:r>
            <a:r>
              <a:rPr lang="en-US" sz="2400" dirty="0" smtClean="0"/>
              <a:t>– Economic – Exchange Rates</a:t>
            </a:r>
            <a:endParaRPr lang="en-GB" sz="2400" dirty="0"/>
          </a:p>
        </p:txBody>
      </p:sp>
    </p:spTree>
    <p:extLst>
      <p:ext uri="{BB962C8B-B14F-4D97-AF65-F5344CB8AC3E}">
        <p14:creationId xmlns:p14="http://schemas.microsoft.com/office/powerpoint/2010/main" val="2398069322"/>
      </p:ext>
    </p:extLst>
  </p:cSld>
  <p:clrMapOvr>
    <a:masterClrMapping/>
  </p:clrMapOvr>
  <p:transition advClick="0"/>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304800" y="1114485"/>
            <a:ext cx="6477000" cy="5509200"/>
          </a:xfrm>
          <a:prstGeom prst="rect">
            <a:avLst/>
          </a:prstGeom>
        </p:spPr>
        <p:txBody>
          <a:bodyPr wrap="square">
            <a:spAutoFit/>
          </a:bodyPr>
          <a:lstStyle/>
          <a:p>
            <a:pPr marL="285750" indent="-285750">
              <a:buClr>
                <a:srgbClr val="00B050"/>
              </a:buClr>
              <a:buFont typeface="Wingdings 3" pitchFamily="18" charset="2"/>
              <a:buChar char=""/>
            </a:pPr>
            <a:r>
              <a:rPr lang="en-GB" sz="1600" dirty="0" smtClean="0"/>
              <a:t>An interest rate is the cost of borrowing money. In most countries, the level of interest rates is fixed by the government or the central bank via </a:t>
            </a:r>
            <a:r>
              <a:rPr lang="en-GB" sz="1600" b="1" dirty="0" smtClean="0"/>
              <a:t>monetary policy</a:t>
            </a:r>
            <a:r>
              <a:rPr lang="en-GB" sz="1600" dirty="0" smtClean="0"/>
              <a:t>. In some societies, the charging and payment of interest is against the customs and traditions of the population. In most countries, however, businesses and individuals can borrow money, from a bank for example, and they will have to pay interest on the loan.</a:t>
            </a:r>
          </a:p>
          <a:p>
            <a:pPr marL="285750" indent="-285750">
              <a:buClr>
                <a:srgbClr val="00B050"/>
              </a:buClr>
              <a:buFont typeface="Wingdings 3" pitchFamily="18" charset="2"/>
              <a:buChar char=""/>
            </a:pPr>
            <a:r>
              <a:rPr lang="en-GB" sz="1600" dirty="0" smtClean="0"/>
              <a:t>The following are likely to be the main effects of higher interest rates:</a:t>
            </a:r>
          </a:p>
          <a:p>
            <a:pPr marL="396875" indent="-220663">
              <a:buClr>
                <a:srgbClr val="00B050"/>
              </a:buClr>
              <a:buFont typeface="Arial" pitchFamily="34" charset="0"/>
              <a:buChar char="•"/>
            </a:pPr>
            <a:r>
              <a:rPr lang="en-GB" sz="1600" dirty="0" smtClean="0"/>
              <a:t>Firms with existing variable interest loans may have to pay more in interest to the banks. This will reduce their profits. Lower profits mean less is available to distribute to the owners and less is retained for business expansion.</a:t>
            </a:r>
          </a:p>
          <a:p>
            <a:pPr marL="396875" indent="-220663">
              <a:buClr>
                <a:srgbClr val="00B050"/>
              </a:buClr>
              <a:buFont typeface="Arial" pitchFamily="34" charset="0"/>
              <a:buChar char="•"/>
            </a:pPr>
            <a:r>
              <a:rPr lang="en-GB" sz="1600" dirty="0" smtClean="0"/>
              <a:t>Managers thinking about borrowing money to expand their business may delay their decision. New investment in business activity will be reduced, Fewer new factories and offices will be built. Entrepreneurs hoping to start a new business may not now be able to afford to borrow the capital needed.</a:t>
            </a:r>
          </a:p>
          <a:p>
            <a:pPr marL="396875" indent="-220663">
              <a:buClr>
                <a:srgbClr val="00B050"/>
              </a:buClr>
              <a:buFont typeface="Arial" pitchFamily="34" charset="0"/>
              <a:buChar char="•"/>
            </a:pPr>
            <a:r>
              <a:rPr lang="en-GB" sz="1600" dirty="0" smtClean="0"/>
              <a:t>If consumers have taken out loan, such as mortgages to buy their houses, then the higher interest payments will reduce their available income. Demand for all goods and services could fall as consumers have less money to spend.</a:t>
            </a:r>
          </a:p>
        </p:txBody>
      </p:sp>
      <p:pic>
        <p:nvPicPr>
          <p:cNvPr id="55298" name="Picture 2" descr="http://www.tradingeconomics.com/charts/og.png?url=/egypt/interest-rate"/>
          <p:cNvPicPr>
            <a:picLocks noChangeAspect="1" noChangeArrowheads="1"/>
          </p:cNvPicPr>
          <p:nvPr/>
        </p:nvPicPr>
        <p:blipFill>
          <a:blip r:embed="rId3"/>
          <a:srcRect/>
          <a:stretch>
            <a:fillRect/>
          </a:stretch>
        </p:blipFill>
        <p:spPr bwMode="auto">
          <a:xfrm>
            <a:off x="6712324" y="1143001"/>
            <a:ext cx="2126876" cy="990600"/>
          </a:xfrm>
          <a:prstGeom prst="rect">
            <a:avLst/>
          </a:prstGeom>
          <a:noFill/>
        </p:spPr>
      </p:pic>
      <p:pic>
        <p:nvPicPr>
          <p:cNvPr id="55300" name="Picture 4" descr="http://www.dailynewsegypt.com/app/uploads/2012/07/5-1-photo-11930-central-bank-of-egypt-300x214.jpg"/>
          <p:cNvPicPr>
            <a:picLocks noChangeAspect="1" noChangeArrowheads="1"/>
          </p:cNvPicPr>
          <p:nvPr/>
        </p:nvPicPr>
        <p:blipFill>
          <a:blip r:embed="rId4"/>
          <a:srcRect/>
          <a:stretch>
            <a:fillRect/>
          </a:stretch>
        </p:blipFill>
        <p:spPr bwMode="auto">
          <a:xfrm>
            <a:off x="6781800" y="2362200"/>
            <a:ext cx="2019300" cy="1440434"/>
          </a:xfrm>
          <a:prstGeom prst="rect">
            <a:avLst/>
          </a:prstGeom>
          <a:noFill/>
        </p:spPr>
      </p:pic>
      <p:pic>
        <p:nvPicPr>
          <p:cNvPr id="55301" name="Picture 5">
            <a:hlinkClick r:id="rId5"/>
          </p:cNvPr>
          <p:cNvPicPr>
            <a:picLocks noChangeAspect="1" noChangeArrowheads="1"/>
          </p:cNvPicPr>
          <p:nvPr/>
        </p:nvPicPr>
        <p:blipFill>
          <a:blip r:embed="rId6" cstate="print"/>
          <a:srcRect l="11875" t="9000" r="37500" b="7000"/>
          <a:stretch>
            <a:fillRect/>
          </a:stretch>
        </p:blipFill>
        <p:spPr bwMode="auto">
          <a:xfrm>
            <a:off x="6760029" y="4114800"/>
            <a:ext cx="2057400" cy="2133600"/>
          </a:xfrm>
          <a:prstGeom prst="rect">
            <a:avLst/>
          </a:prstGeom>
          <a:noFill/>
          <a:ln w="9525">
            <a:noFill/>
            <a:miter lim="800000"/>
            <a:headEnd/>
            <a:tailEnd/>
          </a:ln>
          <a:effectLst/>
        </p:spPr>
      </p:pic>
      <p:sp>
        <p:nvSpPr>
          <p:cNvPr id="10" name="Title 2"/>
          <p:cNvSpPr>
            <a:spLocks noGrp="1"/>
          </p:cNvSpPr>
          <p:nvPr>
            <p:ph type="title"/>
          </p:nvPr>
        </p:nvSpPr>
        <p:spPr>
          <a:xfrm>
            <a:off x="70266" y="72008"/>
            <a:ext cx="8859452" cy="548680"/>
          </a:xfrm>
        </p:spPr>
        <p:txBody>
          <a:bodyPr>
            <a:noAutofit/>
          </a:bodyPr>
          <a:lstStyle/>
          <a:p>
            <a:r>
              <a:rPr lang="en-US" sz="2500" dirty="0" smtClean="0"/>
              <a:t>6.1 – External Business Environment </a:t>
            </a:r>
            <a:r>
              <a:rPr lang="en-US" sz="2500" dirty="0" smtClean="0"/>
              <a:t>– Economic – Interest Rates</a:t>
            </a:r>
            <a:endParaRPr lang="en-GB" sz="2500" dirty="0"/>
          </a:p>
        </p:txBody>
      </p:sp>
    </p:spTree>
    <p:extLst>
      <p:ext uri="{BB962C8B-B14F-4D97-AF65-F5344CB8AC3E}">
        <p14:creationId xmlns:p14="http://schemas.microsoft.com/office/powerpoint/2010/main" val="3036694715"/>
      </p:ext>
    </p:extLst>
  </p:cSld>
  <p:clrMapOvr>
    <a:masterClrMapping/>
  </p:clrMapOvr>
  <p:transition advClick="0"/>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304800" y="1114485"/>
            <a:ext cx="8534400" cy="2708434"/>
          </a:xfrm>
          <a:prstGeom prst="rect">
            <a:avLst/>
          </a:prstGeom>
        </p:spPr>
        <p:txBody>
          <a:bodyPr wrap="square">
            <a:spAutoFit/>
          </a:bodyPr>
          <a:lstStyle/>
          <a:p>
            <a:pPr marL="396875" indent="-220663">
              <a:buClr>
                <a:srgbClr val="00B050"/>
              </a:buClr>
              <a:buFont typeface="Arial" pitchFamily="34" charset="0"/>
              <a:buChar char="•"/>
            </a:pPr>
            <a:r>
              <a:rPr lang="en-GB" sz="1400" dirty="0" smtClean="0"/>
              <a:t>In addition, if the business makes expensive consumer items like cars or if they build houses then they will notice that consumer demand will fall for another reason. Consumers will be unwilling to borrow money to buy these expensive items if interest rates are higher. These businesses may have to reduce output and make workers redundant.</a:t>
            </a:r>
          </a:p>
          <a:p>
            <a:pPr marL="396875" indent="-220663">
              <a:buClr>
                <a:srgbClr val="00B050"/>
              </a:buClr>
              <a:buFont typeface="Arial" pitchFamily="34" charset="0"/>
              <a:buChar char="•"/>
            </a:pPr>
            <a:r>
              <a:rPr lang="en-GB" sz="1400" dirty="0" smtClean="0"/>
              <a:t>Higher interest rates in one country will encourage foreign banks and individuals to deposit their capital in that country. They will be able to earn higher interest on their capital. By switching their money into this country’s currency they are increasing demand for it. The exchange rate will rise – this is called </a:t>
            </a:r>
            <a:r>
              <a:rPr lang="en-GB" sz="1400" b="1" dirty="0" smtClean="0">
                <a:solidFill>
                  <a:srgbClr val="FF0000"/>
                </a:solidFill>
              </a:rPr>
              <a:t>exchange rate appreciation</a:t>
            </a:r>
            <a:r>
              <a:rPr lang="en-GB" sz="1400" dirty="0" smtClean="0"/>
              <a:t>. This will have the effect of making imported goods appear cheaper and exports will now be more expensive. The opposite effect, if the exchange rate of a currency declines, is called </a:t>
            </a:r>
            <a:r>
              <a:rPr lang="en-GB" sz="1400" b="1" dirty="0" smtClean="0">
                <a:solidFill>
                  <a:srgbClr val="FF0000"/>
                </a:solidFill>
              </a:rPr>
              <a:t>exchange rate depreciation</a:t>
            </a:r>
            <a:r>
              <a:rPr lang="en-GB" sz="1400" b="1" dirty="0" smtClean="0"/>
              <a:t>.</a:t>
            </a:r>
            <a:br>
              <a:rPr lang="en-GB" sz="1400" b="1" dirty="0" smtClean="0"/>
            </a:br>
            <a:endParaRPr lang="en-GB" sz="1400" b="1" dirty="0" smtClean="0"/>
          </a:p>
          <a:p>
            <a:pPr>
              <a:buClr>
                <a:srgbClr val="00B050"/>
              </a:buClr>
            </a:pPr>
            <a:r>
              <a:rPr lang="en-GB" sz="1600" b="1" dirty="0" smtClean="0"/>
              <a:t>Revision Summary – Interest rates</a:t>
            </a:r>
            <a:endParaRPr lang="en-GB" sz="1600" dirty="0" smtClean="0"/>
          </a:p>
        </p:txBody>
      </p:sp>
      <p:grpSp>
        <p:nvGrpSpPr>
          <p:cNvPr id="5" name="Group 4"/>
          <p:cNvGrpSpPr/>
          <p:nvPr/>
        </p:nvGrpSpPr>
        <p:grpSpPr>
          <a:xfrm>
            <a:off x="5334000" y="4191000"/>
            <a:ext cx="3429000" cy="914400"/>
            <a:chOff x="4219183" y="2711564"/>
            <a:chExt cx="4237873" cy="1244901"/>
          </a:xfrm>
        </p:grpSpPr>
        <p:sp>
          <p:nvSpPr>
            <p:cNvPr id="6" name="Rounded Rectangle 5"/>
            <p:cNvSpPr/>
            <p:nvPr/>
          </p:nvSpPr>
          <p:spPr>
            <a:xfrm>
              <a:off x="5255108" y="2711564"/>
              <a:ext cx="3201948" cy="1244901"/>
            </a:xfrm>
            <a:prstGeom prst="roundRect">
              <a:avLst/>
            </a:prstGeom>
            <a:solidFill>
              <a:srgbClr val="F53939"/>
            </a:solidFill>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dirty="0" smtClean="0">
                  <a:latin typeface="Calibri" panose="020F0502020204030204" pitchFamily="34" charset="0"/>
                </a:rPr>
                <a:t>Business may be less willing to borrow to pay for investment / expansion</a:t>
              </a:r>
              <a:endParaRPr lang="en-US" dirty="0">
                <a:latin typeface="Calibri" panose="020F0502020204030204" pitchFamily="34" charset="0"/>
              </a:endParaRPr>
            </a:p>
          </p:txBody>
        </p:sp>
        <p:cxnSp>
          <p:nvCxnSpPr>
            <p:cNvPr id="7" name="Straight Arrow Connector 6"/>
            <p:cNvCxnSpPr>
              <a:stCxn id="12" idx="3"/>
              <a:endCxn id="6" idx="1"/>
            </p:cNvCxnSpPr>
            <p:nvPr/>
          </p:nvCxnSpPr>
          <p:spPr>
            <a:xfrm flipV="1">
              <a:off x="4219183" y="3334015"/>
              <a:ext cx="1035925" cy="363096"/>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grpSp>
        <p:nvGrpSpPr>
          <p:cNvPr id="8" name="Group 7"/>
          <p:cNvGrpSpPr/>
          <p:nvPr/>
        </p:nvGrpSpPr>
        <p:grpSpPr>
          <a:xfrm>
            <a:off x="304800" y="4191000"/>
            <a:ext cx="2895600" cy="762000"/>
            <a:chOff x="-174341" y="4917253"/>
            <a:chExt cx="3421282" cy="1740194"/>
          </a:xfrm>
        </p:grpSpPr>
        <p:sp>
          <p:nvSpPr>
            <p:cNvPr id="10" name="Rounded Rectangle 9"/>
            <p:cNvSpPr/>
            <p:nvPr/>
          </p:nvSpPr>
          <p:spPr>
            <a:xfrm>
              <a:off x="-174341" y="4917253"/>
              <a:ext cx="2340877" cy="1740194"/>
            </a:xfrm>
            <a:prstGeom prst="roundRect">
              <a:avLst/>
            </a:prstGeom>
            <a:solidFill>
              <a:srgbClr val="F53939"/>
            </a:solidFill>
          </p:spPr>
          <p:style>
            <a:lnRef idx="2">
              <a:schemeClr val="accent1">
                <a:shade val="50000"/>
              </a:schemeClr>
            </a:lnRef>
            <a:fillRef idx="1">
              <a:schemeClr val="accent1"/>
            </a:fillRef>
            <a:effectRef idx="0">
              <a:schemeClr val="accent1"/>
            </a:effectRef>
            <a:fontRef idx="minor">
              <a:schemeClr val="lt1"/>
            </a:fontRef>
          </p:style>
          <p:txBody>
            <a:bodyPr rIns="0" rtlCol="0" anchor="ctr"/>
            <a:lstStyle/>
            <a:p>
              <a:pPr algn="ctr"/>
              <a:r>
                <a:rPr lang="en-US" sz="2000" dirty="0" smtClean="0">
                  <a:latin typeface="Calibri" panose="020F0502020204030204" pitchFamily="34" charset="0"/>
                </a:rPr>
                <a:t>Higher Cost of interest on loans</a:t>
              </a:r>
              <a:endParaRPr lang="en-US" sz="1600" dirty="0">
                <a:latin typeface="Calibri" panose="020F0502020204030204" pitchFamily="34" charset="0"/>
              </a:endParaRPr>
            </a:p>
          </p:txBody>
        </p:sp>
        <p:cxnSp>
          <p:nvCxnSpPr>
            <p:cNvPr id="11" name="Straight Arrow Connector 10"/>
            <p:cNvCxnSpPr>
              <a:stCxn id="12" idx="1"/>
              <a:endCxn id="10" idx="3"/>
            </p:cNvCxnSpPr>
            <p:nvPr/>
          </p:nvCxnSpPr>
          <p:spPr>
            <a:xfrm rot="10800000">
              <a:off x="2166536" y="5787350"/>
              <a:ext cx="1080405" cy="783087"/>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sp>
        <p:nvSpPr>
          <p:cNvPr id="12" name="Rounded Rectangle 11"/>
          <p:cNvSpPr/>
          <p:nvPr/>
        </p:nvSpPr>
        <p:spPr>
          <a:xfrm>
            <a:off x="3200400" y="4495800"/>
            <a:ext cx="2133600" cy="838200"/>
          </a:xfrm>
          <a:prstGeom prst="roundRect">
            <a:avLst/>
          </a:prstGeom>
          <a:solidFill>
            <a:srgbClr val="00B050"/>
          </a:solidFill>
          <a:ln>
            <a:headEnd type="triangle" w="med" len="med"/>
            <a:tailEnd type="triangle"/>
          </a:ln>
        </p:spPr>
        <p:style>
          <a:lnRef idx="2">
            <a:schemeClr val="accent1">
              <a:shade val="50000"/>
            </a:schemeClr>
          </a:lnRef>
          <a:fillRef idx="1">
            <a:schemeClr val="accent1"/>
          </a:fillRef>
          <a:effectRef idx="0">
            <a:schemeClr val="accent1"/>
          </a:effectRef>
          <a:fontRef idx="minor">
            <a:schemeClr val="lt1"/>
          </a:fontRef>
        </p:style>
        <p:txBody>
          <a:bodyPr rIns="0" rtlCol="0" anchor="ctr"/>
          <a:lstStyle/>
          <a:p>
            <a:pPr algn="ctr"/>
            <a:r>
              <a:rPr lang="en-US" sz="1600" b="1" dirty="0" smtClean="0">
                <a:latin typeface="Calibri" panose="020F0502020204030204" pitchFamily="34" charset="0"/>
              </a:rPr>
              <a:t>EFFECTS ON BUSINESS OF HIGHER INTEREST RATES</a:t>
            </a:r>
            <a:endParaRPr lang="en-US" sz="1600" b="1" dirty="0">
              <a:latin typeface="Calibri" panose="020F0502020204030204" pitchFamily="34" charset="0"/>
            </a:endParaRPr>
          </a:p>
        </p:txBody>
      </p:sp>
      <p:grpSp>
        <p:nvGrpSpPr>
          <p:cNvPr id="13" name="Group 12"/>
          <p:cNvGrpSpPr/>
          <p:nvPr/>
        </p:nvGrpSpPr>
        <p:grpSpPr>
          <a:xfrm>
            <a:off x="5334000" y="4991100"/>
            <a:ext cx="3429000" cy="1181100"/>
            <a:chOff x="4219183" y="2140988"/>
            <a:chExt cx="4237873" cy="1607999"/>
          </a:xfrm>
        </p:grpSpPr>
        <p:sp>
          <p:nvSpPr>
            <p:cNvPr id="14" name="Rounded Rectangle 13"/>
            <p:cNvSpPr/>
            <p:nvPr/>
          </p:nvSpPr>
          <p:spPr>
            <a:xfrm>
              <a:off x="5349282" y="2711568"/>
              <a:ext cx="3107774" cy="1037419"/>
            </a:xfrm>
            <a:prstGeom prst="roundRect">
              <a:avLst/>
            </a:prstGeom>
            <a:solidFill>
              <a:srgbClr val="F53939"/>
            </a:solidFill>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dirty="0" smtClean="0">
                  <a:latin typeface="Calibri" panose="020F0502020204030204" pitchFamily="34" charset="0"/>
                </a:rPr>
                <a:t>Less consumer borrowing to buy expensive products</a:t>
              </a:r>
              <a:endParaRPr lang="en-US" dirty="0">
                <a:latin typeface="Calibri" panose="020F0502020204030204" pitchFamily="34" charset="0"/>
              </a:endParaRPr>
            </a:p>
          </p:txBody>
        </p:sp>
        <p:cxnSp>
          <p:nvCxnSpPr>
            <p:cNvPr id="15" name="Straight Arrow Connector 14"/>
            <p:cNvCxnSpPr>
              <a:stCxn id="12" idx="3"/>
              <a:endCxn id="14" idx="1"/>
            </p:cNvCxnSpPr>
            <p:nvPr/>
          </p:nvCxnSpPr>
          <p:spPr>
            <a:xfrm>
              <a:off x="4219183" y="2140988"/>
              <a:ext cx="1130099" cy="108929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grpSp>
        <p:nvGrpSpPr>
          <p:cNvPr id="16" name="Group 15"/>
          <p:cNvGrpSpPr/>
          <p:nvPr/>
        </p:nvGrpSpPr>
        <p:grpSpPr>
          <a:xfrm>
            <a:off x="304800" y="4991100"/>
            <a:ext cx="2895600" cy="1295400"/>
            <a:chOff x="-84307" y="3873137"/>
            <a:chExt cx="3421282" cy="2958329"/>
          </a:xfrm>
        </p:grpSpPr>
        <p:sp>
          <p:nvSpPr>
            <p:cNvPr id="17" name="Rounded Rectangle 16"/>
            <p:cNvSpPr/>
            <p:nvPr/>
          </p:nvSpPr>
          <p:spPr>
            <a:xfrm>
              <a:off x="-84307" y="4917253"/>
              <a:ext cx="2340877" cy="1914213"/>
            </a:xfrm>
            <a:prstGeom prst="roundRect">
              <a:avLst/>
            </a:prstGeom>
            <a:solidFill>
              <a:srgbClr val="F53939"/>
            </a:solidFill>
          </p:spPr>
          <p:style>
            <a:lnRef idx="2">
              <a:schemeClr val="accent1">
                <a:shade val="50000"/>
              </a:schemeClr>
            </a:lnRef>
            <a:fillRef idx="1">
              <a:schemeClr val="accent1"/>
            </a:fillRef>
            <a:effectRef idx="0">
              <a:schemeClr val="accent1"/>
            </a:effectRef>
            <a:fontRef idx="minor">
              <a:schemeClr val="lt1"/>
            </a:fontRef>
          </p:style>
          <p:txBody>
            <a:bodyPr rIns="0" rtlCol="0" anchor="ctr"/>
            <a:lstStyle/>
            <a:p>
              <a:pPr algn="ctr"/>
              <a:r>
                <a:rPr lang="en-US" dirty="0" smtClean="0">
                  <a:latin typeface="Calibri" panose="020F0502020204030204" pitchFamily="34" charset="0"/>
                </a:rPr>
                <a:t>Consumers’ incomes available to spend fall</a:t>
              </a:r>
              <a:endParaRPr lang="en-US" sz="1400" dirty="0">
                <a:latin typeface="Calibri" panose="020F0502020204030204" pitchFamily="34" charset="0"/>
              </a:endParaRPr>
            </a:p>
          </p:txBody>
        </p:sp>
        <p:cxnSp>
          <p:nvCxnSpPr>
            <p:cNvPr id="18" name="Straight Arrow Connector 17"/>
            <p:cNvCxnSpPr>
              <a:stCxn id="12" idx="1"/>
              <a:endCxn id="17" idx="3"/>
            </p:cNvCxnSpPr>
            <p:nvPr/>
          </p:nvCxnSpPr>
          <p:spPr>
            <a:xfrm rot="10800000" flipV="1">
              <a:off x="2256570" y="3873137"/>
              <a:ext cx="1080405" cy="2001223"/>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sp>
        <p:nvSpPr>
          <p:cNvPr id="44" name="Rounded Rectangle 43"/>
          <p:cNvSpPr/>
          <p:nvPr/>
        </p:nvSpPr>
        <p:spPr>
          <a:xfrm>
            <a:off x="3200400" y="5791200"/>
            <a:ext cx="2133600" cy="609600"/>
          </a:xfrm>
          <a:prstGeom prst="roundRect">
            <a:avLst/>
          </a:prstGeom>
          <a:solidFill>
            <a:srgbClr val="F53939"/>
          </a:solidFill>
        </p:spPr>
        <p:style>
          <a:lnRef idx="2">
            <a:schemeClr val="accent1">
              <a:shade val="50000"/>
            </a:schemeClr>
          </a:lnRef>
          <a:fillRef idx="1">
            <a:schemeClr val="accent1"/>
          </a:fillRef>
          <a:effectRef idx="0">
            <a:schemeClr val="accent1"/>
          </a:effectRef>
          <a:fontRef idx="minor">
            <a:schemeClr val="lt1"/>
          </a:fontRef>
        </p:style>
        <p:txBody>
          <a:bodyPr rIns="0" rtlCol="0" anchor="ctr"/>
          <a:lstStyle/>
          <a:p>
            <a:pPr algn="ctr"/>
            <a:r>
              <a:rPr lang="en-US" dirty="0" smtClean="0">
                <a:latin typeface="Calibri" panose="020F0502020204030204" pitchFamily="34" charset="0"/>
              </a:rPr>
              <a:t>Could lead to higher exchange rate</a:t>
            </a:r>
            <a:endParaRPr lang="en-US" sz="1400" dirty="0">
              <a:latin typeface="Calibri" panose="020F0502020204030204" pitchFamily="34" charset="0"/>
            </a:endParaRPr>
          </a:p>
        </p:txBody>
      </p:sp>
      <p:cxnSp>
        <p:nvCxnSpPr>
          <p:cNvPr id="46" name="Straight Arrow Connector 45"/>
          <p:cNvCxnSpPr>
            <a:stCxn id="12" idx="2"/>
            <a:endCxn id="44" idx="0"/>
          </p:cNvCxnSpPr>
          <p:nvPr/>
        </p:nvCxnSpPr>
        <p:spPr>
          <a:xfrm rot="5400000">
            <a:off x="4038600" y="5562600"/>
            <a:ext cx="457200" cy="1588"/>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5" name="Title 2"/>
          <p:cNvSpPr>
            <a:spLocks noGrp="1"/>
          </p:cNvSpPr>
          <p:nvPr>
            <p:ph type="title"/>
          </p:nvPr>
        </p:nvSpPr>
        <p:spPr>
          <a:xfrm>
            <a:off x="70266" y="72008"/>
            <a:ext cx="8859452" cy="548680"/>
          </a:xfrm>
        </p:spPr>
        <p:txBody>
          <a:bodyPr>
            <a:noAutofit/>
          </a:bodyPr>
          <a:lstStyle/>
          <a:p>
            <a:r>
              <a:rPr lang="en-US" sz="2500" dirty="0" smtClean="0"/>
              <a:t>6.1 – External Business Environment </a:t>
            </a:r>
            <a:r>
              <a:rPr lang="en-US" sz="2500" dirty="0" smtClean="0"/>
              <a:t>– Economic – Interest Rates</a:t>
            </a:r>
            <a:endParaRPr lang="en-GB" sz="2500" dirty="0"/>
          </a:p>
        </p:txBody>
      </p:sp>
    </p:spTree>
    <p:extLst>
      <p:ext uri="{BB962C8B-B14F-4D97-AF65-F5344CB8AC3E}">
        <p14:creationId xmlns:p14="http://schemas.microsoft.com/office/powerpoint/2010/main" val="1852249101"/>
      </p:ext>
    </p:extLst>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500"/>
                                        <p:tgtEl>
                                          <p:spTgt spid="1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fade">
                                      <p:cBhvr>
                                        <p:cTn id="2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323849" y="1143000"/>
            <a:ext cx="8515351" cy="5529719"/>
          </a:xfrm>
          <a:prstGeom prst="rect">
            <a:avLst/>
          </a:prstGeom>
        </p:spPr>
        <p:txBody>
          <a:bodyPr wrap="square">
            <a:spAutoFit/>
          </a:bodyPr>
          <a:lstStyle/>
          <a:p>
            <a:pPr marL="285750" indent="-285750">
              <a:spcAft>
                <a:spcPts val="400"/>
              </a:spcAft>
              <a:buClr>
                <a:srgbClr val="00B050"/>
              </a:buClr>
              <a:buFont typeface="Wingdings 3" panose="05040102010807070707" pitchFamily="18" charset="2"/>
              <a:buChar char=""/>
            </a:pPr>
            <a:r>
              <a:rPr lang="en-US" sz="1600" dirty="0" smtClean="0"/>
              <a:t>Most governments have the following economic objectives:</a:t>
            </a:r>
          </a:p>
          <a:p>
            <a:pPr marL="568325" indent="-219075">
              <a:spcAft>
                <a:spcPts val="400"/>
              </a:spcAft>
              <a:buClr>
                <a:srgbClr val="00B050"/>
              </a:buClr>
              <a:buFont typeface="Arial" panose="020B0604020202020204" pitchFamily="34" charset="0"/>
              <a:buChar char="•"/>
            </a:pPr>
            <a:r>
              <a:rPr lang="en-US" sz="1600" dirty="0" smtClean="0"/>
              <a:t>Low </a:t>
            </a:r>
            <a:r>
              <a:rPr lang="en-US" sz="1600" b="1" dirty="0" smtClean="0">
                <a:solidFill>
                  <a:srgbClr val="FF0000"/>
                </a:solidFill>
              </a:rPr>
              <a:t>Inflation</a:t>
            </a:r>
            <a:endParaRPr lang="en-US" sz="1600" dirty="0" smtClean="0">
              <a:solidFill>
                <a:srgbClr val="FF0000"/>
              </a:solidFill>
            </a:endParaRPr>
          </a:p>
          <a:p>
            <a:pPr marL="568325" indent="-219075">
              <a:spcAft>
                <a:spcPts val="400"/>
              </a:spcAft>
              <a:buClr>
                <a:srgbClr val="00B050"/>
              </a:buClr>
              <a:buFont typeface="Arial" panose="020B0604020202020204" pitchFamily="34" charset="0"/>
              <a:buChar char="•"/>
            </a:pPr>
            <a:r>
              <a:rPr lang="en-US" sz="1600" dirty="0" smtClean="0"/>
              <a:t>Low </a:t>
            </a:r>
            <a:r>
              <a:rPr lang="en-US" sz="1600" b="1" dirty="0" smtClean="0">
                <a:solidFill>
                  <a:srgbClr val="FF0000"/>
                </a:solidFill>
              </a:rPr>
              <a:t>Unemployment</a:t>
            </a:r>
            <a:endParaRPr lang="en-US" sz="1600" dirty="0" smtClean="0">
              <a:solidFill>
                <a:srgbClr val="FF0000"/>
              </a:solidFill>
            </a:endParaRPr>
          </a:p>
          <a:p>
            <a:pPr marL="568325" indent="-219075">
              <a:spcAft>
                <a:spcPts val="400"/>
              </a:spcAft>
              <a:buClr>
                <a:srgbClr val="00B050"/>
              </a:buClr>
              <a:buFont typeface="Arial" panose="020B0604020202020204" pitchFamily="34" charset="0"/>
              <a:buChar char="•"/>
            </a:pPr>
            <a:r>
              <a:rPr lang="en-US" sz="1600" b="1" dirty="0" smtClean="0">
                <a:solidFill>
                  <a:srgbClr val="FF0000"/>
                </a:solidFill>
              </a:rPr>
              <a:t>Economic Growth</a:t>
            </a:r>
          </a:p>
          <a:p>
            <a:pPr marL="568325" indent="-219075">
              <a:spcAft>
                <a:spcPts val="400"/>
              </a:spcAft>
              <a:buClr>
                <a:srgbClr val="00B050"/>
              </a:buClr>
              <a:buFont typeface="Arial" panose="020B0604020202020204" pitchFamily="34" charset="0"/>
              <a:buChar char="•"/>
            </a:pPr>
            <a:r>
              <a:rPr lang="en-US" sz="1600" b="1" dirty="0" smtClean="0">
                <a:solidFill>
                  <a:srgbClr val="FF0000"/>
                </a:solidFill>
              </a:rPr>
              <a:t>Balance of Payments</a:t>
            </a:r>
            <a:r>
              <a:rPr lang="en-US" sz="1600" dirty="0" smtClean="0">
                <a:solidFill>
                  <a:srgbClr val="FF0000"/>
                </a:solidFill>
              </a:rPr>
              <a:t> </a:t>
            </a:r>
            <a:r>
              <a:rPr lang="en-US" sz="1600" dirty="0" smtClean="0"/>
              <a:t>between imports and exports.</a:t>
            </a:r>
          </a:p>
          <a:p>
            <a:pPr marL="285750" indent="-285750">
              <a:spcAft>
                <a:spcPts val="400"/>
              </a:spcAft>
              <a:buClr>
                <a:srgbClr val="00B050"/>
              </a:buClr>
            </a:pPr>
            <a:r>
              <a:rPr lang="en-US" sz="1600" b="1" dirty="0" smtClean="0"/>
              <a:t>Low Inflation</a:t>
            </a:r>
          </a:p>
          <a:p>
            <a:pPr marL="285750" indent="-285750">
              <a:spcAft>
                <a:spcPts val="400"/>
              </a:spcAft>
              <a:buClr>
                <a:srgbClr val="00B050"/>
              </a:buClr>
              <a:buFont typeface="Wingdings 3" pitchFamily="18" charset="2"/>
              <a:buChar char=""/>
            </a:pPr>
            <a:r>
              <a:rPr lang="en-GB" sz="1600" dirty="0" smtClean="0"/>
              <a:t>Inflation occurs when prices rise. Low Inflation is an important </a:t>
            </a:r>
            <a:br>
              <a:rPr lang="en-GB" sz="1600" dirty="0" smtClean="0"/>
            </a:br>
            <a:r>
              <a:rPr lang="en-GB" sz="1600" dirty="0" smtClean="0"/>
              <a:t>objective. When prices rise rapidly it can be serious for the whole country. These are the problems a country will have if there is rapid inflation:</a:t>
            </a:r>
          </a:p>
          <a:p>
            <a:pPr marL="285750" indent="-285750">
              <a:spcAft>
                <a:spcPts val="400"/>
              </a:spcAft>
              <a:buClr>
                <a:srgbClr val="00B050"/>
              </a:buClr>
              <a:buFont typeface="Wingdings 3" pitchFamily="18" charset="2"/>
              <a:buChar char=""/>
            </a:pPr>
            <a:r>
              <a:rPr lang="en-GB" sz="1600" dirty="0" smtClean="0"/>
              <a:t>Workers’ wages will not buy as many goods as before. This means people’s </a:t>
            </a:r>
            <a:r>
              <a:rPr lang="en-GB" sz="1600" b="1" dirty="0" smtClean="0">
                <a:solidFill>
                  <a:srgbClr val="FF0000"/>
                </a:solidFill>
              </a:rPr>
              <a:t>real incomes</a:t>
            </a:r>
            <a:r>
              <a:rPr lang="en-GB" sz="1600" dirty="0" smtClean="0"/>
              <a:t> will fall. Real income is the value, in terms of what can be bought, of an income – if a worker receive a 6% wage increase but prices rise by 10% in the same year, then the worker’s real income has fallen by 4%. Workers may demand higher wages so that their real incomes increase.</a:t>
            </a:r>
          </a:p>
          <a:p>
            <a:pPr marL="285750" indent="-285750">
              <a:spcAft>
                <a:spcPts val="400"/>
              </a:spcAft>
              <a:buClr>
                <a:srgbClr val="00B050"/>
              </a:buClr>
              <a:buFont typeface="Wingdings 3" pitchFamily="18" charset="2"/>
              <a:buChar char=""/>
            </a:pPr>
            <a:r>
              <a:rPr lang="en-GB" sz="1600" dirty="0" smtClean="0"/>
              <a:t>Prices of the goods produced in the country will be higher than those in other countries. People may buy foreign goods instead, Jobs in that country will be lost.</a:t>
            </a:r>
          </a:p>
          <a:p>
            <a:pPr marL="285750" indent="-285750">
              <a:spcAft>
                <a:spcPts val="400"/>
              </a:spcAft>
              <a:buClr>
                <a:srgbClr val="00B050"/>
              </a:buClr>
              <a:buFont typeface="Wingdings 3" pitchFamily="18" charset="2"/>
              <a:buChar char=""/>
            </a:pPr>
            <a:r>
              <a:rPr lang="en-GB" sz="1600" dirty="0" smtClean="0"/>
              <a:t>Businesses will be unlikely to expand and create more jobs in the near future. The living standards are likely to fall.</a:t>
            </a:r>
          </a:p>
          <a:p>
            <a:pPr marL="285750" indent="-285750">
              <a:spcAft>
                <a:spcPts val="400"/>
              </a:spcAft>
              <a:buClr>
                <a:srgbClr val="00B050"/>
              </a:buClr>
              <a:buFont typeface="Wingdings 3" pitchFamily="18" charset="2"/>
              <a:buChar char=""/>
            </a:pPr>
            <a:r>
              <a:rPr lang="en-GB" sz="1600" dirty="0" smtClean="0"/>
              <a:t>Therefore low inflation can encourage businesses to expand and it makes it easier for a country to sell its goods and services abroad.</a:t>
            </a:r>
          </a:p>
        </p:txBody>
      </p:sp>
      <p:pic>
        <p:nvPicPr>
          <p:cNvPr id="5122" name="Picture 2" descr="http://ichef.bbci.co.uk/news/624/media/images/73552000/gif/_73552483_how_public_sector_pay_compares_with_inflation_624gr.gif">
            <a:hlinkClick r:id="rId3"/>
          </p:cNvPr>
          <p:cNvPicPr>
            <a:picLocks noChangeAspect="1" noChangeArrowheads="1"/>
          </p:cNvPicPr>
          <p:nvPr/>
        </p:nvPicPr>
        <p:blipFill>
          <a:blip r:embed="rId4"/>
          <a:srcRect/>
          <a:stretch>
            <a:fillRect/>
          </a:stretch>
        </p:blipFill>
        <p:spPr bwMode="auto">
          <a:xfrm>
            <a:off x="6477000" y="1143000"/>
            <a:ext cx="2362200" cy="1990165"/>
          </a:xfrm>
          <a:prstGeom prst="rect">
            <a:avLst/>
          </a:prstGeom>
          <a:noFill/>
        </p:spPr>
      </p:pic>
      <p:sp>
        <p:nvSpPr>
          <p:cNvPr id="7" name="Title 2"/>
          <p:cNvSpPr>
            <a:spLocks noGrp="1"/>
          </p:cNvSpPr>
          <p:nvPr>
            <p:ph type="title"/>
          </p:nvPr>
        </p:nvSpPr>
        <p:spPr>
          <a:xfrm>
            <a:off x="70266" y="72008"/>
            <a:ext cx="8859452" cy="548680"/>
          </a:xfrm>
        </p:spPr>
        <p:txBody>
          <a:bodyPr>
            <a:noAutofit/>
          </a:bodyPr>
          <a:lstStyle/>
          <a:p>
            <a:r>
              <a:rPr lang="en-US" sz="2800" dirty="0" smtClean="0"/>
              <a:t>6.1 – External Business Environment </a:t>
            </a:r>
            <a:r>
              <a:rPr lang="en-US" sz="2800" dirty="0" smtClean="0"/>
              <a:t>– Economic - Inflation</a:t>
            </a:r>
            <a:endParaRPr lang="en-GB" sz="2800" dirty="0"/>
          </a:p>
        </p:txBody>
      </p:sp>
    </p:spTree>
    <p:extLst>
      <p:ext uri="{BB962C8B-B14F-4D97-AF65-F5344CB8AC3E}">
        <p14:creationId xmlns:p14="http://schemas.microsoft.com/office/powerpoint/2010/main" val="1918574117"/>
      </p:ext>
    </p:extLst>
  </p:cSld>
  <p:clrMapOvr>
    <a:masterClrMapping/>
  </p:clrMapOvr>
  <p:transition advClick="0"/>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323849" y="1143000"/>
            <a:ext cx="5619751" cy="4503797"/>
          </a:xfrm>
          <a:prstGeom prst="rect">
            <a:avLst/>
          </a:prstGeom>
        </p:spPr>
        <p:txBody>
          <a:bodyPr wrap="square">
            <a:spAutoFit/>
          </a:bodyPr>
          <a:lstStyle/>
          <a:p>
            <a:pPr marL="285750" indent="-285750">
              <a:spcAft>
                <a:spcPts val="400"/>
              </a:spcAft>
              <a:buClr>
                <a:srgbClr val="00B050"/>
              </a:buClr>
            </a:pPr>
            <a:r>
              <a:rPr lang="en-US" sz="1500" b="1" dirty="0" smtClean="0"/>
              <a:t>Economic Growth</a:t>
            </a:r>
          </a:p>
          <a:p>
            <a:pPr marL="285750" indent="-285750">
              <a:spcAft>
                <a:spcPts val="400"/>
              </a:spcAft>
              <a:buClr>
                <a:srgbClr val="00B050"/>
              </a:buClr>
              <a:buFont typeface="Wingdings 3" panose="05040102010807070707" pitchFamily="18" charset="2"/>
              <a:buChar char=""/>
            </a:pPr>
            <a:r>
              <a:rPr lang="en-US" sz="1500" dirty="0" smtClean="0"/>
              <a:t>An economy is said to grow when the total level of output of goods and services in the country increases. The value of goods and services in one year is called </a:t>
            </a:r>
            <a:r>
              <a:rPr lang="en-US" sz="1500" b="1" dirty="0" smtClean="0"/>
              <a:t>Gross Domestic product (GDP). </a:t>
            </a:r>
            <a:r>
              <a:rPr lang="en-US" sz="1500" dirty="0" smtClean="0"/>
              <a:t>When a country is experiencing economic growth, the standard of living of the population is likely to increase. When a country’s GDP is falling there is no economic growth. The problems this causes are:</a:t>
            </a:r>
          </a:p>
          <a:p>
            <a:pPr marL="461963" indent="-230188">
              <a:spcAft>
                <a:spcPts val="400"/>
              </a:spcAft>
              <a:buClr>
                <a:srgbClr val="00B050"/>
              </a:buClr>
              <a:buFont typeface="Arial" pitchFamily="34" charset="0"/>
              <a:buChar char="•"/>
            </a:pPr>
            <a:r>
              <a:rPr lang="en-US" sz="1500" dirty="0" smtClean="0"/>
              <a:t>As output is falling, fewer workers are needed and unemployment will occur.</a:t>
            </a:r>
          </a:p>
          <a:p>
            <a:pPr marL="461963" indent="-230188">
              <a:spcAft>
                <a:spcPts val="400"/>
              </a:spcAft>
              <a:buClr>
                <a:srgbClr val="00B050"/>
              </a:buClr>
              <a:buFont typeface="Arial" pitchFamily="34" charset="0"/>
              <a:buChar char="•"/>
            </a:pPr>
            <a:r>
              <a:rPr lang="en-US" sz="1500" dirty="0" smtClean="0"/>
              <a:t>The average standard of living for the population – the number of goods and services they can afford to buy in one year – will decline. In effect, most people will become poorer.</a:t>
            </a:r>
          </a:p>
          <a:p>
            <a:pPr marL="461963" indent="-230188">
              <a:spcAft>
                <a:spcPts val="400"/>
              </a:spcAft>
              <a:buClr>
                <a:srgbClr val="00B050"/>
              </a:buClr>
              <a:buFont typeface="Arial" pitchFamily="34" charset="0"/>
              <a:buChar char="•"/>
            </a:pPr>
            <a:r>
              <a:rPr lang="en-US" sz="1500" dirty="0" smtClean="0"/>
              <a:t>Business owners will not expand their firms as people will have less money to spend on the products they make.</a:t>
            </a:r>
          </a:p>
          <a:p>
            <a:pPr marL="285750" indent="-285750">
              <a:spcAft>
                <a:spcPts val="400"/>
              </a:spcAft>
              <a:buClr>
                <a:srgbClr val="00B050"/>
              </a:buClr>
              <a:buFont typeface="Wingdings 3" panose="05040102010807070707" pitchFamily="18" charset="2"/>
              <a:buChar char=""/>
            </a:pPr>
            <a:r>
              <a:rPr lang="en-US" sz="1500" dirty="0" smtClean="0"/>
              <a:t>Economic growth, however, makes a country richer and allows living standards to rise.</a:t>
            </a:r>
          </a:p>
        </p:txBody>
      </p:sp>
      <p:pic>
        <p:nvPicPr>
          <p:cNvPr id="20482" name="Picture 2" descr="http://people.cedarville.edu/employee/wheelerb/macro/ni/gdp_equ.gif"/>
          <p:cNvPicPr>
            <a:picLocks noChangeAspect="1" noChangeArrowheads="1"/>
          </p:cNvPicPr>
          <p:nvPr/>
        </p:nvPicPr>
        <p:blipFill>
          <a:blip r:embed="rId3"/>
          <a:srcRect l="14000" t="12000" r="6000" b="24000"/>
          <a:stretch>
            <a:fillRect/>
          </a:stretch>
        </p:blipFill>
        <p:spPr bwMode="auto">
          <a:xfrm>
            <a:off x="5912502" y="1143000"/>
            <a:ext cx="2926698" cy="1142126"/>
          </a:xfrm>
          <a:prstGeom prst="rect">
            <a:avLst/>
          </a:prstGeom>
          <a:noFill/>
          <a:effectLst>
            <a:outerShdw blurRad="139700" dist="38100" dir="2700000" sx="102000" sy="102000" algn="tl" rotWithShape="0">
              <a:prstClr val="black">
                <a:alpha val="40000"/>
              </a:prstClr>
            </a:outerShdw>
          </a:effectLst>
        </p:spPr>
      </p:pic>
      <p:pic>
        <p:nvPicPr>
          <p:cNvPr id="20484" name="Picture 4" descr="http://www.refernews.com/wp-content/uploads/2014/02/Statical-Data-of-Top-10-Richest-Countries-in-the-World-by-GDP2015-IMF-Report.jpg"/>
          <p:cNvPicPr>
            <a:picLocks noChangeAspect="1" noChangeArrowheads="1"/>
          </p:cNvPicPr>
          <p:nvPr/>
        </p:nvPicPr>
        <p:blipFill>
          <a:blip r:embed="rId4" cstate="print"/>
          <a:srcRect/>
          <a:stretch>
            <a:fillRect/>
          </a:stretch>
        </p:blipFill>
        <p:spPr bwMode="auto">
          <a:xfrm>
            <a:off x="5909316" y="2362200"/>
            <a:ext cx="2910834" cy="1284892"/>
          </a:xfrm>
          <a:prstGeom prst="rect">
            <a:avLst/>
          </a:prstGeom>
          <a:noFill/>
          <a:effectLst>
            <a:outerShdw blurRad="139700" dist="38100" dir="2700000" sx="102000" sy="102000" algn="tl" rotWithShape="0">
              <a:prstClr val="black">
                <a:alpha val="40000"/>
              </a:prstClr>
            </a:outerShdw>
          </a:effectLst>
        </p:spPr>
      </p:pic>
      <p:pic>
        <p:nvPicPr>
          <p:cNvPr id="20486" name="Picture 6" descr="http://www.targetmap.com/ThumbnailsReports/4288_THUMB_IPAD.jpg"/>
          <p:cNvPicPr>
            <a:picLocks noChangeAspect="1" noChangeArrowheads="1"/>
          </p:cNvPicPr>
          <p:nvPr/>
        </p:nvPicPr>
        <p:blipFill>
          <a:blip r:embed="rId5" cstate="print"/>
          <a:srcRect/>
          <a:stretch>
            <a:fillRect/>
          </a:stretch>
        </p:blipFill>
        <p:spPr bwMode="auto">
          <a:xfrm>
            <a:off x="5935314" y="3782846"/>
            <a:ext cx="2884836" cy="1855954"/>
          </a:xfrm>
          <a:prstGeom prst="rect">
            <a:avLst/>
          </a:prstGeom>
          <a:noFill/>
          <a:effectLst>
            <a:outerShdw blurRad="139700" dist="38100" dir="2700000" sx="102000" sy="102000" algn="tl" rotWithShape="0">
              <a:prstClr val="black">
                <a:alpha val="40000"/>
              </a:prstClr>
            </a:outerShdw>
          </a:effectLst>
        </p:spPr>
      </p:pic>
      <p:sp>
        <p:nvSpPr>
          <p:cNvPr id="9" name="TextBox 8"/>
          <p:cNvSpPr txBox="1"/>
          <p:nvPr/>
        </p:nvSpPr>
        <p:spPr>
          <a:xfrm>
            <a:off x="304800" y="5715000"/>
            <a:ext cx="8534400" cy="882293"/>
          </a:xfrm>
          <a:prstGeom prst="rect">
            <a:avLst/>
          </a:prstGeom>
          <a:solidFill>
            <a:schemeClr val="tx2">
              <a:lumMod val="40000"/>
              <a:lumOff val="60000"/>
            </a:schemeClr>
          </a:solidFill>
          <a:ln w="28575">
            <a:solidFill>
              <a:schemeClr val="tx1"/>
            </a:solidFill>
          </a:ln>
        </p:spPr>
        <p:txBody>
          <a:bodyPr wrap="square" rtlCol="0">
            <a:spAutoFit/>
          </a:bodyPr>
          <a:lstStyle/>
          <a:p>
            <a:pPr marL="285750" indent="-285750">
              <a:spcAft>
                <a:spcPts val="400"/>
              </a:spcAft>
              <a:buClr>
                <a:srgbClr val="00B050"/>
              </a:buClr>
            </a:pPr>
            <a:r>
              <a:rPr lang="en-US" sz="1600" b="1" dirty="0" smtClean="0"/>
              <a:t>Tips for Success</a:t>
            </a:r>
          </a:p>
          <a:p>
            <a:pPr>
              <a:spcAft>
                <a:spcPts val="400"/>
              </a:spcAft>
              <a:buClr>
                <a:srgbClr val="00B050"/>
              </a:buClr>
            </a:pPr>
            <a:r>
              <a:rPr lang="en-US" sz="1600" dirty="0" smtClean="0"/>
              <a:t>You will not be asked questions about your own country. However, it is a good idea to find out about growth, inflation and unemployment rates in your country.</a:t>
            </a:r>
          </a:p>
        </p:txBody>
      </p:sp>
      <p:sp>
        <p:nvSpPr>
          <p:cNvPr id="11" name="Title 2"/>
          <p:cNvSpPr>
            <a:spLocks noGrp="1"/>
          </p:cNvSpPr>
          <p:nvPr>
            <p:ph type="title"/>
          </p:nvPr>
        </p:nvSpPr>
        <p:spPr>
          <a:xfrm>
            <a:off x="70266" y="72008"/>
            <a:ext cx="8859452" cy="548680"/>
          </a:xfrm>
        </p:spPr>
        <p:txBody>
          <a:bodyPr>
            <a:noAutofit/>
          </a:bodyPr>
          <a:lstStyle/>
          <a:p>
            <a:r>
              <a:rPr lang="en-US" sz="2800" dirty="0" smtClean="0"/>
              <a:t>6.1 – External Business Environment </a:t>
            </a:r>
            <a:r>
              <a:rPr lang="en-US" sz="2800" dirty="0" smtClean="0"/>
              <a:t>– Economic - Inflation</a:t>
            </a:r>
            <a:endParaRPr lang="en-GB" sz="2800" dirty="0"/>
          </a:p>
        </p:txBody>
      </p:sp>
    </p:spTree>
    <p:extLst>
      <p:ext uri="{BB962C8B-B14F-4D97-AF65-F5344CB8AC3E}">
        <p14:creationId xmlns:p14="http://schemas.microsoft.com/office/powerpoint/2010/main" val="897695441"/>
      </p:ext>
    </p:extLst>
  </p:cSld>
  <p:clrMapOvr>
    <a:masterClrMapping/>
  </p:clrMapOvr>
  <p:transition advClick="0"/>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5" name="Table 24"/>
          <p:cNvGraphicFramePr>
            <a:graphicFrameLocks noGrp="1"/>
          </p:cNvGraphicFramePr>
          <p:nvPr>
            <p:extLst>
              <p:ext uri="{D42A27DB-BD31-4B8C-83A1-F6EECF244321}">
                <p14:modId xmlns:p14="http://schemas.microsoft.com/office/powerpoint/2010/main" val="131469312"/>
              </p:ext>
            </p:extLst>
          </p:nvPr>
        </p:nvGraphicFramePr>
        <p:xfrm>
          <a:off x="7086600" y="1196442"/>
          <a:ext cx="1752600" cy="5280558"/>
        </p:xfrm>
        <a:graphic>
          <a:graphicData uri="http://schemas.openxmlformats.org/drawingml/2006/table">
            <a:tbl>
              <a:tblPr firstRow="1" firstCol="1" lastRow="1" lastCol="1" bandRow="1" bandCol="1">
                <a:tableStyleId>{2D5ABB26-0587-4C30-8999-92F81FD0307C}</a:tableStyleId>
              </a:tblPr>
              <a:tblGrid>
                <a:gridCol w="1752600"/>
              </a:tblGrid>
              <a:tr h="342798">
                <a:tc>
                  <a:txBody>
                    <a:bodyPr/>
                    <a:lstStyle/>
                    <a:p>
                      <a:pPr>
                        <a:spcAft>
                          <a:spcPts val="0"/>
                        </a:spcAft>
                      </a:pPr>
                      <a:endParaRPr lang="en-GB" sz="140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4577410">
                <a:tc>
                  <a:txBody>
                    <a:bodyPr/>
                    <a:lstStyle/>
                    <a:p>
                      <a:pPr marL="177800" indent="-177800" algn="l">
                        <a:spcAft>
                          <a:spcPts val="600"/>
                        </a:spcAft>
                        <a:buFontTx/>
                        <a:buBlip>
                          <a:blip r:embed="rId3"/>
                        </a:buBlip>
                      </a:pPr>
                      <a:r>
                        <a:rPr lang="en-GB" sz="1400" baseline="0" dirty="0" smtClean="0">
                          <a:solidFill>
                            <a:srgbClr val="FF0000"/>
                          </a:solidFill>
                          <a:effectLst/>
                          <a:latin typeface="Arial" pitchFamily="34" charset="0"/>
                          <a:ea typeface="Times New Roman"/>
                          <a:cs typeface="Arial" pitchFamily="34" charset="0"/>
                        </a:rPr>
                        <a:t>Why do Governments interfere in business activity</a:t>
                      </a:r>
                    </a:p>
                    <a:p>
                      <a:pPr marL="177800" indent="-177800" algn="l">
                        <a:spcAft>
                          <a:spcPts val="600"/>
                        </a:spcAft>
                        <a:buFontTx/>
                        <a:buBlip>
                          <a:blip r:embed="rId3"/>
                        </a:buBlip>
                      </a:pPr>
                      <a:r>
                        <a:rPr lang="en-GB" sz="1400" baseline="0" dirty="0" smtClean="0">
                          <a:solidFill>
                            <a:schemeClr val="tx1"/>
                          </a:solidFill>
                          <a:effectLst/>
                          <a:latin typeface="Arial" pitchFamily="34" charset="0"/>
                          <a:ea typeface="Times New Roman"/>
                          <a:cs typeface="Arial" pitchFamily="34" charset="0"/>
                        </a:rPr>
                        <a:t>Do you have to pay taxes</a:t>
                      </a:r>
                    </a:p>
                    <a:p>
                      <a:pPr marL="177800" indent="-177800" algn="l">
                        <a:spcAft>
                          <a:spcPts val="600"/>
                        </a:spcAft>
                        <a:buFontTx/>
                        <a:buBlip>
                          <a:blip r:embed="rId3"/>
                        </a:buBlip>
                      </a:pPr>
                      <a:r>
                        <a:rPr lang="en-GB" sz="1400" baseline="0" dirty="0" smtClean="0">
                          <a:solidFill>
                            <a:srgbClr val="FF0000"/>
                          </a:solidFill>
                          <a:effectLst/>
                          <a:latin typeface="Arial" pitchFamily="34" charset="0"/>
                          <a:ea typeface="Times New Roman"/>
                          <a:cs typeface="Arial" pitchFamily="34" charset="0"/>
                        </a:rPr>
                        <a:t>How are country’s measured against each other</a:t>
                      </a:r>
                    </a:p>
                    <a:p>
                      <a:pPr marL="177800" indent="-177800" algn="l">
                        <a:spcAft>
                          <a:spcPts val="600"/>
                        </a:spcAft>
                        <a:buFontTx/>
                        <a:buBlip>
                          <a:blip r:embed="rId3"/>
                        </a:buBlip>
                      </a:pPr>
                      <a:r>
                        <a:rPr lang="en-GB" sz="1400" baseline="0" dirty="0" smtClean="0">
                          <a:solidFill>
                            <a:schemeClr val="tx1"/>
                          </a:solidFill>
                          <a:effectLst/>
                          <a:latin typeface="Arial" pitchFamily="34" charset="0"/>
                          <a:ea typeface="Times New Roman"/>
                          <a:cs typeface="Arial" pitchFamily="34" charset="0"/>
                        </a:rPr>
                        <a:t>What happens in a recession</a:t>
                      </a:r>
                    </a:p>
                    <a:p>
                      <a:pPr marL="177800" indent="-177800" algn="l">
                        <a:spcAft>
                          <a:spcPts val="600"/>
                        </a:spcAft>
                        <a:buFontTx/>
                        <a:buBlip>
                          <a:blip r:embed="rId3"/>
                        </a:buBlip>
                      </a:pPr>
                      <a:r>
                        <a:rPr lang="en-GB" sz="1400" baseline="0" dirty="0" smtClean="0">
                          <a:solidFill>
                            <a:srgbClr val="FF0000"/>
                          </a:solidFill>
                          <a:effectLst/>
                          <a:latin typeface="Arial" pitchFamily="34" charset="0"/>
                          <a:ea typeface="Times New Roman"/>
                          <a:cs typeface="Arial" pitchFamily="34" charset="0"/>
                        </a:rPr>
                        <a:t>Why do prices of goods keep going up each year</a:t>
                      </a:r>
                    </a:p>
                    <a:p>
                      <a:pPr marL="177800" indent="-177800" algn="l">
                        <a:spcAft>
                          <a:spcPts val="600"/>
                        </a:spcAft>
                        <a:buFontTx/>
                        <a:buBlip>
                          <a:blip r:embed="rId3"/>
                        </a:buBlip>
                      </a:pPr>
                      <a:r>
                        <a:rPr lang="en-GB" sz="1400" baseline="0" dirty="0" smtClean="0">
                          <a:solidFill>
                            <a:schemeClr val="tx1"/>
                          </a:solidFill>
                          <a:effectLst/>
                          <a:latin typeface="Arial" pitchFamily="34" charset="0"/>
                          <a:ea typeface="Times New Roman"/>
                          <a:cs typeface="Arial" pitchFamily="34" charset="0"/>
                        </a:rPr>
                        <a:t>How does unemployment affect GDP</a:t>
                      </a:r>
                    </a:p>
                    <a:p>
                      <a:pPr marL="177800" indent="-177800" algn="l">
                        <a:spcAft>
                          <a:spcPts val="600"/>
                        </a:spcAft>
                        <a:buFontTx/>
                        <a:buBlip>
                          <a:blip r:embed="rId3"/>
                        </a:buBlip>
                      </a:pPr>
                      <a:r>
                        <a:rPr lang="en-GB" sz="1400" baseline="0" dirty="0" smtClean="0">
                          <a:solidFill>
                            <a:srgbClr val="FF0000"/>
                          </a:solidFill>
                          <a:effectLst/>
                          <a:latin typeface="Arial" pitchFamily="34" charset="0"/>
                          <a:ea typeface="Times New Roman"/>
                          <a:cs typeface="Arial" pitchFamily="34" charset="0"/>
                        </a:rPr>
                        <a:t>Why should the currency exchange rate bother me</a:t>
                      </a:r>
                      <a:endParaRPr lang="en-GB" sz="1400" dirty="0" smtClean="0">
                        <a:solidFill>
                          <a:srgbClr val="FF0000"/>
                        </a:solidFill>
                        <a:effectLst/>
                        <a:latin typeface="Arial" pitchFamily="34" charset="0"/>
                        <a:ea typeface="Times New Roman"/>
                        <a:cs typeface="Arial" pitchFamily="34"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32" name="Picture 4" descr="Think About"/>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7162800" y="1219200"/>
            <a:ext cx="1661864" cy="333375"/>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288156" y="1126153"/>
            <a:ext cx="6722244" cy="5324535"/>
          </a:xfrm>
          <a:prstGeom prst="rect">
            <a:avLst/>
          </a:prstGeom>
        </p:spPr>
        <p:txBody>
          <a:bodyPr wrap="square">
            <a:spAutoFit/>
          </a:bodyPr>
          <a:lstStyle/>
          <a:p>
            <a:pPr marL="285750" indent="-285750">
              <a:buClr>
                <a:srgbClr val="00B050"/>
              </a:buClr>
              <a:buFont typeface="Wingdings 3" pitchFamily="18" charset="2"/>
              <a:buChar char=""/>
            </a:pPr>
            <a:r>
              <a:rPr lang="en-US" sz="1700" dirty="0" smtClean="0"/>
              <a:t>All governments spend money, on schools, hospitals, roads, defence, public services etc. This expenditure is very important to some businesses, e.g.</a:t>
            </a:r>
          </a:p>
          <a:p>
            <a:pPr marL="517525" indent="-174625">
              <a:buClr>
                <a:srgbClr val="00B050"/>
              </a:buClr>
              <a:buFont typeface="Arial" pitchFamily="34" charset="0"/>
              <a:buChar char="•"/>
            </a:pPr>
            <a:r>
              <a:rPr lang="en-US" sz="1700" dirty="0" smtClean="0"/>
              <a:t>Construction firms will benefit from new road building schemes</a:t>
            </a:r>
          </a:p>
          <a:p>
            <a:pPr marL="517525" indent="-174625">
              <a:buClr>
                <a:srgbClr val="00B050"/>
              </a:buClr>
              <a:buFont typeface="Arial" pitchFamily="34" charset="0"/>
              <a:buChar char="•"/>
            </a:pPr>
            <a:r>
              <a:rPr lang="en-US" sz="1700" dirty="0" smtClean="0"/>
              <a:t>Defence industries will gain if the government re-equips the army</a:t>
            </a:r>
          </a:p>
          <a:p>
            <a:pPr marL="517525" indent="-174625">
              <a:buClr>
                <a:srgbClr val="00B050"/>
              </a:buClr>
              <a:buFont typeface="Arial" pitchFamily="34" charset="0"/>
              <a:buChar char="•"/>
            </a:pPr>
            <a:r>
              <a:rPr lang="en-GB" sz="1700" dirty="0" smtClean="0"/>
              <a:t>Bus manufacturers will benefit from government spending on public transport.</a:t>
            </a:r>
          </a:p>
          <a:p>
            <a:pPr marL="285750" indent="-285750">
              <a:buClr>
                <a:srgbClr val="00B050"/>
              </a:buClr>
              <a:tabLst>
                <a:tab pos="396875" algn="l"/>
              </a:tabLst>
            </a:pPr>
            <a:r>
              <a:rPr lang="en-GB" sz="1700" dirty="0" smtClean="0"/>
              <a:t>Q:	Where do governments raise the money from?</a:t>
            </a:r>
          </a:p>
          <a:p>
            <a:pPr marL="285750" indent="-285750">
              <a:buClr>
                <a:srgbClr val="00B050"/>
              </a:buClr>
              <a:tabLst>
                <a:tab pos="396875" algn="l"/>
              </a:tabLst>
            </a:pPr>
            <a:r>
              <a:rPr lang="en-GB" sz="1700" dirty="0" smtClean="0"/>
              <a:t>A:	Largely from taxes on individuals and businesses</a:t>
            </a:r>
          </a:p>
          <a:p>
            <a:pPr marL="285750" indent="-285750">
              <a:buClr>
                <a:srgbClr val="00B050"/>
              </a:buClr>
              <a:tabLst>
                <a:tab pos="396875" algn="l"/>
              </a:tabLst>
            </a:pPr>
            <a:r>
              <a:rPr lang="en-GB" sz="1700" dirty="0" smtClean="0"/>
              <a:t>Q:	What are the main types of taxes?</a:t>
            </a:r>
          </a:p>
          <a:p>
            <a:pPr marL="285750" indent="-285750">
              <a:buClr>
                <a:srgbClr val="00B050"/>
              </a:buClr>
              <a:tabLst>
                <a:tab pos="396875" algn="l"/>
              </a:tabLst>
            </a:pPr>
            <a:r>
              <a:rPr lang="en-GB" sz="1700" dirty="0" smtClean="0"/>
              <a:t>A:	</a:t>
            </a:r>
            <a:r>
              <a:rPr lang="en-GB" sz="1700" b="1" dirty="0" smtClean="0">
                <a:solidFill>
                  <a:srgbClr val="FF0000"/>
                </a:solidFill>
              </a:rPr>
              <a:t>Direct taxes</a:t>
            </a:r>
            <a:r>
              <a:rPr lang="en-GB" sz="1700" dirty="0" smtClean="0">
                <a:solidFill>
                  <a:srgbClr val="FF0000"/>
                </a:solidFill>
              </a:rPr>
              <a:t> </a:t>
            </a:r>
            <a:r>
              <a:rPr lang="en-GB" sz="1700" dirty="0" smtClean="0"/>
              <a:t>on the income of businesses and individuals and </a:t>
            </a:r>
            <a:r>
              <a:rPr lang="en-GB" sz="1700" b="1" dirty="0" smtClean="0">
                <a:solidFill>
                  <a:srgbClr val="FF0000"/>
                </a:solidFill>
              </a:rPr>
              <a:t>indirect taxes</a:t>
            </a:r>
            <a:r>
              <a:rPr lang="en-GB" sz="1700" dirty="0" smtClean="0">
                <a:solidFill>
                  <a:srgbClr val="FF0000"/>
                </a:solidFill>
              </a:rPr>
              <a:t> </a:t>
            </a:r>
            <a:r>
              <a:rPr lang="en-GB" sz="1700" dirty="0" smtClean="0"/>
              <a:t>on spending.</a:t>
            </a:r>
          </a:p>
          <a:p>
            <a:pPr marL="285750" indent="-285750">
              <a:buClr>
                <a:srgbClr val="00B050"/>
              </a:buClr>
              <a:tabLst>
                <a:tab pos="396875" algn="l"/>
              </a:tabLst>
            </a:pPr>
            <a:r>
              <a:rPr lang="en-GB" sz="1700" dirty="0" smtClean="0"/>
              <a:t>Q:	How do these taxes affect business activity?</a:t>
            </a:r>
          </a:p>
          <a:p>
            <a:pPr marL="285750" indent="-285750">
              <a:buClr>
                <a:srgbClr val="00B050"/>
              </a:buClr>
              <a:tabLst>
                <a:tab pos="396875" algn="l"/>
              </a:tabLst>
            </a:pPr>
            <a:r>
              <a:rPr lang="en-GB" sz="1700" dirty="0" smtClean="0"/>
              <a:t>A:	In a number of different ways. We can see these effects by studying the impact of 4 common taxes:</a:t>
            </a:r>
          </a:p>
          <a:p>
            <a:pPr marL="573088" indent="-230188">
              <a:buClr>
                <a:srgbClr val="00B050"/>
              </a:buClr>
              <a:buFont typeface="Arial" pitchFamily="34" charset="0"/>
              <a:buChar char="•"/>
            </a:pPr>
            <a:r>
              <a:rPr lang="en-GB" sz="1700" dirty="0" smtClean="0"/>
              <a:t>Income tax</a:t>
            </a:r>
          </a:p>
          <a:p>
            <a:pPr marL="573088" indent="-230188">
              <a:buClr>
                <a:srgbClr val="00B050"/>
              </a:buClr>
              <a:buFont typeface="Arial" pitchFamily="34" charset="0"/>
              <a:buChar char="•"/>
            </a:pPr>
            <a:r>
              <a:rPr lang="en-GB" sz="1700" dirty="0" smtClean="0"/>
              <a:t>Profits tax or corporation tax</a:t>
            </a:r>
          </a:p>
          <a:p>
            <a:pPr marL="573088" indent="-230188">
              <a:buClr>
                <a:srgbClr val="00B050"/>
              </a:buClr>
              <a:buFont typeface="Arial" pitchFamily="34" charset="0"/>
              <a:buChar char="•"/>
            </a:pPr>
            <a:r>
              <a:rPr lang="en-GB" sz="1700" dirty="0" smtClean="0"/>
              <a:t>Indirect taxes, i.e. Value Added Tax (VAT)</a:t>
            </a:r>
          </a:p>
          <a:p>
            <a:pPr marL="573088" indent="-230188">
              <a:buClr>
                <a:srgbClr val="00B050"/>
              </a:buClr>
              <a:buFont typeface="Arial" pitchFamily="34" charset="0"/>
              <a:buChar char="•"/>
            </a:pPr>
            <a:r>
              <a:rPr lang="en-GB" sz="1700" dirty="0" smtClean="0"/>
              <a:t>Import tariffs</a:t>
            </a:r>
          </a:p>
        </p:txBody>
      </p:sp>
      <p:sp>
        <p:nvSpPr>
          <p:cNvPr id="8" name="Title 2"/>
          <p:cNvSpPr>
            <a:spLocks noGrp="1"/>
          </p:cNvSpPr>
          <p:nvPr>
            <p:ph type="title"/>
          </p:nvPr>
        </p:nvSpPr>
        <p:spPr>
          <a:xfrm>
            <a:off x="70266" y="72008"/>
            <a:ext cx="8859452" cy="548680"/>
          </a:xfrm>
        </p:spPr>
        <p:txBody>
          <a:bodyPr>
            <a:noAutofit/>
          </a:bodyPr>
          <a:lstStyle/>
          <a:p>
            <a:r>
              <a:rPr lang="en-US" sz="2800" dirty="0" smtClean="0"/>
              <a:t>6.1 – External Business Environment </a:t>
            </a:r>
            <a:r>
              <a:rPr lang="en-US" sz="2800" dirty="0" smtClean="0"/>
              <a:t>– Economic - Taxation</a:t>
            </a:r>
            <a:endParaRPr lang="en-GB" sz="2800" dirty="0"/>
          </a:p>
        </p:txBody>
      </p:sp>
    </p:spTree>
    <p:extLst>
      <p:ext uri="{BB962C8B-B14F-4D97-AF65-F5344CB8AC3E}">
        <p14:creationId xmlns:p14="http://schemas.microsoft.com/office/powerpoint/2010/main" val="1070003659"/>
      </p:ext>
    </p:extLst>
  </p:cSld>
  <p:clrMapOvr>
    <a:masterClrMapping/>
  </p:clrMapOvr>
  <p:transition advClick="0"/>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5" name="Table 24"/>
          <p:cNvGraphicFramePr>
            <a:graphicFrameLocks noGrp="1"/>
          </p:cNvGraphicFramePr>
          <p:nvPr>
            <p:extLst/>
          </p:nvPr>
        </p:nvGraphicFramePr>
        <p:xfrm>
          <a:off x="7086600" y="1196442"/>
          <a:ext cx="1752600" cy="5280558"/>
        </p:xfrm>
        <a:graphic>
          <a:graphicData uri="http://schemas.openxmlformats.org/drawingml/2006/table">
            <a:tbl>
              <a:tblPr firstRow="1" firstCol="1" lastRow="1" lastCol="1" bandRow="1" bandCol="1">
                <a:tableStyleId>{2D5ABB26-0587-4C30-8999-92F81FD0307C}</a:tableStyleId>
              </a:tblPr>
              <a:tblGrid>
                <a:gridCol w="1752600"/>
              </a:tblGrid>
              <a:tr h="342798">
                <a:tc>
                  <a:txBody>
                    <a:bodyPr/>
                    <a:lstStyle/>
                    <a:p>
                      <a:pPr>
                        <a:spcAft>
                          <a:spcPts val="0"/>
                        </a:spcAft>
                      </a:pPr>
                      <a:endParaRPr lang="en-GB" sz="140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4577410">
                <a:tc>
                  <a:txBody>
                    <a:bodyPr/>
                    <a:lstStyle/>
                    <a:p>
                      <a:pPr marL="177800" indent="-177800" algn="l">
                        <a:spcAft>
                          <a:spcPts val="600"/>
                        </a:spcAft>
                        <a:buFontTx/>
                        <a:buBlip>
                          <a:blip r:embed="rId3"/>
                        </a:buBlip>
                      </a:pPr>
                      <a:r>
                        <a:rPr lang="en-GB" sz="1400" baseline="0" dirty="0" smtClean="0">
                          <a:solidFill>
                            <a:srgbClr val="FF0000"/>
                          </a:solidFill>
                          <a:effectLst/>
                          <a:latin typeface="Arial" pitchFamily="34" charset="0"/>
                          <a:ea typeface="Times New Roman"/>
                          <a:cs typeface="Arial" pitchFamily="34" charset="0"/>
                        </a:rPr>
                        <a:t>Why do Governments interfere in business activity</a:t>
                      </a:r>
                    </a:p>
                    <a:p>
                      <a:pPr marL="177800" indent="-177800" algn="l">
                        <a:spcAft>
                          <a:spcPts val="600"/>
                        </a:spcAft>
                        <a:buFontTx/>
                        <a:buBlip>
                          <a:blip r:embed="rId3"/>
                        </a:buBlip>
                      </a:pPr>
                      <a:r>
                        <a:rPr lang="en-GB" sz="1400" baseline="0" dirty="0" smtClean="0">
                          <a:solidFill>
                            <a:schemeClr val="tx1"/>
                          </a:solidFill>
                          <a:effectLst/>
                          <a:latin typeface="Arial" pitchFamily="34" charset="0"/>
                          <a:ea typeface="Times New Roman"/>
                          <a:cs typeface="Arial" pitchFamily="34" charset="0"/>
                        </a:rPr>
                        <a:t>Do you have to pay taxes</a:t>
                      </a:r>
                    </a:p>
                    <a:p>
                      <a:pPr marL="177800" indent="-177800" algn="l">
                        <a:spcAft>
                          <a:spcPts val="600"/>
                        </a:spcAft>
                        <a:buFontTx/>
                        <a:buBlip>
                          <a:blip r:embed="rId3"/>
                        </a:buBlip>
                      </a:pPr>
                      <a:r>
                        <a:rPr lang="en-GB" sz="1400" baseline="0" dirty="0" smtClean="0">
                          <a:solidFill>
                            <a:srgbClr val="FF0000"/>
                          </a:solidFill>
                          <a:effectLst/>
                          <a:latin typeface="Arial" pitchFamily="34" charset="0"/>
                          <a:ea typeface="Times New Roman"/>
                          <a:cs typeface="Arial" pitchFamily="34" charset="0"/>
                        </a:rPr>
                        <a:t>How are country’s measured against each other</a:t>
                      </a:r>
                    </a:p>
                    <a:p>
                      <a:pPr marL="177800" indent="-177800" algn="l">
                        <a:spcAft>
                          <a:spcPts val="600"/>
                        </a:spcAft>
                        <a:buFontTx/>
                        <a:buBlip>
                          <a:blip r:embed="rId3"/>
                        </a:buBlip>
                      </a:pPr>
                      <a:r>
                        <a:rPr lang="en-GB" sz="1400" baseline="0" dirty="0" smtClean="0">
                          <a:solidFill>
                            <a:schemeClr val="tx1"/>
                          </a:solidFill>
                          <a:effectLst/>
                          <a:latin typeface="Arial" pitchFamily="34" charset="0"/>
                          <a:ea typeface="Times New Roman"/>
                          <a:cs typeface="Arial" pitchFamily="34" charset="0"/>
                        </a:rPr>
                        <a:t>What happens in a recession</a:t>
                      </a:r>
                    </a:p>
                    <a:p>
                      <a:pPr marL="177800" indent="-177800" algn="l">
                        <a:spcAft>
                          <a:spcPts val="600"/>
                        </a:spcAft>
                        <a:buFontTx/>
                        <a:buBlip>
                          <a:blip r:embed="rId3"/>
                        </a:buBlip>
                      </a:pPr>
                      <a:r>
                        <a:rPr lang="en-GB" sz="1400" baseline="0" dirty="0" smtClean="0">
                          <a:solidFill>
                            <a:srgbClr val="FF0000"/>
                          </a:solidFill>
                          <a:effectLst/>
                          <a:latin typeface="Arial" pitchFamily="34" charset="0"/>
                          <a:ea typeface="Times New Roman"/>
                          <a:cs typeface="Arial" pitchFamily="34" charset="0"/>
                        </a:rPr>
                        <a:t>Why do prices of goods keep going up each year</a:t>
                      </a:r>
                    </a:p>
                    <a:p>
                      <a:pPr marL="177800" indent="-177800" algn="l">
                        <a:spcAft>
                          <a:spcPts val="600"/>
                        </a:spcAft>
                        <a:buFontTx/>
                        <a:buBlip>
                          <a:blip r:embed="rId3"/>
                        </a:buBlip>
                      </a:pPr>
                      <a:r>
                        <a:rPr lang="en-GB" sz="1400" baseline="0" dirty="0" smtClean="0">
                          <a:solidFill>
                            <a:schemeClr val="tx1"/>
                          </a:solidFill>
                          <a:effectLst/>
                          <a:latin typeface="Arial" pitchFamily="34" charset="0"/>
                          <a:ea typeface="Times New Roman"/>
                          <a:cs typeface="Arial" pitchFamily="34" charset="0"/>
                        </a:rPr>
                        <a:t>How does unemployment affect GDP</a:t>
                      </a:r>
                    </a:p>
                    <a:p>
                      <a:pPr marL="177800" indent="-177800" algn="l">
                        <a:spcAft>
                          <a:spcPts val="600"/>
                        </a:spcAft>
                        <a:buFontTx/>
                        <a:buBlip>
                          <a:blip r:embed="rId3"/>
                        </a:buBlip>
                      </a:pPr>
                      <a:r>
                        <a:rPr lang="en-GB" sz="1400" baseline="0" dirty="0" smtClean="0">
                          <a:solidFill>
                            <a:srgbClr val="FF0000"/>
                          </a:solidFill>
                          <a:effectLst/>
                          <a:latin typeface="Arial" pitchFamily="34" charset="0"/>
                          <a:ea typeface="Times New Roman"/>
                          <a:cs typeface="Arial" pitchFamily="34" charset="0"/>
                        </a:rPr>
                        <a:t>Why should the currency exchange rate bother me</a:t>
                      </a:r>
                      <a:endParaRPr lang="en-GB" sz="1400" dirty="0" smtClean="0">
                        <a:solidFill>
                          <a:srgbClr val="FF0000"/>
                        </a:solidFill>
                        <a:effectLst/>
                        <a:latin typeface="Arial" pitchFamily="34" charset="0"/>
                        <a:ea typeface="Times New Roman"/>
                        <a:cs typeface="Arial" pitchFamily="34"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32" name="Picture 4" descr="Think About"/>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7162800" y="1219200"/>
            <a:ext cx="1661864" cy="333375"/>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288156" y="1126153"/>
            <a:ext cx="6722244" cy="5324535"/>
          </a:xfrm>
          <a:prstGeom prst="rect">
            <a:avLst/>
          </a:prstGeom>
        </p:spPr>
        <p:txBody>
          <a:bodyPr wrap="square">
            <a:spAutoFit/>
          </a:bodyPr>
          <a:lstStyle/>
          <a:p>
            <a:pPr marL="285750" indent="-285750">
              <a:buClr>
                <a:srgbClr val="00B050"/>
              </a:buClr>
              <a:buFont typeface="Wingdings 3" pitchFamily="18" charset="2"/>
              <a:buChar char=""/>
            </a:pPr>
            <a:r>
              <a:rPr lang="en-US" sz="1700" dirty="0" smtClean="0"/>
              <a:t>This is a tax on people’s incomes. Usually, the higher a person’s income the greater will be the amount of tax they have to pay to the government. Income tax is set at a certain percentage of income, e.g. 25%. In many countries income tax is progressive. This means that the rich pay tax at a higher rate than the poor.</a:t>
            </a:r>
          </a:p>
          <a:p>
            <a:pPr marL="285750" indent="-285750">
              <a:buClr>
                <a:srgbClr val="00B050"/>
              </a:buClr>
              <a:buFont typeface="Wingdings 3" pitchFamily="18" charset="2"/>
              <a:buChar char=""/>
            </a:pPr>
            <a:r>
              <a:rPr lang="en-US" sz="1700" dirty="0" smtClean="0"/>
              <a:t>How would businesses be affected by an increase in the rate of income tax? Individual taxpayers would have a lower </a:t>
            </a:r>
            <a:r>
              <a:rPr lang="en-US" sz="1700" b="1" dirty="0" smtClean="0"/>
              <a:t>disposable income. </a:t>
            </a:r>
            <a:r>
              <a:rPr lang="en-US" sz="1700" dirty="0" smtClean="0"/>
              <a:t>They would have less money to spend and save. Businesses would be likely to see a fall in sales. Managers may decide to produce fewer goods as sales are lower. Some workers could lose their jobs.</a:t>
            </a:r>
          </a:p>
          <a:p>
            <a:pPr marL="285750" indent="-285750">
              <a:buClr>
                <a:srgbClr val="00B050"/>
              </a:buClr>
              <a:buFont typeface="Wingdings 3" pitchFamily="18" charset="2"/>
              <a:buChar char=""/>
            </a:pPr>
            <a:endParaRPr lang="en-US" sz="1700" dirty="0" smtClean="0"/>
          </a:p>
          <a:p>
            <a:pPr marL="285750" indent="-285750">
              <a:buClr>
                <a:srgbClr val="00B050"/>
              </a:buClr>
              <a:buFont typeface="Wingdings 3" pitchFamily="18" charset="2"/>
              <a:buChar char=""/>
            </a:pPr>
            <a:endParaRPr lang="en-US" sz="1700" dirty="0" smtClean="0"/>
          </a:p>
          <a:p>
            <a:pPr marL="285750" indent="-285750">
              <a:buClr>
                <a:srgbClr val="00B050"/>
              </a:buClr>
              <a:buFont typeface="Wingdings 3" pitchFamily="18" charset="2"/>
              <a:buChar char=""/>
            </a:pPr>
            <a:endParaRPr lang="en-US" sz="1700" dirty="0" smtClean="0"/>
          </a:p>
          <a:p>
            <a:pPr marL="285750" indent="-285750">
              <a:buClr>
                <a:srgbClr val="00B050"/>
              </a:buClr>
              <a:buFont typeface="Wingdings 3" pitchFamily="18" charset="2"/>
              <a:buChar char=""/>
            </a:pPr>
            <a:endParaRPr lang="en-US" sz="1700" dirty="0" smtClean="0"/>
          </a:p>
          <a:p>
            <a:pPr marL="285750" indent="-285750">
              <a:buClr>
                <a:srgbClr val="00B050"/>
              </a:buClr>
              <a:buFont typeface="Wingdings 3" pitchFamily="18" charset="2"/>
              <a:buChar char=""/>
            </a:pPr>
            <a:r>
              <a:rPr lang="en-US" sz="1700" dirty="0" smtClean="0"/>
              <a:t>Which businesses are likely to be most affected by this increase in income tax rates? Businesses that produce luxury goods which consumers do not have to buy are likely to be the most affected. Businesses producing essential goods and services will be less affected. Consumers will still have to buy these products.</a:t>
            </a:r>
            <a:endParaRPr lang="en-GB" sz="1700" dirty="0" smtClean="0"/>
          </a:p>
        </p:txBody>
      </p:sp>
      <p:sp>
        <p:nvSpPr>
          <p:cNvPr id="6" name="TextBox 5"/>
          <p:cNvSpPr txBox="1"/>
          <p:nvPr/>
        </p:nvSpPr>
        <p:spPr>
          <a:xfrm>
            <a:off x="381000" y="4191000"/>
            <a:ext cx="609600" cy="430887"/>
          </a:xfrm>
          <a:prstGeom prst="rect">
            <a:avLst/>
          </a:prstGeom>
          <a:noFill/>
        </p:spPr>
        <p:txBody>
          <a:bodyPr wrap="square" lIns="45720" rIns="45720" rtlCol="0">
            <a:spAutoFit/>
          </a:bodyPr>
          <a:lstStyle/>
          <a:p>
            <a:pPr algn="ctr"/>
            <a:r>
              <a:rPr lang="en-US" sz="1050" dirty="0" smtClean="0"/>
              <a:t>Rate of Tax</a:t>
            </a:r>
            <a:endParaRPr lang="en-US" sz="1050" dirty="0"/>
          </a:p>
        </p:txBody>
      </p:sp>
      <p:sp>
        <p:nvSpPr>
          <p:cNvPr id="7" name="TextBox 6"/>
          <p:cNvSpPr txBox="1"/>
          <p:nvPr/>
        </p:nvSpPr>
        <p:spPr>
          <a:xfrm>
            <a:off x="1219200" y="4114800"/>
            <a:ext cx="1143000" cy="738664"/>
          </a:xfrm>
          <a:prstGeom prst="rect">
            <a:avLst/>
          </a:prstGeom>
          <a:noFill/>
        </p:spPr>
        <p:txBody>
          <a:bodyPr wrap="square" lIns="45720" rIns="45720" rtlCol="0">
            <a:spAutoFit/>
          </a:bodyPr>
          <a:lstStyle/>
          <a:p>
            <a:pPr algn="ctr"/>
            <a:r>
              <a:rPr lang="en-US" sz="1050" dirty="0" smtClean="0"/>
              <a:t>Individual Taxpayers have less disposable income</a:t>
            </a:r>
            <a:endParaRPr lang="en-US" sz="1050" dirty="0"/>
          </a:p>
        </p:txBody>
      </p:sp>
      <p:sp>
        <p:nvSpPr>
          <p:cNvPr id="8" name="TextBox 7"/>
          <p:cNvSpPr txBox="1"/>
          <p:nvPr/>
        </p:nvSpPr>
        <p:spPr>
          <a:xfrm>
            <a:off x="2590800" y="4191000"/>
            <a:ext cx="762000" cy="577081"/>
          </a:xfrm>
          <a:prstGeom prst="rect">
            <a:avLst/>
          </a:prstGeom>
          <a:noFill/>
        </p:spPr>
        <p:txBody>
          <a:bodyPr wrap="square" lIns="45720" rIns="45720" rtlCol="0">
            <a:spAutoFit/>
          </a:bodyPr>
          <a:lstStyle/>
          <a:p>
            <a:pPr algn="ctr"/>
            <a:r>
              <a:rPr lang="en-US" sz="1050" dirty="0" smtClean="0"/>
              <a:t>Less money to spend</a:t>
            </a:r>
            <a:endParaRPr lang="en-US" sz="1050" dirty="0"/>
          </a:p>
        </p:txBody>
      </p:sp>
      <p:sp>
        <p:nvSpPr>
          <p:cNvPr id="9" name="TextBox 8"/>
          <p:cNvSpPr txBox="1"/>
          <p:nvPr/>
        </p:nvSpPr>
        <p:spPr>
          <a:xfrm>
            <a:off x="3535680" y="4191000"/>
            <a:ext cx="960120" cy="577081"/>
          </a:xfrm>
          <a:prstGeom prst="rect">
            <a:avLst/>
          </a:prstGeom>
          <a:noFill/>
        </p:spPr>
        <p:txBody>
          <a:bodyPr wrap="square" lIns="45720" rIns="45720" rtlCol="0">
            <a:spAutoFit/>
          </a:bodyPr>
          <a:lstStyle/>
          <a:p>
            <a:pPr algn="ctr"/>
            <a:r>
              <a:rPr lang="en-US" sz="1050" dirty="0" smtClean="0"/>
              <a:t>Businesses see falling sales</a:t>
            </a:r>
            <a:endParaRPr lang="en-US" sz="1050" dirty="0"/>
          </a:p>
        </p:txBody>
      </p:sp>
      <p:sp>
        <p:nvSpPr>
          <p:cNvPr id="10" name="TextBox 9"/>
          <p:cNvSpPr txBox="1"/>
          <p:nvPr/>
        </p:nvSpPr>
        <p:spPr>
          <a:xfrm>
            <a:off x="4724400" y="4191000"/>
            <a:ext cx="990600" cy="577081"/>
          </a:xfrm>
          <a:prstGeom prst="rect">
            <a:avLst/>
          </a:prstGeom>
          <a:noFill/>
        </p:spPr>
        <p:txBody>
          <a:bodyPr wrap="square" lIns="45720" rIns="45720" rtlCol="0">
            <a:spAutoFit/>
          </a:bodyPr>
          <a:lstStyle/>
          <a:p>
            <a:pPr algn="ctr"/>
            <a:r>
              <a:rPr lang="en-US" sz="1050" dirty="0" smtClean="0"/>
              <a:t>Business produce fewer goods</a:t>
            </a:r>
            <a:endParaRPr lang="en-US" sz="1050" dirty="0"/>
          </a:p>
        </p:txBody>
      </p:sp>
      <p:sp>
        <p:nvSpPr>
          <p:cNvPr id="11" name="TextBox 10"/>
          <p:cNvSpPr txBox="1"/>
          <p:nvPr/>
        </p:nvSpPr>
        <p:spPr>
          <a:xfrm>
            <a:off x="5867400" y="4191000"/>
            <a:ext cx="1066800" cy="261610"/>
          </a:xfrm>
          <a:prstGeom prst="rect">
            <a:avLst/>
          </a:prstGeom>
          <a:noFill/>
        </p:spPr>
        <p:txBody>
          <a:bodyPr wrap="square" lIns="45720" rIns="45720" rtlCol="0">
            <a:spAutoFit/>
          </a:bodyPr>
          <a:lstStyle/>
          <a:p>
            <a:pPr algn="ctr"/>
            <a:r>
              <a:rPr lang="en-US" sz="1050" dirty="0" smtClean="0"/>
              <a:t>Unemployment</a:t>
            </a:r>
            <a:endParaRPr lang="en-US" sz="1050" dirty="0"/>
          </a:p>
        </p:txBody>
      </p:sp>
      <p:cxnSp>
        <p:nvCxnSpPr>
          <p:cNvPr id="13" name="Straight Arrow Connector 12"/>
          <p:cNvCxnSpPr/>
          <p:nvPr/>
        </p:nvCxnSpPr>
        <p:spPr>
          <a:xfrm rot="5400000" flipH="1" flipV="1">
            <a:off x="-396" y="4419204"/>
            <a:ext cx="761206" cy="1586"/>
          </a:xfrm>
          <a:prstGeom prst="straightConnector1">
            <a:avLst/>
          </a:prstGeom>
          <a:ln w="47625" cap="sq">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rot="5400000" flipH="1" flipV="1">
            <a:off x="6554390" y="4418410"/>
            <a:ext cx="761206" cy="1586"/>
          </a:xfrm>
          <a:prstGeom prst="straightConnector1">
            <a:avLst/>
          </a:prstGeom>
          <a:ln w="47625" cap="sq">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6" name="Right Arrow 15"/>
          <p:cNvSpPr/>
          <p:nvPr/>
        </p:nvSpPr>
        <p:spPr>
          <a:xfrm>
            <a:off x="990600" y="4419600"/>
            <a:ext cx="228600" cy="76200"/>
          </a:xfrm>
          <a:prstGeom prst="rightArrow">
            <a:avLst/>
          </a:prstGeom>
          <a:solidFill>
            <a:schemeClr val="tx2">
              <a:lumMod val="40000"/>
              <a:lumOff val="60000"/>
            </a:scheme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p>
        </p:txBody>
      </p:sp>
      <p:sp>
        <p:nvSpPr>
          <p:cNvPr id="17" name="Right Arrow 16"/>
          <p:cNvSpPr/>
          <p:nvPr/>
        </p:nvSpPr>
        <p:spPr>
          <a:xfrm>
            <a:off x="2362200" y="4419600"/>
            <a:ext cx="228600" cy="76200"/>
          </a:xfrm>
          <a:prstGeom prst="rightArrow">
            <a:avLst/>
          </a:prstGeom>
          <a:solidFill>
            <a:schemeClr val="tx2">
              <a:lumMod val="40000"/>
              <a:lumOff val="60000"/>
            </a:scheme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p>
        </p:txBody>
      </p:sp>
      <p:sp>
        <p:nvSpPr>
          <p:cNvPr id="18" name="Right Arrow 17"/>
          <p:cNvSpPr/>
          <p:nvPr/>
        </p:nvSpPr>
        <p:spPr>
          <a:xfrm>
            <a:off x="3352800" y="4419600"/>
            <a:ext cx="228600" cy="76200"/>
          </a:xfrm>
          <a:prstGeom prst="rightArrow">
            <a:avLst/>
          </a:prstGeom>
          <a:solidFill>
            <a:schemeClr val="tx2">
              <a:lumMod val="40000"/>
              <a:lumOff val="60000"/>
            </a:scheme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p>
        </p:txBody>
      </p:sp>
      <p:sp>
        <p:nvSpPr>
          <p:cNvPr id="19" name="Right Arrow 18"/>
          <p:cNvSpPr/>
          <p:nvPr/>
        </p:nvSpPr>
        <p:spPr>
          <a:xfrm>
            <a:off x="4419600" y="4419600"/>
            <a:ext cx="228600" cy="76200"/>
          </a:xfrm>
          <a:prstGeom prst="rightArrow">
            <a:avLst/>
          </a:prstGeom>
          <a:solidFill>
            <a:schemeClr val="tx2">
              <a:lumMod val="40000"/>
              <a:lumOff val="60000"/>
            </a:scheme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p>
        </p:txBody>
      </p:sp>
      <p:sp>
        <p:nvSpPr>
          <p:cNvPr id="20" name="Right Arrow 19"/>
          <p:cNvSpPr/>
          <p:nvPr/>
        </p:nvSpPr>
        <p:spPr>
          <a:xfrm>
            <a:off x="5715000" y="4419600"/>
            <a:ext cx="228600" cy="76200"/>
          </a:xfrm>
          <a:prstGeom prst="rightArrow">
            <a:avLst/>
          </a:prstGeom>
          <a:solidFill>
            <a:schemeClr val="tx2">
              <a:lumMod val="40000"/>
              <a:lumOff val="60000"/>
            </a:scheme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p>
        </p:txBody>
      </p:sp>
      <p:sp>
        <p:nvSpPr>
          <p:cNvPr id="22" name="Title 2"/>
          <p:cNvSpPr>
            <a:spLocks noGrp="1"/>
          </p:cNvSpPr>
          <p:nvPr>
            <p:ph type="title"/>
          </p:nvPr>
        </p:nvSpPr>
        <p:spPr>
          <a:xfrm>
            <a:off x="70266" y="72008"/>
            <a:ext cx="8859452" cy="548680"/>
          </a:xfrm>
        </p:spPr>
        <p:txBody>
          <a:bodyPr>
            <a:noAutofit/>
          </a:bodyPr>
          <a:lstStyle/>
          <a:p>
            <a:r>
              <a:rPr lang="en-US" sz="2800" dirty="0" smtClean="0"/>
              <a:t>6.1 – External Business Environment </a:t>
            </a:r>
            <a:r>
              <a:rPr lang="en-US" sz="2800" dirty="0" smtClean="0"/>
              <a:t>– Economic - Taxation</a:t>
            </a:r>
            <a:endParaRPr lang="en-GB" sz="2800" dirty="0"/>
          </a:p>
        </p:txBody>
      </p:sp>
    </p:spTree>
    <p:extLst>
      <p:ext uri="{BB962C8B-B14F-4D97-AF65-F5344CB8AC3E}">
        <p14:creationId xmlns:p14="http://schemas.microsoft.com/office/powerpoint/2010/main" val="3469666291"/>
      </p:ext>
    </p:extLst>
  </p:cSld>
  <p:clrMapOvr>
    <a:masterClrMapping/>
  </p:clrMapOvr>
  <p:transition advClick="0"/>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0"/>
            <a:ext cx="8784976" cy="620688"/>
          </a:xfrm>
        </p:spPr>
        <p:txBody>
          <a:bodyPr>
            <a:noAutofit/>
          </a:bodyPr>
          <a:lstStyle/>
          <a:p>
            <a:pPr>
              <a:buClr>
                <a:srgbClr val="00B050"/>
              </a:buClr>
              <a:buSzPct val="80000"/>
            </a:pPr>
            <a:r>
              <a:rPr lang="en-US" sz="3600" dirty="0">
                <a:solidFill>
                  <a:srgbClr val="000000"/>
                </a:solidFill>
                <a:latin typeface="Arial" panose="020B0604020202020204" pitchFamily="34" charset="0"/>
              </a:rPr>
              <a:t>Qualification </a:t>
            </a:r>
            <a:r>
              <a:rPr lang="en-US" sz="3600" dirty="0" smtClean="0">
                <a:solidFill>
                  <a:srgbClr val="000000"/>
                </a:solidFill>
                <a:latin typeface="Arial" panose="020B0604020202020204" pitchFamily="34" charset="0"/>
              </a:rPr>
              <a:t>Grade Table - Diploma</a:t>
            </a:r>
            <a:endParaRPr lang="en-US" sz="3600" dirty="0">
              <a:solidFill>
                <a:srgbClr val="000000"/>
              </a:solidFill>
              <a:latin typeface="Arial" panose="020B0604020202020204" pitchFamily="34" charset="0"/>
            </a:endParaRPr>
          </a:p>
        </p:txBody>
      </p:sp>
      <p:sp>
        <p:nvSpPr>
          <p:cNvPr id="5" name="Rectangle 4"/>
          <p:cNvSpPr/>
          <p:nvPr/>
        </p:nvSpPr>
        <p:spPr>
          <a:xfrm>
            <a:off x="3359860" y="-337066"/>
            <a:ext cx="312906" cy="369332"/>
          </a:xfrm>
          <a:prstGeom prst="rect">
            <a:avLst/>
          </a:prstGeom>
        </p:spPr>
        <p:txBody>
          <a:bodyPr wrap="none">
            <a:spAutoFit/>
          </a:bodyPr>
          <a:lstStyle/>
          <a:p>
            <a:r>
              <a:rPr lang="en-GB" b="1" dirty="0"/>
              <a:t>e</a:t>
            </a:r>
            <a:endParaRPr lang="en-GB" dirty="0"/>
          </a:p>
        </p:txBody>
      </p:sp>
      <p:sp>
        <p:nvSpPr>
          <p:cNvPr id="2" name="Rectangle 1"/>
          <p:cNvSpPr/>
          <p:nvPr/>
        </p:nvSpPr>
        <p:spPr>
          <a:xfrm>
            <a:off x="251520" y="1052736"/>
            <a:ext cx="8568952" cy="2246769"/>
          </a:xfrm>
          <a:prstGeom prst="rect">
            <a:avLst/>
          </a:prstGeom>
        </p:spPr>
        <p:txBody>
          <a:bodyPr wrap="square">
            <a:spAutoFit/>
          </a:bodyPr>
          <a:lstStyle/>
          <a:p>
            <a:pPr marL="285750" indent="-285750">
              <a:buClr>
                <a:srgbClr val="00B050"/>
              </a:buClr>
              <a:buSzPct val="80000"/>
              <a:buFont typeface="Wingdings 3" panose="05040102010807070707" pitchFamily="18" charset="2"/>
              <a:buChar char=""/>
            </a:pPr>
            <a:r>
              <a:rPr lang="en-US" sz="2800" dirty="0">
                <a:solidFill>
                  <a:srgbClr val="000000"/>
                </a:solidFill>
                <a:latin typeface="Arial" panose="020B0604020202020204" pitchFamily="34" charset="0"/>
              </a:rPr>
              <a:t>Qualification grade </a:t>
            </a:r>
            <a:r>
              <a:rPr lang="en-US" sz="2800" dirty="0" smtClean="0">
                <a:solidFill>
                  <a:srgbClr val="000000"/>
                </a:solidFill>
                <a:latin typeface="Arial" panose="020B0604020202020204" pitchFamily="34" charset="0"/>
              </a:rPr>
              <a:t>table</a:t>
            </a:r>
          </a:p>
          <a:p>
            <a:pPr marL="285750" indent="-285750">
              <a:buClr>
                <a:srgbClr val="00B050"/>
              </a:buClr>
              <a:buSzPct val="80000"/>
              <a:buFont typeface="Wingdings 3" panose="05040102010807070707" pitchFamily="18" charset="2"/>
              <a:buChar char=""/>
            </a:pPr>
            <a:r>
              <a:rPr lang="en-US" sz="2800" dirty="0" smtClean="0">
                <a:solidFill>
                  <a:srgbClr val="000000"/>
                </a:solidFill>
                <a:latin typeface="Arial" panose="020B0604020202020204" pitchFamily="34" charset="0"/>
              </a:rPr>
              <a:t>OCR </a:t>
            </a:r>
            <a:r>
              <a:rPr lang="en-US" sz="2800" dirty="0">
                <a:solidFill>
                  <a:srgbClr val="000000"/>
                </a:solidFill>
                <a:latin typeface="Arial" panose="020B0604020202020204" pitchFamily="34" charset="0"/>
              </a:rPr>
              <a:t>Level 3 Cambridge Technical Introductory Diploma (</a:t>
            </a:r>
            <a:r>
              <a:rPr lang="en-US" sz="2800" b="1" dirty="0">
                <a:solidFill>
                  <a:srgbClr val="000000"/>
                </a:solidFill>
                <a:latin typeface="Arial" panose="020B0604020202020204" pitchFamily="34" charset="0"/>
              </a:rPr>
              <a:t>360 GLH</a:t>
            </a:r>
            <a:r>
              <a:rPr lang="en-US" sz="2800" dirty="0">
                <a:solidFill>
                  <a:srgbClr val="000000"/>
                </a:solidFill>
                <a:latin typeface="Arial" panose="020B0604020202020204" pitchFamily="34" charset="0"/>
              </a:rPr>
              <a:t>)</a:t>
            </a:r>
          </a:p>
          <a:p>
            <a:pPr marL="285750" indent="-285750">
              <a:buClr>
                <a:srgbClr val="00B050"/>
              </a:buClr>
              <a:buSzPct val="80000"/>
              <a:buFont typeface="Wingdings 3" panose="05040102010807070707" pitchFamily="18" charset="2"/>
              <a:buChar char=""/>
            </a:pPr>
            <a:r>
              <a:rPr lang="en-US" sz="2800" dirty="0">
                <a:solidFill>
                  <a:srgbClr val="000000"/>
                </a:solidFill>
                <a:latin typeface="Arial" panose="020B0604020202020204" pitchFamily="34" charset="0"/>
              </a:rPr>
              <a:t>The table below shows the points ranges and the grades that those ranges achieve</a:t>
            </a:r>
            <a:r>
              <a:rPr lang="en-US" sz="2800" dirty="0" smtClean="0">
                <a:solidFill>
                  <a:srgbClr val="000000"/>
                </a:solidFill>
                <a:latin typeface="Arial" panose="020B0604020202020204" pitchFamily="34" charset="0"/>
              </a:rPr>
              <a:t>.</a:t>
            </a:r>
          </a:p>
        </p:txBody>
      </p:sp>
      <p:graphicFrame>
        <p:nvGraphicFramePr>
          <p:cNvPr id="4" name="Table 3"/>
          <p:cNvGraphicFramePr>
            <a:graphicFrameLocks noGrp="1"/>
          </p:cNvGraphicFramePr>
          <p:nvPr>
            <p:extLst>
              <p:ext uri="{D42A27DB-BD31-4B8C-83A1-F6EECF244321}">
                <p14:modId xmlns:p14="http://schemas.microsoft.com/office/powerpoint/2010/main" val="580489143"/>
              </p:ext>
            </p:extLst>
          </p:nvPr>
        </p:nvGraphicFramePr>
        <p:xfrm>
          <a:off x="683568" y="3501008"/>
          <a:ext cx="7416824" cy="2251710"/>
        </p:xfrm>
        <a:graphic>
          <a:graphicData uri="http://schemas.openxmlformats.org/drawingml/2006/table">
            <a:tbl>
              <a:tblPr>
                <a:tableStyleId>{E8B1032C-EA38-4F05-BA0D-38AFFFC7BED3}</a:tableStyleId>
              </a:tblPr>
              <a:tblGrid>
                <a:gridCol w="2950340"/>
                <a:gridCol w="2499593"/>
                <a:gridCol w="1966891"/>
              </a:tblGrid>
              <a:tr h="190500">
                <a:tc>
                  <a:txBody>
                    <a:bodyPr/>
                    <a:lstStyle/>
                    <a:p>
                      <a:pPr algn="l" fontAlgn="b"/>
                      <a:r>
                        <a:rPr lang="en-GB" sz="2400" b="1" u="none" strike="noStrike" dirty="0">
                          <a:effectLst/>
                          <a:latin typeface="Arial" panose="020B0604020202020204" pitchFamily="34" charset="0"/>
                          <a:cs typeface="Arial" panose="020B0604020202020204" pitchFamily="34" charset="0"/>
                        </a:rPr>
                        <a:t>Points range</a:t>
                      </a:r>
                      <a:endParaRPr lang="en-GB" sz="2400" b="1"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b="1" u="none" strike="noStrike" dirty="0">
                          <a:effectLst/>
                          <a:latin typeface="Arial" panose="020B0604020202020204" pitchFamily="34" charset="0"/>
                          <a:cs typeface="Arial" panose="020B0604020202020204" pitchFamily="34" charset="0"/>
                        </a:rPr>
                        <a:t>Grade</a:t>
                      </a:r>
                      <a:endParaRPr lang="en-GB" sz="2400" b="1"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r>
              <a:tr h="190500">
                <a:tc>
                  <a:txBody>
                    <a:bodyPr/>
                    <a:lstStyle/>
                    <a:p>
                      <a:pPr algn="l" fontAlgn="b"/>
                      <a:r>
                        <a:rPr lang="en-GB" sz="2400" u="none" strike="noStrike" dirty="0">
                          <a:effectLst/>
                          <a:latin typeface="Arial" panose="020B0604020202020204" pitchFamily="34" charset="0"/>
                          <a:cs typeface="Arial" panose="020B0604020202020204" pitchFamily="34" charset="0"/>
                        </a:rPr>
                        <a:t>104 and above</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Distinction*</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D*</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r>
              <a:tr h="190500">
                <a:tc>
                  <a:txBody>
                    <a:bodyPr/>
                    <a:lstStyle/>
                    <a:p>
                      <a:pPr algn="l" fontAlgn="b"/>
                      <a:r>
                        <a:rPr lang="en-GB" sz="2400" u="none" strike="noStrike" dirty="0">
                          <a:effectLst/>
                          <a:latin typeface="Arial" panose="020B0604020202020204" pitchFamily="34" charset="0"/>
                          <a:cs typeface="Arial" panose="020B0604020202020204" pitchFamily="34" charset="0"/>
                        </a:rPr>
                        <a:t>100 – 103</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Distinction</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D</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r>
              <a:tr h="190500">
                <a:tc>
                  <a:txBody>
                    <a:bodyPr/>
                    <a:lstStyle/>
                    <a:p>
                      <a:pPr algn="l" fontAlgn="b"/>
                      <a:r>
                        <a:rPr lang="en-GB" sz="2400" u="none" strike="noStrike" dirty="0">
                          <a:effectLst/>
                          <a:latin typeface="Arial" panose="020B0604020202020204" pitchFamily="34" charset="0"/>
                          <a:cs typeface="Arial" panose="020B0604020202020204" pitchFamily="34" charset="0"/>
                        </a:rPr>
                        <a:t>92 – 99</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Merit</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M</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r>
              <a:tr h="190500">
                <a:tc>
                  <a:txBody>
                    <a:bodyPr/>
                    <a:lstStyle/>
                    <a:p>
                      <a:pPr algn="l" fontAlgn="b"/>
                      <a:r>
                        <a:rPr lang="en-GB" sz="2400" u="none" strike="noStrike" dirty="0">
                          <a:effectLst/>
                          <a:latin typeface="Arial" panose="020B0604020202020204" pitchFamily="34" charset="0"/>
                          <a:cs typeface="Arial" panose="020B0604020202020204" pitchFamily="34" charset="0"/>
                        </a:rPr>
                        <a:t>84 – 91</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Pass</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P</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r>
              <a:tr h="190500">
                <a:tc>
                  <a:txBody>
                    <a:bodyPr/>
                    <a:lstStyle/>
                    <a:p>
                      <a:pPr algn="l" fontAlgn="b"/>
                      <a:r>
                        <a:rPr lang="en-GB" sz="2400" u="none" strike="noStrike" dirty="0">
                          <a:effectLst/>
                          <a:latin typeface="Arial" panose="020B0604020202020204" pitchFamily="34" charset="0"/>
                          <a:cs typeface="Arial" panose="020B0604020202020204" pitchFamily="34" charset="0"/>
                        </a:rPr>
                        <a:t>Below 84</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Unclassified</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U</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r>
            </a:tbl>
          </a:graphicData>
        </a:graphic>
      </p:graphicFrame>
    </p:spTree>
    <p:extLst>
      <p:ext uri="{BB962C8B-B14F-4D97-AF65-F5344CB8AC3E}">
        <p14:creationId xmlns:p14="http://schemas.microsoft.com/office/powerpoint/2010/main" val="3113361582"/>
      </p:ext>
    </p:extLst>
  </p:cSld>
  <p:clrMapOvr>
    <a:masterClrMapping/>
  </p:clrMapOvr>
  <p:transition advClick="0"/>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5" name="Table 24"/>
          <p:cNvGraphicFramePr>
            <a:graphicFrameLocks noGrp="1"/>
          </p:cNvGraphicFramePr>
          <p:nvPr>
            <p:extLst/>
          </p:nvPr>
        </p:nvGraphicFramePr>
        <p:xfrm>
          <a:off x="7086600" y="1196442"/>
          <a:ext cx="1752600" cy="5280558"/>
        </p:xfrm>
        <a:graphic>
          <a:graphicData uri="http://schemas.openxmlformats.org/drawingml/2006/table">
            <a:tbl>
              <a:tblPr firstRow="1" firstCol="1" lastRow="1" lastCol="1" bandRow="1" bandCol="1">
                <a:tableStyleId>{2D5ABB26-0587-4C30-8999-92F81FD0307C}</a:tableStyleId>
              </a:tblPr>
              <a:tblGrid>
                <a:gridCol w="1752600"/>
              </a:tblGrid>
              <a:tr h="342798">
                <a:tc>
                  <a:txBody>
                    <a:bodyPr/>
                    <a:lstStyle/>
                    <a:p>
                      <a:pPr>
                        <a:spcAft>
                          <a:spcPts val="0"/>
                        </a:spcAft>
                      </a:pPr>
                      <a:endParaRPr lang="en-GB" sz="140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4577410">
                <a:tc>
                  <a:txBody>
                    <a:bodyPr/>
                    <a:lstStyle/>
                    <a:p>
                      <a:pPr marL="177800" indent="-177800" algn="l">
                        <a:spcAft>
                          <a:spcPts val="600"/>
                        </a:spcAft>
                        <a:buFontTx/>
                        <a:buBlip>
                          <a:blip r:embed="rId3"/>
                        </a:buBlip>
                      </a:pPr>
                      <a:r>
                        <a:rPr lang="en-GB" sz="1400" baseline="0" dirty="0" smtClean="0">
                          <a:solidFill>
                            <a:srgbClr val="FF0000"/>
                          </a:solidFill>
                          <a:effectLst/>
                          <a:latin typeface="Arial" pitchFamily="34" charset="0"/>
                          <a:ea typeface="Times New Roman"/>
                          <a:cs typeface="Arial" pitchFamily="34" charset="0"/>
                        </a:rPr>
                        <a:t>Why do Governments interfere in business activity</a:t>
                      </a:r>
                    </a:p>
                    <a:p>
                      <a:pPr marL="177800" indent="-177800" algn="l">
                        <a:spcAft>
                          <a:spcPts val="600"/>
                        </a:spcAft>
                        <a:buFontTx/>
                        <a:buBlip>
                          <a:blip r:embed="rId3"/>
                        </a:buBlip>
                      </a:pPr>
                      <a:r>
                        <a:rPr lang="en-GB" sz="1400" baseline="0" dirty="0" smtClean="0">
                          <a:solidFill>
                            <a:schemeClr val="tx1"/>
                          </a:solidFill>
                          <a:effectLst/>
                          <a:latin typeface="Arial" pitchFamily="34" charset="0"/>
                          <a:ea typeface="Times New Roman"/>
                          <a:cs typeface="Arial" pitchFamily="34" charset="0"/>
                        </a:rPr>
                        <a:t>Do you have to pay taxes</a:t>
                      </a:r>
                    </a:p>
                    <a:p>
                      <a:pPr marL="177800" indent="-177800" algn="l">
                        <a:spcAft>
                          <a:spcPts val="600"/>
                        </a:spcAft>
                        <a:buFontTx/>
                        <a:buBlip>
                          <a:blip r:embed="rId3"/>
                        </a:buBlip>
                      </a:pPr>
                      <a:r>
                        <a:rPr lang="en-GB" sz="1400" baseline="0" dirty="0" smtClean="0">
                          <a:solidFill>
                            <a:srgbClr val="FF0000"/>
                          </a:solidFill>
                          <a:effectLst/>
                          <a:latin typeface="Arial" pitchFamily="34" charset="0"/>
                          <a:ea typeface="Times New Roman"/>
                          <a:cs typeface="Arial" pitchFamily="34" charset="0"/>
                        </a:rPr>
                        <a:t>How are country’s measured against each other</a:t>
                      </a:r>
                    </a:p>
                    <a:p>
                      <a:pPr marL="177800" indent="-177800" algn="l">
                        <a:spcAft>
                          <a:spcPts val="600"/>
                        </a:spcAft>
                        <a:buFontTx/>
                        <a:buBlip>
                          <a:blip r:embed="rId3"/>
                        </a:buBlip>
                      </a:pPr>
                      <a:r>
                        <a:rPr lang="en-GB" sz="1400" baseline="0" dirty="0" smtClean="0">
                          <a:solidFill>
                            <a:schemeClr val="tx1"/>
                          </a:solidFill>
                          <a:effectLst/>
                          <a:latin typeface="Arial" pitchFamily="34" charset="0"/>
                          <a:ea typeface="Times New Roman"/>
                          <a:cs typeface="Arial" pitchFamily="34" charset="0"/>
                        </a:rPr>
                        <a:t>What happens in a recession</a:t>
                      </a:r>
                    </a:p>
                    <a:p>
                      <a:pPr marL="177800" indent="-177800" algn="l">
                        <a:spcAft>
                          <a:spcPts val="600"/>
                        </a:spcAft>
                        <a:buFontTx/>
                        <a:buBlip>
                          <a:blip r:embed="rId3"/>
                        </a:buBlip>
                      </a:pPr>
                      <a:r>
                        <a:rPr lang="en-GB" sz="1400" baseline="0" dirty="0" smtClean="0">
                          <a:solidFill>
                            <a:srgbClr val="FF0000"/>
                          </a:solidFill>
                          <a:effectLst/>
                          <a:latin typeface="Arial" pitchFamily="34" charset="0"/>
                          <a:ea typeface="Times New Roman"/>
                          <a:cs typeface="Arial" pitchFamily="34" charset="0"/>
                        </a:rPr>
                        <a:t>Why do prices of goods keep going up each year</a:t>
                      </a:r>
                    </a:p>
                    <a:p>
                      <a:pPr marL="177800" indent="-177800" algn="l">
                        <a:spcAft>
                          <a:spcPts val="600"/>
                        </a:spcAft>
                        <a:buFontTx/>
                        <a:buBlip>
                          <a:blip r:embed="rId3"/>
                        </a:buBlip>
                      </a:pPr>
                      <a:r>
                        <a:rPr lang="en-GB" sz="1400" baseline="0" dirty="0" smtClean="0">
                          <a:solidFill>
                            <a:schemeClr val="tx1"/>
                          </a:solidFill>
                          <a:effectLst/>
                          <a:latin typeface="Arial" pitchFamily="34" charset="0"/>
                          <a:ea typeface="Times New Roman"/>
                          <a:cs typeface="Arial" pitchFamily="34" charset="0"/>
                        </a:rPr>
                        <a:t>How does unemployment affect GDP</a:t>
                      </a:r>
                    </a:p>
                    <a:p>
                      <a:pPr marL="177800" indent="-177800" algn="l">
                        <a:spcAft>
                          <a:spcPts val="600"/>
                        </a:spcAft>
                        <a:buFontTx/>
                        <a:buBlip>
                          <a:blip r:embed="rId3"/>
                        </a:buBlip>
                      </a:pPr>
                      <a:r>
                        <a:rPr lang="en-GB" sz="1400" baseline="0" dirty="0" smtClean="0">
                          <a:solidFill>
                            <a:srgbClr val="FF0000"/>
                          </a:solidFill>
                          <a:effectLst/>
                          <a:latin typeface="Arial" pitchFamily="34" charset="0"/>
                          <a:ea typeface="Times New Roman"/>
                          <a:cs typeface="Arial" pitchFamily="34" charset="0"/>
                        </a:rPr>
                        <a:t>Why should the currency exchange rate bother me</a:t>
                      </a:r>
                      <a:endParaRPr lang="en-GB" sz="1400" dirty="0" smtClean="0">
                        <a:solidFill>
                          <a:srgbClr val="FF0000"/>
                        </a:solidFill>
                        <a:effectLst/>
                        <a:latin typeface="Arial" pitchFamily="34" charset="0"/>
                        <a:ea typeface="Times New Roman"/>
                        <a:cs typeface="Arial" pitchFamily="34"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32" name="Picture 4" descr="Think About"/>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7162800" y="1219200"/>
            <a:ext cx="1661864" cy="333375"/>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288156" y="1126153"/>
            <a:ext cx="6722244" cy="5578450"/>
          </a:xfrm>
          <a:prstGeom prst="rect">
            <a:avLst/>
          </a:prstGeom>
        </p:spPr>
        <p:txBody>
          <a:bodyPr wrap="square">
            <a:spAutoFit/>
          </a:bodyPr>
          <a:lstStyle/>
          <a:p>
            <a:pPr marL="285750" indent="-285750">
              <a:buClr>
                <a:srgbClr val="00B050"/>
              </a:buClr>
            </a:pPr>
            <a:r>
              <a:rPr lang="en-US" sz="1550" dirty="0" smtClean="0">
                <a:solidFill>
                  <a:srgbClr val="0070C0"/>
                </a:solidFill>
              </a:rPr>
              <a:t>Case Study Example</a:t>
            </a:r>
          </a:p>
          <a:p>
            <a:pPr marL="285750" indent="-285750">
              <a:buClr>
                <a:srgbClr val="00B050"/>
              </a:buClr>
              <a:buFont typeface="Wingdings 3" pitchFamily="18" charset="2"/>
              <a:buChar char=""/>
            </a:pPr>
            <a:r>
              <a:rPr lang="en-GB" sz="1550" dirty="0" smtClean="0">
                <a:solidFill>
                  <a:srgbClr val="0070C0"/>
                </a:solidFill>
              </a:rPr>
              <a:t>The government of Country A has set the following rates of income tax:</a:t>
            </a:r>
          </a:p>
          <a:p>
            <a:pPr marL="285750" indent="-285750">
              <a:buClr>
                <a:srgbClr val="00B050"/>
              </a:buClr>
              <a:buFont typeface="Wingdings 3" pitchFamily="18" charset="2"/>
              <a:buChar char=""/>
            </a:pPr>
            <a:endParaRPr lang="en-GB" sz="1550" dirty="0" smtClean="0">
              <a:solidFill>
                <a:srgbClr val="0070C0"/>
              </a:solidFill>
            </a:endParaRPr>
          </a:p>
          <a:p>
            <a:pPr marL="285750" indent="-285750">
              <a:buClr>
                <a:srgbClr val="00B050"/>
              </a:buClr>
              <a:buFont typeface="Wingdings 3" pitchFamily="18" charset="2"/>
              <a:buChar char=""/>
            </a:pPr>
            <a:endParaRPr lang="en-GB" sz="1550" dirty="0" smtClean="0">
              <a:solidFill>
                <a:srgbClr val="0070C0"/>
              </a:solidFill>
            </a:endParaRPr>
          </a:p>
          <a:p>
            <a:pPr marL="285750" indent="-285750">
              <a:buClr>
                <a:srgbClr val="00B050"/>
              </a:buClr>
              <a:buFont typeface="Wingdings 3" pitchFamily="18" charset="2"/>
              <a:buChar char=""/>
            </a:pPr>
            <a:endParaRPr lang="en-GB" sz="1550" dirty="0" smtClean="0">
              <a:solidFill>
                <a:srgbClr val="0070C0"/>
              </a:solidFill>
            </a:endParaRPr>
          </a:p>
          <a:p>
            <a:pPr marL="285750" indent="-285750">
              <a:buClr>
                <a:srgbClr val="00B050"/>
              </a:buClr>
              <a:buFont typeface="Wingdings 3" pitchFamily="18" charset="2"/>
              <a:buChar char=""/>
            </a:pPr>
            <a:endParaRPr lang="en-GB" sz="1550" dirty="0" smtClean="0">
              <a:solidFill>
                <a:srgbClr val="0070C0"/>
              </a:solidFill>
            </a:endParaRPr>
          </a:p>
          <a:p>
            <a:pPr marL="285750" indent="-285750">
              <a:buClr>
                <a:srgbClr val="00B050"/>
              </a:buClr>
              <a:buFont typeface="Wingdings 3" pitchFamily="18" charset="2"/>
              <a:buChar char=""/>
            </a:pPr>
            <a:endParaRPr lang="en-GB" sz="1550" dirty="0" smtClean="0">
              <a:solidFill>
                <a:srgbClr val="0070C0"/>
              </a:solidFill>
            </a:endParaRPr>
          </a:p>
          <a:p>
            <a:pPr marL="285750" indent="-285750">
              <a:buClr>
                <a:srgbClr val="00B050"/>
              </a:buClr>
              <a:buFont typeface="Wingdings 3" pitchFamily="18" charset="2"/>
              <a:buChar char=""/>
            </a:pPr>
            <a:r>
              <a:rPr lang="en-GB" sz="1550" dirty="0" smtClean="0">
                <a:solidFill>
                  <a:srgbClr val="0070C0"/>
                </a:solidFill>
              </a:rPr>
              <a:t>How much tax would Jamaal, earning $10,000 per year, pay to the government? The answer is $2500. This is worked out as follows:</a:t>
            </a:r>
          </a:p>
          <a:p>
            <a:pPr marL="285750" indent="-285750">
              <a:buClr>
                <a:srgbClr val="00B050"/>
              </a:buClr>
              <a:buFont typeface="Wingdings 3" pitchFamily="18" charset="2"/>
              <a:buChar char=""/>
            </a:pPr>
            <a:r>
              <a:rPr lang="en-GB" sz="1550" dirty="0" smtClean="0">
                <a:solidFill>
                  <a:srgbClr val="0070C0"/>
                </a:solidFill>
              </a:rPr>
              <a:t>20% of the first $5000 = $1000</a:t>
            </a:r>
          </a:p>
          <a:p>
            <a:pPr marL="285750" indent="-285750">
              <a:buClr>
                <a:srgbClr val="00B050"/>
              </a:buClr>
              <a:buFont typeface="Wingdings 3" pitchFamily="18" charset="2"/>
              <a:buChar char=""/>
            </a:pPr>
            <a:r>
              <a:rPr lang="en-GB" sz="1550" dirty="0" smtClean="0">
                <a:solidFill>
                  <a:srgbClr val="0070C0"/>
                </a:solidFill>
              </a:rPr>
              <a:t>30% of the next $5000 = $1500</a:t>
            </a:r>
          </a:p>
          <a:p>
            <a:pPr marL="285750" indent="-285750">
              <a:buClr>
                <a:srgbClr val="00B050"/>
              </a:buClr>
              <a:buFont typeface="Wingdings 3" pitchFamily="18" charset="2"/>
              <a:buChar char=""/>
            </a:pPr>
            <a:r>
              <a:rPr lang="en-GB" sz="1550" dirty="0" smtClean="0">
                <a:solidFill>
                  <a:srgbClr val="0070C0"/>
                </a:solidFill>
              </a:rPr>
              <a:t>How much income tax has Jamaal left to spend or save after tax? The answer is $7500. This is called the taxpayer’s disposable income. Jamaal can now ‘dispose’ of it (spend it or save it) as he chooses.</a:t>
            </a:r>
          </a:p>
          <a:p>
            <a:pPr marL="285750" indent="-285750">
              <a:buClr>
                <a:srgbClr val="00B050"/>
              </a:buClr>
            </a:pPr>
            <a:r>
              <a:rPr lang="en-GB" sz="1550" b="1" dirty="0" smtClean="0">
                <a:solidFill>
                  <a:srgbClr val="FF0000"/>
                </a:solidFill>
              </a:rPr>
              <a:t>Activity 26.2</a:t>
            </a:r>
          </a:p>
          <a:p>
            <a:pPr marL="285750" indent="-285750">
              <a:buClr>
                <a:srgbClr val="00B050"/>
              </a:buClr>
              <a:buFont typeface="Wingdings 3" pitchFamily="18" charset="2"/>
              <a:buChar char=""/>
            </a:pPr>
            <a:r>
              <a:rPr lang="en-GB" sz="1550" dirty="0" smtClean="0">
                <a:solidFill>
                  <a:srgbClr val="FF0000"/>
                </a:solidFill>
              </a:rPr>
              <a:t>Here are 8 products:</a:t>
            </a:r>
          </a:p>
          <a:p>
            <a:pPr marL="285750" indent="-285750">
              <a:buClr>
                <a:srgbClr val="00B050"/>
              </a:buClr>
              <a:buFont typeface="Wingdings 3" pitchFamily="18" charset="2"/>
              <a:buChar char=""/>
            </a:pPr>
            <a:endParaRPr lang="en-GB" sz="1550" dirty="0" smtClean="0">
              <a:solidFill>
                <a:srgbClr val="FF0000"/>
              </a:solidFill>
            </a:endParaRPr>
          </a:p>
          <a:p>
            <a:pPr marL="285750" indent="-285750">
              <a:buClr>
                <a:srgbClr val="00B050"/>
              </a:buClr>
              <a:buFont typeface="Wingdings 3" pitchFamily="18" charset="2"/>
              <a:buChar char=""/>
            </a:pPr>
            <a:endParaRPr lang="en-GB" sz="1550" dirty="0" smtClean="0">
              <a:solidFill>
                <a:srgbClr val="FF0000"/>
              </a:solidFill>
            </a:endParaRPr>
          </a:p>
          <a:p>
            <a:pPr marL="285750" indent="-285750">
              <a:buClr>
                <a:srgbClr val="00B050"/>
              </a:buClr>
              <a:buFont typeface="Wingdings 3" pitchFamily="18" charset="2"/>
              <a:buChar char=""/>
            </a:pPr>
            <a:endParaRPr lang="en-GB" sz="1550" dirty="0" smtClean="0">
              <a:solidFill>
                <a:srgbClr val="FF0000"/>
              </a:solidFill>
            </a:endParaRPr>
          </a:p>
          <a:p>
            <a:pPr marL="285750" indent="-285750">
              <a:buClr>
                <a:srgbClr val="00B050"/>
              </a:buClr>
              <a:buFont typeface="Wingdings 3" pitchFamily="18" charset="2"/>
              <a:buChar char=""/>
            </a:pPr>
            <a:endParaRPr lang="en-GB" sz="1550" dirty="0" smtClean="0">
              <a:solidFill>
                <a:srgbClr val="FF0000"/>
              </a:solidFill>
            </a:endParaRPr>
          </a:p>
          <a:p>
            <a:pPr marL="285750" indent="-285750">
              <a:buClr>
                <a:srgbClr val="00B050"/>
              </a:buClr>
              <a:buFont typeface="Wingdings 3" pitchFamily="18" charset="2"/>
              <a:buChar char=""/>
            </a:pPr>
            <a:r>
              <a:rPr lang="en-GB" sz="1550" dirty="0" smtClean="0">
                <a:solidFill>
                  <a:srgbClr val="FF0000"/>
                </a:solidFill>
              </a:rPr>
              <a:t>The sales of 4 of these products are likely to fall following an increase in income tax rates. Sales of the other 4 will not be much affected. Identify the 4 products likely to be most affected.</a:t>
            </a:r>
          </a:p>
        </p:txBody>
      </p:sp>
      <p:graphicFrame>
        <p:nvGraphicFramePr>
          <p:cNvPr id="21" name="Table 20"/>
          <p:cNvGraphicFramePr>
            <a:graphicFrameLocks noGrp="1"/>
          </p:cNvGraphicFramePr>
          <p:nvPr/>
        </p:nvGraphicFramePr>
        <p:xfrm>
          <a:off x="304800" y="1752600"/>
          <a:ext cx="6629400" cy="1005840"/>
        </p:xfrm>
        <a:graphic>
          <a:graphicData uri="http://schemas.openxmlformats.org/drawingml/2006/table">
            <a:tbl>
              <a:tblPr firstRow="1" bandRow="1">
                <a:tableStyleId>{5C22544A-7EE6-4342-B048-85BDC9FD1C3A}</a:tableStyleId>
              </a:tblPr>
              <a:tblGrid>
                <a:gridCol w="2895600"/>
                <a:gridCol w="3733800"/>
              </a:tblGrid>
              <a:tr h="203200">
                <a:tc>
                  <a:txBody>
                    <a:bodyPr/>
                    <a:lstStyle/>
                    <a:p>
                      <a:r>
                        <a:rPr lang="en-US" sz="1600" dirty="0" smtClean="0">
                          <a:latin typeface="Arial" pitchFamily="34" charset="0"/>
                          <a:cs typeface="Arial" pitchFamily="34" charset="0"/>
                        </a:rPr>
                        <a:t>Income Level</a:t>
                      </a:r>
                      <a:endParaRPr lang="en-US" sz="1600" dirty="0">
                        <a:latin typeface="Arial" pitchFamily="34" charset="0"/>
                        <a:cs typeface="Arial" pitchFamily="34" charset="0"/>
                      </a:endParaRPr>
                    </a:p>
                  </a:txBody>
                  <a:tcPr/>
                </a:tc>
                <a:tc>
                  <a:txBody>
                    <a:bodyPr/>
                    <a:lstStyle/>
                    <a:p>
                      <a:r>
                        <a:rPr lang="en-US" sz="1600" dirty="0" smtClean="0">
                          <a:latin typeface="Arial" pitchFamily="34" charset="0"/>
                          <a:cs typeface="Arial" pitchFamily="34" charset="0"/>
                        </a:rPr>
                        <a:t>Tax Rate paid to the Government</a:t>
                      </a:r>
                      <a:endParaRPr lang="en-US" sz="1600" dirty="0">
                        <a:latin typeface="Arial" pitchFamily="34" charset="0"/>
                        <a:cs typeface="Arial" pitchFamily="34" charset="0"/>
                      </a:endParaRPr>
                    </a:p>
                  </a:txBody>
                  <a:tcPr/>
                </a:tc>
              </a:tr>
              <a:tr h="203200">
                <a:tc>
                  <a:txBody>
                    <a:bodyPr/>
                    <a:lstStyle/>
                    <a:p>
                      <a:r>
                        <a:rPr lang="en-US" sz="1600" dirty="0" smtClean="0">
                          <a:latin typeface="Arial" pitchFamily="34" charset="0"/>
                          <a:cs typeface="Arial" pitchFamily="34" charset="0"/>
                        </a:rPr>
                        <a:t>$1 - $5000</a:t>
                      </a:r>
                      <a:r>
                        <a:rPr lang="en-US" sz="1600" baseline="0" dirty="0" smtClean="0">
                          <a:latin typeface="Arial" pitchFamily="34" charset="0"/>
                          <a:cs typeface="Arial" pitchFamily="34" charset="0"/>
                        </a:rPr>
                        <a:t> per year</a:t>
                      </a:r>
                      <a:endParaRPr lang="en-US" sz="1600" dirty="0">
                        <a:latin typeface="Arial" pitchFamily="34" charset="0"/>
                        <a:cs typeface="Arial" pitchFamily="34" charset="0"/>
                      </a:endParaRPr>
                    </a:p>
                  </a:txBody>
                  <a:tcPr/>
                </a:tc>
                <a:tc>
                  <a:txBody>
                    <a:bodyPr/>
                    <a:lstStyle/>
                    <a:p>
                      <a:r>
                        <a:rPr lang="en-US" sz="1600" dirty="0" smtClean="0">
                          <a:latin typeface="Arial" pitchFamily="34" charset="0"/>
                          <a:cs typeface="Arial" pitchFamily="34" charset="0"/>
                        </a:rPr>
                        <a:t>20%</a:t>
                      </a:r>
                      <a:endParaRPr lang="en-US" sz="1600" dirty="0">
                        <a:latin typeface="Arial" pitchFamily="34" charset="0"/>
                        <a:cs typeface="Arial" pitchFamily="34" charset="0"/>
                      </a:endParaRPr>
                    </a:p>
                  </a:txBody>
                  <a:tcPr/>
                </a:tc>
              </a:tr>
              <a:tr h="203200">
                <a:tc>
                  <a:txBody>
                    <a:bodyPr/>
                    <a:lstStyle/>
                    <a:p>
                      <a:r>
                        <a:rPr lang="en-US" sz="1600" dirty="0" smtClean="0">
                          <a:latin typeface="Arial" pitchFamily="34" charset="0"/>
                          <a:cs typeface="Arial" pitchFamily="34" charset="0"/>
                        </a:rPr>
                        <a:t>More than $5000 per year</a:t>
                      </a:r>
                      <a:endParaRPr lang="en-US" sz="1600" dirty="0">
                        <a:latin typeface="Arial" pitchFamily="34" charset="0"/>
                        <a:cs typeface="Arial" pitchFamily="34" charset="0"/>
                      </a:endParaRPr>
                    </a:p>
                  </a:txBody>
                  <a:tcPr/>
                </a:tc>
                <a:tc>
                  <a:txBody>
                    <a:bodyPr/>
                    <a:lstStyle/>
                    <a:p>
                      <a:r>
                        <a:rPr lang="en-US" sz="1600" dirty="0" smtClean="0">
                          <a:latin typeface="Arial" pitchFamily="34" charset="0"/>
                          <a:cs typeface="Arial" pitchFamily="34" charset="0"/>
                        </a:rPr>
                        <a:t>30%</a:t>
                      </a:r>
                      <a:endParaRPr lang="en-US" sz="1600" dirty="0">
                        <a:latin typeface="Arial" pitchFamily="34" charset="0"/>
                        <a:cs typeface="Arial" pitchFamily="34" charset="0"/>
                      </a:endParaRPr>
                    </a:p>
                  </a:txBody>
                  <a:tcPr/>
                </a:tc>
              </a:tr>
            </a:tbl>
          </a:graphicData>
        </a:graphic>
      </p:graphicFrame>
      <p:graphicFrame>
        <p:nvGraphicFramePr>
          <p:cNvPr id="22" name="Table 21"/>
          <p:cNvGraphicFramePr>
            <a:graphicFrameLocks noGrp="1"/>
          </p:cNvGraphicFramePr>
          <p:nvPr/>
        </p:nvGraphicFramePr>
        <p:xfrm>
          <a:off x="381000" y="5044440"/>
          <a:ext cx="6553200" cy="670560"/>
        </p:xfrm>
        <a:graphic>
          <a:graphicData uri="http://schemas.openxmlformats.org/drawingml/2006/table">
            <a:tbl>
              <a:tblPr firstRow="1" bandRow="1">
                <a:tableStyleId>{2D5ABB26-0587-4C30-8999-92F81FD0307C}</a:tableStyleId>
              </a:tblPr>
              <a:tblGrid>
                <a:gridCol w="1638300"/>
                <a:gridCol w="1638300"/>
                <a:gridCol w="1219200"/>
                <a:gridCol w="2057400"/>
              </a:tblGrid>
              <a:tr h="152400">
                <a:tc>
                  <a:txBody>
                    <a:bodyPr/>
                    <a:lstStyle/>
                    <a:p>
                      <a:pPr marL="176213" indent="-176213">
                        <a:buClr>
                          <a:srgbClr val="00B050"/>
                        </a:buClr>
                        <a:buFont typeface="Arial" pitchFamily="34" charset="0"/>
                        <a:buChar char="•"/>
                      </a:pPr>
                      <a:r>
                        <a:rPr lang="en-US" sz="1600" dirty="0" smtClean="0">
                          <a:solidFill>
                            <a:srgbClr val="FF0000"/>
                          </a:solidFill>
                          <a:latin typeface="Arial" pitchFamily="34" charset="0"/>
                          <a:cs typeface="Arial" pitchFamily="34" charset="0"/>
                        </a:rPr>
                        <a:t>Bread</a:t>
                      </a:r>
                      <a:endParaRPr lang="en-US" sz="1600" dirty="0">
                        <a:solidFill>
                          <a:srgbClr val="FF0000"/>
                        </a:solidFill>
                        <a:latin typeface="Arial" pitchFamily="34" charset="0"/>
                        <a:cs typeface="Arial" pitchFamily="34" charset="0"/>
                      </a:endParaRPr>
                    </a:p>
                  </a:txBody>
                  <a:tcPr/>
                </a:tc>
                <a:tc>
                  <a:txBody>
                    <a:bodyPr/>
                    <a:lstStyle/>
                    <a:p>
                      <a:pPr marL="176213" indent="-176213">
                        <a:buClr>
                          <a:srgbClr val="00B050"/>
                        </a:buClr>
                        <a:buFont typeface="Arial" pitchFamily="34" charset="0"/>
                        <a:buChar char="•"/>
                      </a:pPr>
                      <a:r>
                        <a:rPr lang="en-US" sz="1600" dirty="0" smtClean="0">
                          <a:solidFill>
                            <a:srgbClr val="FF0000"/>
                          </a:solidFill>
                          <a:latin typeface="Arial" pitchFamily="34" charset="0"/>
                          <a:cs typeface="Arial" pitchFamily="34" charset="0"/>
                        </a:rPr>
                        <a:t>Petrol</a:t>
                      </a:r>
                      <a:endParaRPr lang="en-US" sz="1600" dirty="0">
                        <a:solidFill>
                          <a:srgbClr val="FF0000"/>
                        </a:solidFill>
                        <a:latin typeface="Arial" pitchFamily="34" charset="0"/>
                        <a:cs typeface="Arial" pitchFamily="34" charset="0"/>
                      </a:endParaRPr>
                    </a:p>
                  </a:txBody>
                  <a:tcPr/>
                </a:tc>
                <a:tc>
                  <a:txBody>
                    <a:bodyPr/>
                    <a:lstStyle/>
                    <a:p>
                      <a:pPr marL="176213" indent="-176213">
                        <a:buClr>
                          <a:srgbClr val="00B050"/>
                        </a:buClr>
                        <a:buFont typeface="Arial" pitchFamily="34" charset="0"/>
                        <a:buChar char="•"/>
                      </a:pPr>
                      <a:r>
                        <a:rPr lang="en-US" sz="1600" dirty="0" smtClean="0">
                          <a:solidFill>
                            <a:srgbClr val="FF0000"/>
                          </a:solidFill>
                          <a:latin typeface="Arial" pitchFamily="34" charset="0"/>
                          <a:cs typeface="Arial" pitchFamily="34" charset="0"/>
                        </a:rPr>
                        <a:t>TV’s</a:t>
                      </a:r>
                      <a:endParaRPr lang="en-US" sz="1600" dirty="0">
                        <a:solidFill>
                          <a:srgbClr val="FF0000"/>
                        </a:solidFill>
                        <a:latin typeface="Arial" pitchFamily="34" charset="0"/>
                        <a:cs typeface="Arial" pitchFamily="34" charset="0"/>
                      </a:endParaRPr>
                    </a:p>
                  </a:txBody>
                  <a:tcPr/>
                </a:tc>
                <a:tc>
                  <a:txBody>
                    <a:bodyPr/>
                    <a:lstStyle/>
                    <a:p>
                      <a:pPr marL="176213" indent="-176213">
                        <a:buClr>
                          <a:srgbClr val="00B050"/>
                        </a:buClr>
                        <a:buFont typeface="Arial" pitchFamily="34" charset="0"/>
                        <a:buChar char="•"/>
                      </a:pPr>
                      <a:r>
                        <a:rPr lang="en-US" sz="1600" dirty="0" smtClean="0">
                          <a:solidFill>
                            <a:srgbClr val="FF0000"/>
                          </a:solidFill>
                          <a:latin typeface="Arial" pitchFamily="34" charset="0"/>
                          <a:cs typeface="Arial" pitchFamily="34" charset="0"/>
                        </a:rPr>
                        <a:t>Foreign Holidays</a:t>
                      </a:r>
                      <a:endParaRPr lang="en-US" sz="1600" dirty="0">
                        <a:solidFill>
                          <a:srgbClr val="FF0000"/>
                        </a:solidFill>
                        <a:latin typeface="Arial" pitchFamily="34" charset="0"/>
                        <a:cs typeface="Arial" pitchFamily="34" charset="0"/>
                      </a:endParaRPr>
                    </a:p>
                  </a:txBody>
                  <a:tcPr/>
                </a:tc>
              </a:tr>
              <a:tr h="152400">
                <a:tc>
                  <a:txBody>
                    <a:bodyPr/>
                    <a:lstStyle/>
                    <a:p>
                      <a:pPr marL="176213" indent="-176213">
                        <a:buClr>
                          <a:srgbClr val="00B050"/>
                        </a:buClr>
                        <a:buFont typeface="Arial" pitchFamily="34" charset="0"/>
                        <a:buChar char="•"/>
                      </a:pPr>
                      <a:r>
                        <a:rPr lang="en-US" sz="1600" dirty="0" smtClean="0">
                          <a:solidFill>
                            <a:srgbClr val="FF0000"/>
                          </a:solidFill>
                          <a:latin typeface="Arial" pitchFamily="34" charset="0"/>
                          <a:cs typeface="Arial" pitchFamily="34" charset="0"/>
                        </a:rPr>
                        <a:t>Cooking Oil</a:t>
                      </a:r>
                      <a:endParaRPr lang="en-US" sz="1600" dirty="0">
                        <a:solidFill>
                          <a:srgbClr val="FF0000"/>
                        </a:solidFill>
                        <a:latin typeface="Arial" pitchFamily="34" charset="0"/>
                        <a:cs typeface="Arial" pitchFamily="34" charset="0"/>
                      </a:endParaRPr>
                    </a:p>
                  </a:txBody>
                  <a:tcPr/>
                </a:tc>
                <a:tc>
                  <a:txBody>
                    <a:bodyPr/>
                    <a:lstStyle/>
                    <a:p>
                      <a:pPr marL="176213" indent="-176213">
                        <a:buClr>
                          <a:srgbClr val="00B050"/>
                        </a:buClr>
                        <a:buFont typeface="Arial" pitchFamily="34" charset="0"/>
                        <a:buChar char="•"/>
                      </a:pPr>
                      <a:r>
                        <a:rPr lang="en-US" sz="1600" dirty="0" smtClean="0">
                          <a:solidFill>
                            <a:srgbClr val="FF0000"/>
                          </a:solidFill>
                          <a:latin typeface="Arial" pitchFamily="34" charset="0"/>
                          <a:cs typeface="Arial" pitchFamily="34" charset="0"/>
                        </a:rPr>
                        <a:t>Jewellery</a:t>
                      </a:r>
                      <a:endParaRPr lang="en-US" sz="1600" dirty="0">
                        <a:solidFill>
                          <a:srgbClr val="FF0000"/>
                        </a:solidFill>
                        <a:latin typeface="Arial" pitchFamily="34" charset="0"/>
                        <a:cs typeface="Arial" pitchFamily="34" charset="0"/>
                      </a:endParaRPr>
                    </a:p>
                  </a:txBody>
                  <a:tcPr/>
                </a:tc>
                <a:tc>
                  <a:txBody>
                    <a:bodyPr/>
                    <a:lstStyle/>
                    <a:p>
                      <a:pPr marL="176213" indent="-176213">
                        <a:buClr>
                          <a:srgbClr val="00B050"/>
                        </a:buClr>
                        <a:buFont typeface="Arial" pitchFamily="34" charset="0"/>
                        <a:buChar char="•"/>
                      </a:pPr>
                      <a:r>
                        <a:rPr lang="en-US" sz="1600" dirty="0" smtClean="0">
                          <a:solidFill>
                            <a:srgbClr val="FF0000"/>
                          </a:solidFill>
                          <a:latin typeface="Arial" pitchFamily="34" charset="0"/>
                          <a:cs typeface="Arial" pitchFamily="34" charset="0"/>
                        </a:rPr>
                        <a:t>Salt</a:t>
                      </a:r>
                      <a:endParaRPr lang="en-US" sz="1600" dirty="0">
                        <a:solidFill>
                          <a:srgbClr val="FF0000"/>
                        </a:solidFill>
                        <a:latin typeface="Arial" pitchFamily="34" charset="0"/>
                        <a:cs typeface="Arial" pitchFamily="34" charset="0"/>
                      </a:endParaRPr>
                    </a:p>
                  </a:txBody>
                  <a:tcPr/>
                </a:tc>
                <a:tc>
                  <a:txBody>
                    <a:bodyPr/>
                    <a:lstStyle/>
                    <a:p>
                      <a:pPr marL="176213" indent="-176213">
                        <a:buClr>
                          <a:srgbClr val="00B050"/>
                        </a:buClr>
                        <a:buFont typeface="Arial" pitchFamily="34" charset="0"/>
                        <a:buChar char="•"/>
                      </a:pPr>
                      <a:r>
                        <a:rPr lang="en-US" sz="1600" dirty="0" smtClean="0">
                          <a:solidFill>
                            <a:srgbClr val="FF0000"/>
                          </a:solidFill>
                          <a:latin typeface="Arial" pitchFamily="34" charset="0"/>
                          <a:cs typeface="Arial" pitchFamily="34" charset="0"/>
                        </a:rPr>
                        <a:t>Home Computers</a:t>
                      </a:r>
                      <a:endParaRPr lang="en-US" sz="1600" dirty="0">
                        <a:solidFill>
                          <a:srgbClr val="FF0000"/>
                        </a:solidFill>
                        <a:latin typeface="Arial" pitchFamily="34" charset="0"/>
                        <a:cs typeface="Arial" pitchFamily="34" charset="0"/>
                      </a:endParaRPr>
                    </a:p>
                  </a:txBody>
                  <a:tcPr/>
                </a:tc>
              </a:tr>
            </a:tbl>
          </a:graphicData>
        </a:graphic>
      </p:graphicFrame>
      <p:sp>
        <p:nvSpPr>
          <p:cNvPr id="10" name="Title 2"/>
          <p:cNvSpPr>
            <a:spLocks noGrp="1"/>
          </p:cNvSpPr>
          <p:nvPr>
            <p:ph type="title"/>
          </p:nvPr>
        </p:nvSpPr>
        <p:spPr>
          <a:xfrm>
            <a:off x="70266" y="72008"/>
            <a:ext cx="8859452" cy="548680"/>
          </a:xfrm>
        </p:spPr>
        <p:txBody>
          <a:bodyPr>
            <a:noAutofit/>
          </a:bodyPr>
          <a:lstStyle/>
          <a:p>
            <a:r>
              <a:rPr lang="en-US" sz="2800" dirty="0" smtClean="0"/>
              <a:t>6.1 – External Business Environment </a:t>
            </a:r>
            <a:r>
              <a:rPr lang="en-US" sz="2800" dirty="0" smtClean="0"/>
              <a:t>– Economic - Taxation</a:t>
            </a:r>
            <a:endParaRPr lang="en-GB" sz="2800" dirty="0"/>
          </a:p>
        </p:txBody>
      </p:sp>
    </p:spTree>
    <p:extLst>
      <p:ext uri="{BB962C8B-B14F-4D97-AF65-F5344CB8AC3E}">
        <p14:creationId xmlns:p14="http://schemas.microsoft.com/office/powerpoint/2010/main" val="1865609689"/>
      </p:ext>
    </p:extLst>
  </p:cSld>
  <p:clrMapOvr>
    <a:masterClrMapping/>
  </p:clrMapOvr>
  <p:transition advClick="0"/>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88156" y="1126153"/>
            <a:ext cx="6265044" cy="1046440"/>
          </a:xfrm>
          <a:prstGeom prst="rect">
            <a:avLst/>
          </a:prstGeom>
          <a:solidFill>
            <a:schemeClr val="tx2">
              <a:lumMod val="40000"/>
              <a:lumOff val="60000"/>
            </a:schemeClr>
          </a:solidFill>
        </p:spPr>
        <p:txBody>
          <a:bodyPr wrap="square">
            <a:spAutoFit/>
          </a:bodyPr>
          <a:lstStyle/>
          <a:p>
            <a:pPr marL="285750" indent="-285750">
              <a:buClr>
                <a:srgbClr val="00B050"/>
              </a:buClr>
            </a:pPr>
            <a:r>
              <a:rPr lang="en-US" sz="1550" b="1" dirty="0" smtClean="0"/>
              <a:t>Tips for Success</a:t>
            </a:r>
          </a:p>
          <a:p>
            <a:pPr marL="285750" indent="-285750">
              <a:buClr>
                <a:srgbClr val="00B050"/>
              </a:buClr>
              <a:buFont typeface="Wingdings 3" pitchFamily="18" charset="2"/>
              <a:buChar char=""/>
            </a:pPr>
            <a:r>
              <a:rPr lang="en-GB" sz="1550" dirty="0" smtClean="0"/>
              <a:t>When a question asks about the impact of tax on interest rate changes on a business, always refer to the type of goods or service the business produces.</a:t>
            </a:r>
          </a:p>
        </p:txBody>
      </p:sp>
      <p:sp>
        <p:nvSpPr>
          <p:cNvPr id="9" name="Rectangle 8"/>
          <p:cNvSpPr/>
          <p:nvPr/>
        </p:nvSpPr>
        <p:spPr>
          <a:xfrm>
            <a:off x="304800" y="2197164"/>
            <a:ext cx="6324600" cy="4524315"/>
          </a:xfrm>
          <a:prstGeom prst="rect">
            <a:avLst/>
          </a:prstGeom>
        </p:spPr>
        <p:txBody>
          <a:bodyPr wrap="square">
            <a:spAutoFit/>
          </a:bodyPr>
          <a:lstStyle/>
          <a:p>
            <a:pPr marL="285750" indent="-285750">
              <a:buClr>
                <a:srgbClr val="00B050"/>
              </a:buClr>
            </a:pPr>
            <a:r>
              <a:rPr lang="en-US" sz="1600" b="1" dirty="0" smtClean="0"/>
              <a:t>Profits Tax (or Corporation Tax)</a:t>
            </a:r>
          </a:p>
          <a:p>
            <a:pPr marL="285750" indent="-285750">
              <a:buClr>
                <a:srgbClr val="00B050"/>
              </a:buClr>
              <a:buFont typeface="Wingdings 3" pitchFamily="18" charset="2"/>
              <a:buChar char=""/>
            </a:pPr>
            <a:r>
              <a:rPr lang="en-GB" sz="1600" dirty="0" smtClean="0"/>
              <a:t>This is a tax on the profits made by businesses – usually companies.</a:t>
            </a:r>
          </a:p>
          <a:p>
            <a:pPr marL="285750" indent="-285750">
              <a:buClr>
                <a:srgbClr val="00B050"/>
              </a:buClr>
              <a:buFont typeface="Wingdings 3" pitchFamily="18" charset="2"/>
              <a:buChar char=""/>
            </a:pPr>
            <a:r>
              <a:rPr lang="en-GB" sz="1600" dirty="0" smtClean="0"/>
              <a:t>How would an increase in the rate of corporation tax affect businesses? There would be several main effects:</a:t>
            </a:r>
          </a:p>
          <a:p>
            <a:pPr marL="461963" indent="-230188">
              <a:buClr>
                <a:srgbClr val="00B050"/>
              </a:buClr>
              <a:buFont typeface="+mj-lt"/>
              <a:buAutoNum type="arabicPeriod"/>
            </a:pPr>
            <a:r>
              <a:rPr lang="en-GB" sz="1600" dirty="0" smtClean="0"/>
              <a:t>Businesses would have lower profits after tax. Managers will therefore have less money or finance to put back into the business. The business will find it more difficult to expand. New projects, such as additional factories or shops, may have to be cancelled.</a:t>
            </a:r>
          </a:p>
          <a:p>
            <a:pPr marL="461963" indent="-230188">
              <a:buClr>
                <a:srgbClr val="00B050"/>
              </a:buClr>
              <a:buFont typeface="+mj-lt"/>
              <a:buAutoNum type="arabicPeriod"/>
            </a:pPr>
            <a:r>
              <a:rPr lang="en-GB" sz="1600" dirty="0" smtClean="0"/>
              <a:t>Lower profits after tax is also bad news for the owners of the business. There will be less money to pay back to the owners who originally invested in the business.</a:t>
            </a:r>
          </a:p>
          <a:p>
            <a:pPr marL="461963" indent="-230188">
              <a:buClr>
                <a:srgbClr val="00B050"/>
              </a:buClr>
              <a:buFont typeface="+mj-lt"/>
              <a:buAutoNum type="arabicPeriod"/>
            </a:pPr>
            <a:r>
              <a:rPr lang="en-GB" sz="1600" dirty="0" smtClean="0"/>
              <a:t>Fewer people will want to start their own business if they consider that the government will take a large share of the profits made. Companies’ share prices could fall.</a:t>
            </a:r>
          </a:p>
          <a:p>
            <a:pPr marL="461963" indent="-230188">
              <a:buClr>
                <a:srgbClr val="00B050"/>
              </a:buClr>
              <a:buFont typeface="+mj-lt"/>
              <a:buAutoNum type="arabicPeriod"/>
            </a:pPr>
            <a:r>
              <a:rPr lang="en-GB" sz="1600" dirty="0" smtClean="0"/>
              <a:t>Foreign companies may not wish to invest in a country with higher profits tax, reducing foreign investment.</a:t>
            </a:r>
          </a:p>
        </p:txBody>
      </p:sp>
      <p:pic>
        <p:nvPicPr>
          <p:cNvPr id="24578" name="Picture 2">
            <a:hlinkClick r:id="rId3"/>
          </p:cNvPr>
          <p:cNvPicPr>
            <a:picLocks noChangeAspect="1" noChangeArrowheads="1"/>
          </p:cNvPicPr>
          <p:nvPr/>
        </p:nvPicPr>
        <p:blipFill>
          <a:blip r:embed="rId4"/>
          <a:srcRect l="10625" t="29000" r="38125" b="15000"/>
          <a:stretch>
            <a:fillRect/>
          </a:stretch>
        </p:blipFill>
        <p:spPr bwMode="auto">
          <a:xfrm>
            <a:off x="6719206" y="1143000"/>
            <a:ext cx="2119993" cy="1447800"/>
          </a:xfrm>
          <a:prstGeom prst="rect">
            <a:avLst/>
          </a:prstGeom>
          <a:noFill/>
          <a:ln w="9525">
            <a:noFill/>
            <a:miter lim="800000"/>
            <a:headEnd/>
            <a:tailEnd/>
          </a:ln>
          <a:effectLst/>
        </p:spPr>
      </p:pic>
      <p:pic>
        <p:nvPicPr>
          <p:cNvPr id="24580" name="Picture 4" descr="http://www.dwaynebaraka.com/blog/wp-content/uploads/2013/09/Tax-language_Corporate-tax-avoidance.jpg"/>
          <p:cNvPicPr>
            <a:picLocks noChangeAspect="1" noChangeArrowheads="1"/>
          </p:cNvPicPr>
          <p:nvPr/>
        </p:nvPicPr>
        <p:blipFill>
          <a:blip r:embed="rId5" cstate="print"/>
          <a:srcRect/>
          <a:stretch>
            <a:fillRect/>
          </a:stretch>
        </p:blipFill>
        <p:spPr bwMode="auto">
          <a:xfrm>
            <a:off x="6698138" y="2743200"/>
            <a:ext cx="2123816" cy="1904999"/>
          </a:xfrm>
          <a:prstGeom prst="rect">
            <a:avLst/>
          </a:prstGeom>
          <a:noFill/>
        </p:spPr>
      </p:pic>
      <p:pic>
        <p:nvPicPr>
          <p:cNvPr id="24582" name="Picture 6" descr="http://i.dailymail.co.uk/i/pix/2012/10/22/article-2221572-15A161E6000005DC-841_634x370.jpg"/>
          <p:cNvPicPr>
            <a:picLocks noChangeAspect="1" noChangeArrowheads="1"/>
          </p:cNvPicPr>
          <p:nvPr/>
        </p:nvPicPr>
        <p:blipFill>
          <a:blip r:embed="rId6"/>
          <a:srcRect/>
          <a:stretch>
            <a:fillRect/>
          </a:stretch>
        </p:blipFill>
        <p:spPr bwMode="auto">
          <a:xfrm>
            <a:off x="6619515" y="4876800"/>
            <a:ext cx="2219685" cy="1295400"/>
          </a:xfrm>
          <a:prstGeom prst="rect">
            <a:avLst/>
          </a:prstGeom>
          <a:noFill/>
        </p:spPr>
      </p:pic>
      <p:sp>
        <p:nvSpPr>
          <p:cNvPr id="10" name="Title 2"/>
          <p:cNvSpPr>
            <a:spLocks noGrp="1"/>
          </p:cNvSpPr>
          <p:nvPr>
            <p:ph type="title"/>
          </p:nvPr>
        </p:nvSpPr>
        <p:spPr>
          <a:xfrm>
            <a:off x="70266" y="72008"/>
            <a:ext cx="8859452" cy="548680"/>
          </a:xfrm>
        </p:spPr>
        <p:txBody>
          <a:bodyPr>
            <a:noAutofit/>
          </a:bodyPr>
          <a:lstStyle/>
          <a:p>
            <a:r>
              <a:rPr lang="en-US" sz="2800" dirty="0" smtClean="0"/>
              <a:t>6.1 – External Business Environment </a:t>
            </a:r>
            <a:r>
              <a:rPr lang="en-US" sz="2800" dirty="0" smtClean="0"/>
              <a:t>– Economic - Taxation</a:t>
            </a:r>
            <a:endParaRPr lang="en-GB" sz="2800" dirty="0"/>
          </a:p>
        </p:txBody>
      </p:sp>
    </p:spTree>
    <p:extLst>
      <p:ext uri="{BB962C8B-B14F-4D97-AF65-F5344CB8AC3E}">
        <p14:creationId xmlns:p14="http://schemas.microsoft.com/office/powerpoint/2010/main" val="847682371"/>
      </p:ext>
    </p:extLst>
  </p:cSld>
  <p:clrMapOvr>
    <a:masterClrMapping/>
  </p:clrMapOvr>
  <p:transition advClick="0"/>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304800" y="1114485"/>
            <a:ext cx="5867400" cy="5324535"/>
          </a:xfrm>
          <a:prstGeom prst="rect">
            <a:avLst/>
          </a:prstGeom>
        </p:spPr>
        <p:txBody>
          <a:bodyPr wrap="square">
            <a:spAutoFit/>
          </a:bodyPr>
          <a:lstStyle/>
          <a:p>
            <a:pPr marL="285750" indent="-285750">
              <a:buClr>
                <a:srgbClr val="00B050"/>
              </a:buClr>
            </a:pPr>
            <a:r>
              <a:rPr lang="en-US" sz="1700" b="1" dirty="0" smtClean="0"/>
              <a:t>Profits Tax (or Corporation Tax)</a:t>
            </a:r>
          </a:p>
          <a:p>
            <a:pPr marL="285750" indent="-285750">
              <a:buClr>
                <a:srgbClr val="00B050"/>
              </a:buClr>
              <a:buFont typeface="Wingdings 3" pitchFamily="18" charset="2"/>
              <a:buChar char=""/>
            </a:pPr>
            <a:r>
              <a:rPr lang="en-GB" sz="1700" dirty="0" smtClean="0"/>
              <a:t>This is a tax on the profits made by businesses – usually companies.</a:t>
            </a:r>
          </a:p>
          <a:p>
            <a:pPr marL="285750" indent="-285750">
              <a:buClr>
                <a:srgbClr val="00B050"/>
              </a:buClr>
              <a:buFont typeface="Wingdings 3" pitchFamily="18" charset="2"/>
              <a:buChar char=""/>
            </a:pPr>
            <a:r>
              <a:rPr lang="en-GB" sz="1700" dirty="0" smtClean="0"/>
              <a:t>How would an increase in the rate of corporation tax affect businesses? There would be several main effects:</a:t>
            </a:r>
          </a:p>
          <a:p>
            <a:pPr marL="461963" indent="-285750">
              <a:buClr>
                <a:srgbClr val="00B050"/>
              </a:buClr>
              <a:buFont typeface="+mj-lt"/>
              <a:buAutoNum type="arabicPeriod"/>
            </a:pPr>
            <a:r>
              <a:rPr lang="en-GB" sz="1700" dirty="0" smtClean="0"/>
              <a:t>Businesses would have lower profits after tax. Managers will therefore have less money or finance to put back into the business. The business will find it more difficult to expand. New projects, such as additional factories or shops, may have to be cancelled.</a:t>
            </a:r>
          </a:p>
          <a:p>
            <a:pPr marL="461963" indent="-285750">
              <a:buClr>
                <a:srgbClr val="00B050"/>
              </a:buClr>
              <a:buFont typeface="+mj-lt"/>
              <a:buAutoNum type="arabicPeriod"/>
            </a:pPr>
            <a:r>
              <a:rPr lang="en-GB" sz="1700" dirty="0" smtClean="0"/>
              <a:t>Lower profits after tax is also bad news for the owners of the business. There will be less money to pay back to the owners who originally invested in the business.</a:t>
            </a:r>
          </a:p>
          <a:p>
            <a:pPr marL="461963" indent="-285750">
              <a:buClr>
                <a:srgbClr val="00B050"/>
              </a:buClr>
              <a:buFont typeface="+mj-lt"/>
              <a:buAutoNum type="arabicPeriod"/>
            </a:pPr>
            <a:r>
              <a:rPr lang="en-GB" sz="1700" dirty="0" smtClean="0"/>
              <a:t>Fewer people will want to start their own business if they consider that the government will take a large share of the profits made. Companies’ share prices could fall.</a:t>
            </a:r>
          </a:p>
          <a:p>
            <a:pPr marL="461963" indent="-285750">
              <a:buClr>
                <a:srgbClr val="00B050"/>
              </a:buClr>
              <a:buFont typeface="+mj-lt"/>
              <a:buAutoNum type="arabicPeriod"/>
            </a:pPr>
            <a:r>
              <a:rPr lang="en-GB" sz="1700" dirty="0" smtClean="0"/>
              <a:t>Foreign companies may not wish to invest in a country with higher profits tax, reducing foreign investment.</a:t>
            </a:r>
          </a:p>
        </p:txBody>
      </p:sp>
      <p:pic>
        <p:nvPicPr>
          <p:cNvPr id="26626" name="Picture 2" descr="http://files.broadsheet.ie/wp-content/uploads/2012/01/corporation-tax.jpg"/>
          <p:cNvPicPr>
            <a:picLocks noChangeAspect="1" noChangeArrowheads="1"/>
          </p:cNvPicPr>
          <p:nvPr/>
        </p:nvPicPr>
        <p:blipFill>
          <a:blip r:embed="rId3"/>
          <a:srcRect/>
          <a:stretch>
            <a:fillRect/>
          </a:stretch>
        </p:blipFill>
        <p:spPr bwMode="auto">
          <a:xfrm>
            <a:off x="6248400" y="1143001"/>
            <a:ext cx="2590799" cy="2072640"/>
          </a:xfrm>
          <a:prstGeom prst="rect">
            <a:avLst/>
          </a:prstGeom>
          <a:noFill/>
        </p:spPr>
      </p:pic>
      <p:pic>
        <p:nvPicPr>
          <p:cNvPr id="26628" name="Picture 4" descr="http://www.africalegislation.com/wp-content/uploads/2013/09/Egypt-Tax-tables6.jpg"/>
          <p:cNvPicPr>
            <a:picLocks noChangeAspect="1" noChangeArrowheads="1"/>
          </p:cNvPicPr>
          <p:nvPr/>
        </p:nvPicPr>
        <p:blipFill>
          <a:blip r:embed="rId4"/>
          <a:srcRect l="2180" t="4923" r="2997" b="6462"/>
          <a:stretch>
            <a:fillRect/>
          </a:stretch>
        </p:blipFill>
        <p:spPr bwMode="auto">
          <a:xfrm>
            <a:off x="6261100" y="3352800"/>
            <a:ext cx="2578100" cy="1295400"/>
          </a:xfrm>
          <a:prstGeom prst="rect">
            <a:avLst/>
          </a:prstGeom>
          <a:noFill/>
        </p:spPr>
      </p:pic>
      <p:pic>
        <p:nvPicPr>
          <p:cNvPr id="26630" name="Picture 6" descr="http://www.tradingeconomics.com/charts/og.png?url=/egypt/currency"/>
          <p:cNvPicPr>
            <a:picLocks noChangeAspect="1" noChangeArrowheads="1"/>
          </p:cNvPicPr>
          <p:nvPr/>
        </p:nvPicPr>
        <p:blipFill>
          <a:blip r:embed="rId5"/>
          <a:srcRect/>
          <a:stretch>
            <a:fillRect/>
          </a:stretch>
        </p:blipFill>
        <p:spPr bwMode="auto">
          <a:xfrm>
            <a:off x="6324600" y="4953000"/>
            <a:ext cx="2438400" cy="1600200"/>
          </a:xfrm>
          <a:prstGeom prst="rect">
            <a:avLst/>
          </a:prstGeom>
          <a:noFill/>
        </p:spPr>
      </p:pic>
      <p:sp>
        <p:nvSpPr>
          <p:cNvPr id="10" name="Title 2"/>
          <p:cNvSpPr>
            <a:spLocks noGrp="1"/>
          </p:cNvSpPr>
          <p:nvPr>
            <p:ph type="title"/>
          </p:nvPr>
        </p:nvSpPr>
        <p:spPr>
          <a:xfrm>
            <a:off x="70266" y="72008"/>
            <a:ext cx="8859452" cy="548680"/>
          </a:xfrm>
        </p:spPr>
        <p:txBody>
          <a:bodyPr>
            <a:noAutofit/>
          </a:bodyPr>
          <a:lstStyle/>
          <a:p>
            <a:r>
              <a:rPr lang="en-US" sz="2800" dirty="0" smtClean="0"/>
              <a:t>6.1 – External Business Environment </a:t>
            </a:r>
            <a:r>
              <a:rPr lang="en-US" sz="2800" dirty="0" smtClean="0"/>
              <a:t>– Economic - Taxation</a:t>
            </a:r>
            <a:endParaRPr lang="en-GB" sz="2800" dirty="0"/>
          </a:p>
        </p:txBody>
      </p:sp>
    </p:spTree>
    <p:extLst>
      <p:ext uri="{BB962C8B-B14F-4D97-AF65-F5344CB8AC3E}">
        <p14:creationId xmlns:p14="http://schemas.microsoft.com/office/powerpoint/2010/main" val="1438217917"/>
      </p:ext>
    </p:extLst>
  </p:cSld>
  <p:clrMapOvr>
    <a:masterClrMapping/>
  </p:clrMapOvr>
  <p:transition advClick="0"/>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304800" y="1114485"/>
            <a:ext cx="6477000" cy="5586145"/>
          </a:xfrm>
          <a:prstGeom prst="rect">
            <a:avLst/>
          </a:prstGeom>
        </p:spPr>
        <p:txBody>
          <a:bodyPr wrap="square">
            <a:spAutoFit/>
          </a:bodyPr>
          <a:lstStyle/>
          <a:p>
            <a:pPr marL="285750" indent="-285750">
              <a:buClr>
                <a:srgbClr val="00B050"/>
              </a:buClr>
              <a:buFont typeface="Wingdings 3" pitchFamily="18" charset="2"/>
              <a:buChar char=""/>
            </a:pPr>
            <a:r>
              <a:rPr lang="en-GB" sz="1700" dirty="0" smtClean="0"/>
              <a:t>Indirect taxes such as Value Added Tax (VAT), are added to the prices of the products we all buy. They obviously make goods and services more expensive for consumers. Governments often avoid putting these taxes on really essential items, such as food, because this would be considered unfair, especially to poorer consumers.</a:t>
            </a:r>
          </a:p>
          <a:p>
            <a:pPr marL="285750" indent="-285750">
              <a:buClr>
                <a:srgbClr val="00B050"/>
              </a:buClr>
              <a:buFont typeface="Wingdings 3" pitchFamily="18" charset="2"/>
              <a:buChar char=""/>
            </a:pPr>
            <a:r>
              <a:rPr lang="en-GB" sz="1700" dirty="0" smtClean="0"/>
              <a:t>How would businesses be affected by an increase in an expenditure tax? There would be two main effects:</a:t>
            </a:r>
          </a:p>
          <a:p>
            <a:pPr marL="461963" indent="-285750">
              <a:buClr>
                <a:srgbClr val="00B050"/>
              </a:buClr>
              <a:buFont typeface="+mj-lt"/>
              <a:buAutoNum type="arabicPeriod"/>
            </a:pPr>
            <a:r>
              <a:rPr lang="en-GB" sz="1700" dirty="0" smtClean="0"/>
              <a:t>The price of goods in the shops would rise. Consumers may buy fewer items as a result. This will reduce the demand for products made by businesses. Not all businesses would be affected in the same way, however. If consumers need to buy a product such as a new battery for their alarm clock, then the price increase is unlikely to stop them from doing so. However, they might buy fewer ice creams as their prices have risen and they are non-essential.</a:t>
            </a:r>
          </a:p>
          <a:p>
            <a:pPr marL="461963" indent="-285750">
              <a:buClr>
                <a:srgbClr val="00B050"/>
              </a:buClr>
              <a:buFont typeface="+mj-lt"/>
              <a:buAutoNum type="arabicPeriod"/>
            </a:pPr>
            <a:r>
              <a:rPr lang="en-GB" sz="1700" dirty="0" smtClean="0"/>
              <a:t>As prices rise so the workers employed by a firm notice that their wages buy less in the shops. It is said that their real incomes have declined. Businesses may be under pressure to raise wages, which will force up the costs of making products.</a:t>
            </a:r>
          </a:p>
        </p:txBody>
      </p:sp>
      <p:pic>
        <p:nvPicPr>
          <p:cNvPr id="51202" name="Picture 2" descr="http://images.financialexpress.com/2015/01/Trend-Oil.jpg"/>
          <p:cNvPicPr>
            <a:picLocks noChangeAspect="1" noChangeArrowheads="1"/>
          </p:cNvPicPr>
          <p:nvPr/>
        </p:nvPicPr>
        <p:blipFill>
          <a:blip r:embed="rId3"/>
          <a:srcRect/>
          <a:stretch>
            <a:fillRect/>
          </a:stretch>
        </p:blipFill>
        <p:spPr bwMode="auto">
          <a:xfrm>
            <a:off x="6848390" y="1143000"/>
            <a:ext cx="1990810" cy="2209800"/>
          </a:xfrm>
          <a:prstGeom prst="rect">
            <a:avLst/>
          </a:prstGeom>
          <a:noFill/>
        </p:spPr>
      </p:pic>
      <p:pic>
        <p:nvPicPr>
          <p:cNvPr id="51204" name="Picture 4" descr="http://bettertax.gov.au/files/2015/04/Chapter_8-1.gif"/>
          <p:cNvPicPr>
            <a:picLocks noChangeAspect="1" noChangeArrowheads="1"/>
          </p:cNvPicPr>
          <p:nvPr/>
        </p:nvPicPr>
        <p:blipFill>
          <a:blip r:embed="rId4"/>
          <a:srcRect/>
          <a:stretch>
            <a:fillRect/>
          </a:stretch>
        </p:blipFill>
        <p:spPr bwMode="auto">
          <a:xfrm>
            <a:off x="6830483" y="3429000"/>
            <a:ext cx="2008717" cy="990600"/>
          </a:xfrm>
          <a:prstGeom prst="rect">
            <a:avLst/>
          </a:prstGeom>
          <a:noFill/>
        </p:spPr>
      </p:pic>
      <p:grpSp>
        <p:nvGrpSpPr>
          <p:cNvPr id="12" name="Group 11"/>
          <p:cNvGrpSpPr/>
          <p:nvPr/>
        </p:nvGrpSpPr>
        <p:grpSpPr>
          <a:xfrm>
            <a:off x="6934200" y="4572000"/>
            <a:ext cx="1905000" cy="2019301"/>
            <a:chOff x="685800" y="1066800"/>
            <a:chExt cx="4495800" cy="4229101"/>
          </a:xfrm>
        </p:grpSpPr>
        <p:pic>
          <p:nvPicPr>
            <p:cNvPr id="51206" name="Picture 6" descr="https://www.targetmap.com/ThumbnailsReports/32495_THUMB_IPAD.jpg"/>
            <p:cNvPicPr>
              <a:picLocks noChangeAspect="1" noChangeArrowheads="1"/>
            </p:cNvPicPr>
            <p:nvPr/>
          </p:nvPicPr>
          <p:blipFill>
            <a:blip r:embed="rId5" cstate="print"/>
            <a:srcRect l="20253" r="13361"/>
            <a:stretch>
              <a:fillRect/>
            </a:stretch>
          </p:blipFill>
          <p:spPr bwMode="auto">
            <a:xfrm>
              <a:off x="685800" y="1066800"/>
              <a:ext cx="4495800" cy="4229101"/>
            </a:xfrm>
            <a:prstGeom prst="rect">
              <a:avLst/>
            </a:prstGeom>
            <a:noFill/>
          </p:spPr>
        </p:pic>
        <p:pic>
          <p:nvPicPr>
            <p:cNvPr id="11" name="Picture 6" descr="https://www.targetmap.com/ThumbnailsReports/32495_THUMB_IPAD.jpg"/>
            <p:cNvPicPr>
              <a:picLocks noChangeAspect="1" noChangeArrowheads="1"/>
            </p:cNvPicPr>
            <p:nvPr/>
          </p:nvPicPr>
          <p:blipFill>
            <a:blip r:embed="rId5" cstate="print"/>
            <a:srcRect t="57658" r="79747"/>
            <a:stretch>
              <a:fillRect/>
            </a:stretch>
          </p:blipFill>
          <p:spPr bwMode="auto">
            <a:xfrm>
              <a:off x="685800" y="3505200"/>
              <a:ext cx="1371600" cy="1790701"/>
            </a:xfrm>
            <a:prstGeom prst="rect">
              <a:avLst/>
            </a:prstGeom>
            <a:noFill/>
          </p:spPr>
        </p:pic>
      </p:grpSp>
      <p:sp>
        <p:nvSpPr>
          <p:cNvPr id="13" name="Title 2"/>
          <p:cNvSpPr>
            <a:spLocks noGrp="1"/>
          </p:cNvSpPr>
          <p:nvPr>
            <p:ph type="title"/>
          </p:nvPr>
        </p:nvSpPr>
        <p:spPr>
          <a:xfrm>
            <a:off x="70266" y="72008"/>
            <a:ext cx="8859452" cy="548680"/>
          </a:xfrm>
        </p:spPr>
        <p:txBody>
          <a:bodyPr>
            <a:noAutofit/>
          </a:bodyPr>
          <a:lstStyle/>
          <a:p>
            <a:r>
              <a:rPr lang="en-US" sz="2800" dirty="0" smtClean="0"/>
              <a:t>6.1 – External Business Environment </a:t>
            </a:r>
            <a:r>
              <a:rPr lang="en-US" sz="2800" dirty="0" smtClean="0"/>
              <a:t>– Economic - Taxation</a:t>
            </a:r>
            <a:endParaRPr lang="en-GB" sz="2800" dirty="0"/>
          </a:p>
        </p:txBody>
      </p:sp>
    </p:spTree>
    <p:extLst>
      <p:ext uri="{BB962C8B-B14F-4D97-AF65-F5344CB8AC3E}">
        <p14:creationId xmlns:p14="http://schemas.microsoft.com/office/powerpoint/2010/main" val="3562320327"/>
      </p:ext>
    </p:extLst>
  </p:cSld>
  <p:clrMapOvr>
    <a:masterClrMapping/>
  </p:clrMapOvr>
  <p:transition advClick="0"/>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1052736"/>
            <a:ext cx="6912768" cy="5632311"/>
          </a:xfrm>
          <a:prstGeom prst="rect">
            <a:avLst/>
          </a:prstGeom>
        </p:spPr>
        <p:txBody>
          <a:bodyPr wrap="square">
            <a:spAutoFit/>
          </a:bodyPr>
          <a:lstStyle/>
          <a:p>
            <a:pPr marL="342900" indent="-342900">
              <a:buClr>
                <a:srgbClr val="00B050"/>
              </a:buClr>
              <a:buFont typeface="Wingdings 3" panose="05040102010807070707" pitchFamily="18" charset="2"/>
              <a:buChar char=""/>
            </a:pPr>
            <a:r>
              <a:rPr lang="en-US" dirty="0" smtClean="0"/>
              <a:t>All business activity </a:t>
            </a:r>
            <a:r>
              <a:rPr lang="en-US" dirty="0"/>
              <a:t>will change the </a:t>
            </a:r>
            <a:r>
              <a:rPr lang="en-US" dirty="0" smtClean="0"/>
              <a:t>physical environment</a:t>
            </a:r>
            <a:r>
              <a:rPr lang="en-US" dirty="0"/>
              <a:t>. Concerns are </a:t>
            </a:r>
            <a:r>
              <a:rPr lang="en-US" dirty="0" smtClean="0"/>
              <a:t>growing that </a:t>
            </a:r>
            <a:r>
              <a:rPr lang="en-US" dirty="0"/>
              <a:t>this process has reached a point that is not healthy for </a:t>
            </a:r>
            <a:r>
              <a:rPr lang="en-US" dirty="0" smtClean="0"/>
              <a:t>human </a:t>
            </a:r>
            <a:r>
              <a:rPr lang="en-US" dirty="0"/>
              <a:t>beings or the</a:t>
            </a:r>
          </a:p>
          <a:p>
            <a:pPr marL="342900" indent="-342900">
              <a:buClr>
                <a:srgbClr val="00B050"/>
              </a:buClr>
              <a:buFont typeface="Wingdings 3" panose="05040102010807070707" pitchFamily="18" charset="2"/>
              <a:buChar char=""/>
            </a:pPr>
            <a:r>
              <a:rPr lang="en-US" dirty="0" smtClean="0"/>
              <a:t>planet</a:t>
            </a:r>
            <a:r>
              <a:rPr lang="en-US" dirty="0"/>
              <a:t>. There are many pressure groups acting </a:t>
            </a:r>
            <a:r>
              <a:rPr lang="en-US" dirty="0" smtClean="0"/>
              <a:t>to try </a:t>
            </a:r>
            <a:r>
              <a:rPr lang="en-US" dirty="0"/>
              <a:t>and reduce the impact </a:t>
            </a:r>
            <a:r>
              <a:rPr lang="en-US" dirty="0" smtClean="0"/>
              <a:t>on the global </a:t>
            </a:r>
            <a:r>
              <a:rPr lang="en-US" dirty="0"/>
              <a:t>and local </a:t>
            </a:r>
            <a:r>
              <a:rPr lang="en-US" dirty="0" smtClean="0"/>
              <a:t>environment </a:t>
            </a:r>
            <a:r>
              <a:rPr lang="en-US" dirty="0"/>
              <a:t>and governments are passing laws and </a:t>
            </a:r>
            <a:r>
              <a:rPr lang="en-US" dirty="0" smtClean="0"/>
              <a:t>putting pressure </a:t>
            </a:r>
            <a:r>
              <a:rPr lang="en-US" dirty="0"/>
              <a:t>on </a:t>
            </a:r>
            <a:r>
              <a:rPr lang="en-US" dirty="0" smtClean="0"/>
              <a:t>businesses </a:t>
            </a:r>
            <a:r>
              <a:rPr lang="en-US" dirty="0"/>
              <a:t>to try to reduce their i</a:t>
            </a:r>
            <a:r>
              <a:rPr lang="en-US" dirty="0" smtClean="0"/>
              <a:t>mpact </a:t>
            </a:r>
            <a:r>
              <a:rPr lang="en-US" dirty="0"/>
              <a:t>on the </a:t>
            </a:r>
            <a:r>
              <a:rPr lang="en-US" dirty="0" smtClean="0"/>
              <a:t>environment.</a:t>
            </a:r>
            <a:endParaRPr lang="en-US" dirty="0"/>
          </a:p>
          <a:p>
            <a:pPr marL="342900" indent="-342900">
              <a:buClr>
                <a:srgbClr val="00B050"/>
              </a:buClr>
              <a:buFont typeface="Wingdings 3" panose="05040102010807070707" pitchFamily="18" charset="2"/>
              <a:buChar char=""/>
            </a:pPr>
            <a:r>
              <a:rPr lang="en-US" dirty="0"/>
              <a:t>Ever more businesses are </a:t>
            </a:r>
            <a:r>
              <a:rPr lang="en-US" dirty="0" smtClean="0"/>
              <a:t>changing their policies </a:t>
            </a:r>
            <a:r>
              <a:rPr lang="en-US" dirty="0"/>
              <a:t>and </a:t>
            </a:r>
            <a:r>
              <a:rPr lang="en-US" dirty="0" smtClean="0"/>
              <a:t>practice </a:t>
            </a:r>
            <a:r>
              <a:rPr lang="en-US" dirty="0"/>
              <a:t>to reflect </a:t>
            </a:r>
            <a:r>
              <a:rPr lang="en-US" dirty="0" smtClean="0"/>
              <a:t>these concerns </a:t>
            </a:r>
            <a:r>
              <a:rPr lang="en-US" dirty="0"/>
              <a:t>and regulations. </a:t>
            </a:r>
            <a:r>
              <a:rPr lang="en-US" dirty="0" smtClean="0"/>
              <a:t>Examples </a:t>
            </a:r>
            <a:r>
              <a:rPr lang="en-US" dirty="0"/>
              <a:t>include:</a:t>
            </a:r>
          </a:p>
          <a:p>
            <a:pPr marL="693738" indent="-342900">
              <a:buClr>
                <a:srgbClr val="00B050"/>
              </a:buClr>
              <a:buFont typeface="Arial" panose="020B0604020202020204" pitchFamily="34" charset="0"/>
              <a:buChar char="•"/>
            </a:pPr>
            <a:r>
              <a:rPr lang="en-US" dirty="0" smtClean="0"/>
              <a:t>A </a:t>
            </a:r>
            <a:r>
              <a:rPr lang="en-US" dirty="0"/>
              <a:t>more </a:t>
            </a:r>
            <a:r>
              <a:rPr lang="en-US" dirty="0" smtClean="0"/>
              <a:t>explicit </a:t>
            </a:r>
            <a:r>
              <a:rPr lang="en-US" dirty="0"/>
              <a:t>focus on </a:t>
            </a:r>
            <a:r>
              <a:rPr lang="en-US" dirty="0" smtClean="0"/>
              <a:t>corporate social responsibility </a:t>
            </a:r>
            <a:r>
              <a:rPr lang="en-US" dirty="0"/>
              <a:t>in relation </a:t>
            </a:r>
            <a:r>
              <a:rPr lang="en-US" dirty="0" smtClean="0"/>
              <a:t>to pollution </a:t>
            </a:r>
            <a:r>
              <a:rPr lang="en-US" dirty="0"/>
              <a:t>waste disposal and recycling</a:t>
            </a:r>
          </a:p>
          <a:p>
            <a:pPr marL="693738" indent="-342900">
              <a:buClr>
                <a:srgbClr val="00B050"/>
              </a:buClr>
              <a:buFont typeface="Arial" panose="020B0604020202020204" pitchFamily="34" charset="0"/>
              <a:buChar char="•"/>
            </a:pPr>
            <a:r>
              <a:rPr lang="en-US" dirty="0" smtClean="0"/>
              <a:t>Building environmental </a:t>
            </a:r>
            <a:r>
              <a:rPr lang="en-US" dirty="0"/>
              <a:t>audits into </a:t>
            </a:r>
            <a:r>
              <a:rPr lang="en-US" dirty="0" smtClean="0"/>
              <a:t>planning</a:t>
            </a:r>
            <a:endParaRPr lang="en-US" dirty="0"/>
          </a:p>
          <a:p>
            <a:pPr marL="693738" indent="-342900">
              <a:buClr>
                <a:srgbClr val="00B050"/>
              </a:buClr>
              <a:buFont typeface="Arial" panose="020B0604020202020204" pitchFamily="34" charset="0"/>
              <a:buChar char="•"/>
            </a:pPr>
            <a:r>
              <a:rPr lang="en-US" dirty="0" smtClean="0"/>
              <a:t>Focusing </a:t>
            </a:r>
            <a:r>
              <a:rPr lang="en-US" dirty="0"/>
              <a:t>on environmental </a:t>
            </a:r>
            <a:r>
              <a:rPr lang="en-US" dirty="0" smtClean="0"/>
              <a:t>policy in </a:t>
            </a:r>
            <a:r>
              <a:rPr lang="en-US" dirty="0"/>
              <a:t>marketing material</a:t>
            </a:r>
          </a:p>
          <a:p>
            <a:pPr marL="693738" indent="-342900">
              <a:buClr>
                <a:srgbClr val="00B050"/>
              </a:buClr>
              <a:buFont typeface="Arial" panose="020B0604020202020204" pitchFamily="34" charset="0"/>
              <a:buChar char="•"/>
            </a:pPr>
            <a:r>
              <a:rPr lang="en-US" dirty="0" smtClean="0"/>
              <a:t>Changing </a:t>
            </a:r>
            <a:r>
              <a:rPr lang="en-US" dirty="0"/>
              <a:t>to obey new </a:t>
            </a:r>
            <a:r>
              <a:rPr lang="en-US" dirty="0" smtClean="0"/>
              <a:t>environmental </a:t>
            </a:r>
            <a:r>
              <a:rPr lang="en-US" dirty="0"/>
              <a:t>laws, regulations and taxes</a:t>
            </a:r>
          </a:p>
          <a:p>
            <a:pPr marL="693738" indent="-342900">
              <a:buClr>
                <a:srgbClr val="00B050"/>
              </a:buClr>
              <a:buFont typeface="Arial" panose="020B0604020202020204" pitchFamily="34" charset="0"/>
              <a:buChar char="•"/>
            </a:pPr>
            <a:r>
              <a:rPr lang="en-US" dirty="0" smtClean="0"/>
              <a:t>Responding </a:t>
            </a:r>
            <a:r>
              <a:rPr lang="en-US" dirty="0"/>
              <a:t>to environmental </a:t>
            </a:r>
            <a:r>
              <a:rPr lang="en-US" dirty="0" smtClean="0"/>
              <a:t>campaigners and </a:t>
            </a:r>
            <a:r>
              <a:rPr lang="en-US" dirty="0"/>
              <a:t>pressure groups</a:t>
            </a:r>
          </a:p>
          <a:p>
            <a:pPr marL="693738" indent="-342900">
              <a:buClr>
                <a:srgbClr val="00B050"/>
              </a:buClr>
              <a:buFont typeface="Arial" panose="020B0604020202020204" pitchFamily="34" charset="0"/>
              <a:buChar char="•"/>
            </a:pPr>
            <a:r>
              <a:rPr lang="en-US" dirty="0" smtClean="0"/>
              <a:t>Developing </a:t>
            </a:r>
            <a:r>
              <a:rPr lang="en-US" dirty="0"/>
              <a:t>more </a:t>
            </a:r>
            <a:r>
              <a:rPr lang="en-US" dirty="0" smtClean="0"/>
              <a:t>energy-efficient</a:t>
            </a:r>
            <a:r>
              <a:rPr lang="en-US" dirty="0"/>
              <a:t>, sustainable solutions </a:t>
            </a:r>
            <a:r>
              <a:rPr lang="en-US" dirty="0" smtClean="0"/>
              <a:t>to </a:t>
            </a:r>
            <a:r>
              <a:rPr lang="en-US" dirty="0"/>
              <a:t>raw </a:t>
            </a:r>
            <a:r>
              <a:rPr lang="en-US" dirty="0" smtClean="0"/>
              <a:t>material supplies</a:t>
            </a:r>
            <a:r>
              <a:rPr lang="en-US" dirty="0"/>
              <a:t>, operations planning and produce </a:t>
            </a:r>
            <a:r>
              <a:rPr lang="en-US" dirty="0" smtClean="0"/>
              <a:t>design</a:t>
            </a:r>
            <a:endParaRPr lang="en-US" dirty="0" smtClean="0">
              <a:solidFill>
                <a:srgbClr val="FF0000"/>
              </a:solidFill>
            </a:endParaRPr>
          </a:p>
        </p:txBody>
      </p:sp>
      <p:graphicFrame>
        <p:nvGraphicFramePr>
          <p:cNvPr id="6" name="Table 5"/>
          <p:cNvGraphicFramePr>
            <a:graphicFrameLocks noGrp="1"/>
          </p:cNvGraphicFramePr>
          <p:nvPr>
            <p:extLst>
              <p:ext uri="{D42A27DB-BD31-4B8C-83A1-F6EECF244321}">
                <p14:modId xmlns:p14="http://schemas.microsoft.com/office/powerpoint/2010/main" val="2501932167"/>
              </p:ext>
            </p:extLst>
          </p:nvPr>
        </p:nvGraphicFramePr>
        <p:xfrm>
          <a:off x="7236296" y="1052736"/>
          <a:ext cx="1584176" cy="5616624"/>
        </p:xfrm>
        <a:graphic>
          <a:graphicData uri="http://schemas.openxmlformats.org/drawingml/2006/table">
            <a:tbl>
              <a:tblPr firstRow="1" firstCol="1" lastRow="1" lastCol="1" bandRow="1" bandCol="1">
                <a:effectLst>
                  <a:outerShdw blurRad="50800" dist="38100" dir="2700000" algn="tl" rotWithShape="0">
                    <a:prstClr val="black">
                      <a:alpha val="40000"/>
                    </a:prstClr>
                  </a:outerShdw>
                </a:effectLst>
                <a:tableStyleId>{2D5ABB26-0587-4C30-8999-92F81FD0307C}</a:tableStyleId>
              </a:tblPr>
              <a:tblGrid>
                <a:gridCol w="1584176"/>
              </a:tblGrid>
              <a:tr h="370099">
                <a:tc>
                  <a:txBody>
                    <a:bodyPr/>
                    <a:lstStyle/>
                    <a:p>
                      <a:pPr>
                        <a:spcAft>
                          <a:spcPts val="0"/>
                        </a:spcAft>
                      </a:pPr>
                      <a:endParaRPr lang="en-GB" sz="130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5246525">
                <a:tc>
                  <a:txBody>
                    <a:bodyPr/>
                    <a:lstStyle/>
                    <a:p>
                      <a:pPr marL="177800" indent="-177800" algn="l">
                        <a:spcAft>
                          <a:spcPts val="600"/>
                        </a:spcAft>
                        <a:buFontTx/>
                        <a:buBlip>
                          <a:blip r:embed="rId3"/>
                        </a:buBlip>
                      </a:pPr>
                      <a:r>
                        <a:rPr lang="en-GB" sz="1300" baseline="0" dirty="0" smtClean="0">
                          <a:solidFill>
                            <a:srgbClr val="FF0000"/>
                          </a:solidFill>
                          <a:effectLst/>
                          <a:latin typeface="Arial" pitchFamily="34" charset="0"/>
                          <a:ea typeface="Times New Roman"/>
                          <a:cs typeface="Arial" pitchFamily="34" charset="0"/>
                        </a:rPr>
                        <a:t>Why do companies react differently to events</a:t>
                      </a:r>
                    </a:p>
                    <a:p>
                      <a:pPr marL="177800" indent="-177800" algn="l">
                        <a:spcAft>
                          <a:spcPts val="600"/>
                        </a:spcAft>
                        <a:buFontTx/>
                        <a:buBlip>
                          <a:blip r:embed="rId3"/>
                        </a:buBlip>
                      </a:pPr>
                      <a:r>
                        <a:rPr lang="en-GB" sz="1300" baseline="0" dirty="0" smtClean="0">
                          <a:solidFill>
                            <a:schemeClr val="tx1"/>
                          </a:solidFill>
                          <a:effectLst/>
                          <a:latin typeface="Arial" pitchFamily="34" charset="0"/>
                          <a:ea typeface="Times New Roman"/>
                          <a:cs typeface="Arial" pitchFamily="34" charset="0"/>
                        </a:rPr>
                        <a:t>What is the difference between ethics and morals</a:t>
                      </a:r>
                    </a:p>
                    <a:p>
                      <a:pPr marL="177800" indent="-177800" algn="l">
                        <a:spcAft>
                          <a:spcPts val="600"/>
                        </a:spcAft>
                        <a:buFontTx/>
                        <a:buBlip>
                          <a:blip r:embed="rId3"/>
                        </a:buBlip>
                      </a:pPr>
                      <a:r>
                        <a:rPr lang="en-GB" sz="1300" baseline="0" dirty="0" smtClean="0">
                          <a:solidFill>
                            <a:srgbClr val="FF0000"/>
                          </a:solidFill>
                          <a:effectLst/>
                          <a:latin typeface="Arial" pitchFamily="34" charset="0"/>
                          <a:ea typeface="Times New Roman"/>
                          <a:cs typeface="Arial" pitchFamily="34" charset="0"/>
                        </a:rPr>
                        <a:t>Who really cares about Copyright</a:t>
                      </a:r>
                    </a:p>
                    <a:p>
                      <a:pPr marL="177800" indent="-177800" algn="l">
                        <a:spcAft>
                          <a:spcPts val="600"/>
                        </a:spcAft>
                        <a:buFontTx/>
                        <a:buBlip>
                          <a:blip r:embed="rId3"/>
                        </a:buBlip>
                      </a:pPr>
                      <a:r>
                        <a:rPr lang="en-GB" sz="1300" baseline="0" dirty="0" smtClean="0">
                          <a:solidFill>
                            <a:schemeClr val="tx1"/>
                          </a:solidFill>
                          <a:effectLst/>
                          <a:latin typeface="Arial" pitchFamily="34" charset="0"/>
                          <a:ea typeface="Times New Roman"/>
                          <a:cs typeface="Arial" pitchFamily="34" charset="0"/>
                        </a:rPr>
                        <a:t>Are the rules of business the same all over the world</a:t>
                      </a:r>
                    </a:p>
                    <a:p>
                      <a:pPr marL="177800" indent="-177800" algn="l">
                        <a:spcAft>
                          <a:spcPts val="600"/>
                        </a:spcAft>
                        <a:buFontTx/>
                        <a:buBlip>
                          <a:blip r:embed="rId3"/>
                        </a:buBlip>
                      </a:pPr>
                      <a:r>
                        <a:rPr lang="en-US" sz="1300" baseline="0" dirty="0" smtClean="0">
                          <a:solidFill>
                            <a:srgbClr val="FF0000"/>
                          </a:solidFill>
                          <a:effectLst/>
                          <a:latin typeface="Arial" pitchFamily="34" charset="0"/>
                          <a:ea typeface="Times New Roman"/>
                          <a:cs typeface="Arial" pitchFamily="34" charset="0"/>
                        </a:rPr>
                        <a:t>What will Brexit mean for the school</a:t>
                      </a:r>
                    </a:p>
                    <a:p>
                      <a:pPr marL="177800" indent="-177800" algn="l">
                        <a:spcAft>
                          <a:spcPts val="600"/>
                        </a:spcAft>
                        <a:buFontTx/>
                        <a:buBlip>
                          <a:blip r:embed="rId3"/>
                        </a:buBlip>
                      </a:pPr>
                      <a:r>
                        <a:rPr lang="en-US" sz="1300" baseline="0" dirty="0" smtClean="0">
                          <a:solidFill>
                            <a:schemeClr val="tx1"/>
                          </a:solidFill>
                          <a:effectLst/>
                          <a:latin typeface="Arial" pitchFamily="34" charset="0"/>
                          <a:ea typeface="Times New Roman"/>
                          <a:cs typeface="Arial" pitchFamily="34" charset="0"/>
                        </a:rPr>
                        <a:t>What is the 10% rule in pollution terms</a:t>
                      </a:r>
                    </a:p>
                    <a:p>
                      <a:pPr marL="177800" indent="-177800" algn="l">
                        <a:spcAft>
                          <a:spcPts val="600"/>
                        </a:spcAft>
                        <a:buFontTx/>
                        <a:buBlip>
                          <a:blip r:embed="rId3"/>
                        </a:buBlip>
                      </a:pPr>
                      <a:r>
                        <a:rPr lang="en-US" sz="1300" baseline="0" dirty="0" smtClean="0">
                          <a:solidFill>
                            <a:srgbClr val="FF0000"/>
                          </a:solidFill>
                          <a:effectLst/>
                          <a:latin typeface="Arial" pitchFamily="34" charset="0"/>
                          <a:ea typeface="Times New Roman"/>
                          <a:cs typeface="Arial" pitchFamily="34" charset="0"/>
                        </a:rPr>
                        <a:t>Can I be prosecuted for Business Activity abroad.</a:t>
                      </a:r>
                      <a:endParaRPr lang="en-GB" sz="1300" dirty="0" smtClean="0">
                        <a:solidFill>
                          <a:srgbClr val="FF0000"/>
                        </a:solidFill>
                        <a:effectLst/>
                        <a:latin typeface="Arial" pitchFamily="34" charset="0"/>
                        <a:ea typeface="Times New Roman"/>
                        <a:cs typeface="Arial" pitchFamily="34"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9" name="Picture 4" descr="Think About"/>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7344308" y="1082133"/>
            <a:ext cx="1368152" cy="330643"/>
          </a:xfrm>
          <a:prstGeom prst="rect">
            <a:avLst/>
          </a:prstGeom>
          <a:noFill/>
          <a:extLst>
            <a:ext uri="{909E8E84-426E-40DD-AFC4-6F175D3DCCD1}">
              <a14:hiddenFill xmlns:a14="http://schemas.microsoft.com/office/drawing/2010/main">
                <a:solidFill>
                  <a:srgbClr val="FFFFFF"/>
                </a:solidFill>
              </a14:hiddenFill>
            </a:ext>
          </a:extLst>
        </p:spPr>
      </p:pic>
      <p:sp>
        <p:nvSpPr>
          <p:cNvPr id="10" name="Title 2"/>
          <p:cNvSpPr>
            <a:spLocks noGrp="1"/>
          </p:cNvSpPr>
          <p:nvPr>
            <p:ph type="title"/>
          </p:nvPr>
        </p:nvSpPr>
        <p:spPr>
          <a:xfrm>
            <a:off x="70266" y="72008"/>
            <a:ext cx="8859452" cy="548680"/>
          </a:xfrm>
        </p:spPr>
        <p:txBody>
          <a:bodyPr>
            <a:noAutofit/>
          </a:bodyPr>
          <a:lstStyle/>
          <a:p>
            <a:r>
              <a:rPr lang="en-US" sz="3100" dirty="0" smtClean="0"/>
              <a:t>6.1 – External Business Environment - Environmental</a:t>
            </a:r>
            <a:endParaRPr lang="en-GB" sz="3100" dirty="0"/>
          </a:p>
        </p:txBody>
      </p:sp>
    </p:spTree>
    <p:extLst>
      <p:ext uri="{BB962C8B-B14F-4D97-AF65-F5344CB8AC3E}">
        <p14:creationId xmlns:p14="http://schemas.microsoft.com/office/powerpoint/2010/main" val="2622655598"/>
      </p:ext>
    </p:extLst>
  </p:cSld>
  <p:clrMapOvr>
    <a:masterClrMapping/>
  </p:clrMapOvr>
  <p:transition advClick="0"/>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1052736"/>
            <a:ext cx="6912768" cy="5863144"/>
          </a:xfrm>
          <a:prstGeom prst="rect">
            <a:avLst/>
          </a:prstGeom>
        </p:spPr>
        <p:txBody>
          <a:bodyPr wrap="square">
            <a:spAutoFit/>
          </a:bodyPr>
          <a:lstStyle/>
          <a:p>
            <a:pPr marL="342900" indent="-342900">
              <a:buClr>
                <a:srgbClr val="00B050"/>
              </a:buClr>
              <a:buFont typeface="Wingdings 3" panose="05040102010807070707" pitchFamily="18" charset="2"/>
              <a:buChar char=""/>
            </a:pPr>
            <a:r>
              <a:rPr lang="en-US" sz="1460" dirty="0" smtClean="0"/>
              <a:t>The Environmental issues all companies need to be concerned about, and those that can be dealt with by most companies include:</a:t>
            </a:r>
            <a:endParaRPr lang="en-US" sz="1460" dirty="0" smtClean="0"/>
          </a:p>
          <a:p>
            <a:pPr marL="630238" indent="-342900">
              <a:buClr>
                <a:srgbClr val="00B050"/>
              </a:buClr>
              <a:buFont typeface="Arial" panose="020B0604020202020204" pitchFamily="34" charset="0"/>
              <a:buChar char="•"/>
            </a:pPr>
            <a:r>
              <a:rPr lang="en-US" sz="1460" b="1" dirty="0" smtClean="0"/>
              <a:t>E</a:t>
            </a:r>
            <a:r>
              <a:rPr lang="en-US" sz="1460" b="1" dirty="0" smtClean="0"/>
              <a:t>nergy management </a:t>
            </a:r>
            <a:r>
              <a:rPr lang="en-US" sz="1460" dirty="0" smtClean="0"/>
              <a:t>– as simple as energy efficient light bulbs, to more draconian measures like replacing un-efficient equipment. For those that try there are grants and subsidies, for those that do not there can be fines and damage to their reputation. Click </a:t>
            </a:r>
            <a:r>
              <a:rPr lang="en-US" sz="1460" dirty="0" smtClean="0">
                <a:hlinkClick r:id="rId3"/>
              </a:rPr>
              <a:t>here</a:t>
            </a:r>
            <a:r>
              <a:rPr lang="en-US" sz="1460" dirty="0" smtClean="0"/>
              <a:t>.</a:t>
            </a:r>
          </a:p>
          <a:p>
            <a:pPr marL="630238" indent="-342900">
              <a:buClr>
                <a:srgbClr val="00B050"/>
              </a:buClr>
              <a:buFont typeface="Arial" panose="020B0604020202020204" pitchFamily="34" charset="0"/>
              <a:buChar char="•"/>
            </a:pPr>
            <a:r>
              <a:rPr lang="en-US" sz="1460" b="1" dirty="0"/>
              <a:t>C</a:t>
            </a:r>
            <a:r>
              <a:rPr lang="en-US" sz="1460" b="1" dirty="0" smtClean="0"/>
              <a:t>arbon emissions </a:t>
            </a:r>
            <a:r>
              <a:rPr lang="en-US" sz="1460" dirty="0" smtClean="0"/>
              <a:t>– This is specifically for factories, reducing their toxic outputs can lead to grants but all companies that produce carbon emissions are regulated and each country has an emission percentage reduction to abide to. Failing to do so can lead to fines, sanctions and even being temporarily closed. Click </a:t>
            </a:r>
            <a:r>
              <a:rPr lang="en-US" sz="1460" dirty="0" smtClean="0">
                <a:hlinkClick r:id="rId4"/>
              </a:rPr>
              <a:t>here</a:t>
            </a:r>
            <a:r>
              <a:rPr lang="en-US" sz="1460" dirty="0" smtClean="0"/>
              <a:t>.</a:t>
            </a:r>
          </a:p>
          <a:p>
            <a:pPr marL="630238" indent="-342900">
              <a:buClr>
                <a:srgbClr val="00B050"/>
              </a:buClr>
              <a:buFont typeface="Arial" panose="020B0604020202020204" pitchFamily="34" charset="0"/>
              <a:buChar char="•"/>
            </a:pPr>
            <a:r>
              <a:rPr lang="en-US" sz="1460" b="1" dirty="0" smtClean="0"/>
              <a:t>W</a:t>
            </a:r>
            <a:r>
              <a:rPr lang="en-US" sz="1460" b="1" dirty="0" smtClean="0"/>
              <a:t>aste reduction </a:t>
            </a:r>
            <a:r>
              <a:rPr lang="en-US" sz="1460" dirty="0" smtClean="0"/>
              <a:t>– Can be as simple as more efficient machines, less wastage. E.g. supermarkets now have to give away their wasted unsold products by law, those that did so before the regulation benefitted their reputation, those that did not changed their publicity stance to reduce bad </a:t>
            </a:r>
            <a:r>
              <a:rPr lang="en-US" sz="1460" dirty="0"/>
              <a:t>PR. Click </a:t>
            </a:r>
            <a:r>
              <a:rPr lang="en-US" sz="1460" dirty="0">
                <a:hlinkClick r:id="rId5"/>
              </a:rPr>
              <a:t>here</a:t>
            </a:r>
            <a:r>
              <a:rPr lang="en-US" sz="1460" dirty="0"/>
              <a:t>.</a:t>
            </a:r>
            <a:endParaRPr lang="en-US" sz="1460" dirty="0" smtClean="0"/>
          </a:p>
          <a:p>
            <a:pPr marL="630238" indent="-342900">
              <a:buClr>
                <a:srgbClr val="00B050"/>
              </a:buClr>
              <a:buFont typeface="Arial" panose="020B0604020202020204" pitchFamily="34" charset="0"/>
              <a:buChar char="•"/>
            </a:pPr>
            <a:r>
              <a:rPr lang="en-US" sz="1460" b="1" dirty="0" smtClean="0"/>
              <a:t>R</a:t>
            </a:r>
            <a:r>
              <a:rPr lang="en-US" sz="1460" b="1" dirty="0" smtClean="0"/>
              <a:t>ecycling</a:t>
            </a:r>
            <a:r>
              <a:rPr lang="en-US" sz="1460" dirty="0" smtClean="0"/>
              <a:t> – Can be as simple as paper collection bags to more complex land and by-product recycling. Good PR can take advantage of this for larger </a:t>
            </a:r>
            <a:r>
              <a:rPr lang="en-US" sz="1460" dirty="0"/>
              <a:t>companies. Click </a:t>
            </a:r>
            <a:r>
              <a:rPr lang="en-US" sz="1460" dirty="0">
                <a:hlinkClick r:id="rId6"/>
              </a:rPr>
              <a:t>here</a:t>
            </a:r>
            <a:r>
              <a:rPr lang="en-US" sz="1460" dirty="0"/>
              <a:t>.</a:t>
            </a:r>
            <a:endParaRPr lang="en-US" sz="1460" dirty="0" smtClean="0"/>
          </a:p>
          <a:p>
            <a:pPr marL="630238" indent="-342900">
              <a:buClr>
                <a:srgbClr val="00B050"/>
              </a:buClr>
              <a:buFont typeface="Arial" panose="020B0604020202020204" pitchFamily="34" charset="0"/>
              <a:buChar char="•"/>
            </a:pPr>
            <a:r>
              <a:rPr lang="en-US" sz="1460" b="1" dirty="0" smtClean="0"/>
              <a:t>P</a:t>
            </a:r>
            <a:r>
              <a:rPr lang="en-US" sz="1460" b="1" dirty="0" smtClean="0"/>
              <a:t>ollution</a:t>
            </a:r>
            <a:r>
              <a:rPr lang="en-US" sz="1460" dirty="0" smtClean="0"/>
              <a:t> – like carbon emissions, there are regulatory bodies that monitor, subsidies for companies that reduce their pollution output and fines for those that do </a:t>
            </a:r>
            <a:r>
              <a:rPr lang="en-US" sz="1460" dirty="0"/>
              <a:t>not. Click </a:t>
            </a:r>
            <a:r>
              <a:rPr lang="en-US" sz="1460" dirty="0">
                <a:hlinkClick r:id="rId7"/>
              </a:rPr>
              <a:t>here</a:t>
            </a:r>
            <a:r>
              <a:rPr lang="en-US" sz="1460" dirty="0" smtClean="0"/>
              <a:t>.</a:t>
            </a:r>
          </a:p>
          <a:p>
            <a:pPr>
              <a:buClr>
                <a:srgbClr val="00B050"/>
              </a:buClr>
            </a:pPr>
            <a:r>
              <a:rPr lang="en-US" sz="1460" b="1" dirty="0" smtClean="0">
                <a:solidFill>
                  <a:srgbClr val="FF0000"/>
                </a:solidFill>
              </a:rPr>
              <a:t>P6.1 – Task 04 – </a:t>
            </a:r>
            <a:r>
              <a:rPr lang="en-US" sz="1460" dirty="0" smtClean="0">
                <a:solidFill>
                  <a:srgbClr val="FF0000"/>
                </a:solidFill>
              </a:rPr>
              <a:t>For your school define the environmental issues, problems and solutions, current and potential of the environmental pressures to be more efficient.</a:t>
            </a:r>
            <a:endParaRPr lang="en-US" sz="1460" b="1" dirty="0" smtClean="0">
              <a:solidFill>
                <a:srgbClr val="FF0000"/>
              </a:solidFill>
            </a:endParaRPr>
          </a:p>
        </p:txBody>
      </p:sp>
      <p:graphicFrame>
        <p:nvGraphicFramePr>
          <p:cNvPr id="6" name="Table 5"/>
          <p:cNvGraphicFramePr>
            <a:graphicFrameLocks noGrp="1"/>
          </p:cNvGraphicFramePr>
          <p:nvPr>
            <p:extLst>
              <p:ext uri="{D42A27DB-BD31-4B8C-83A1-F6EECF244321}">
                <p14:modId xmlns:p14="http://schemas.microsoft.com/office/powerpoint/2010/main" val="4090978205"/>
              </p:ext>
            </p:extLst>
          </p:nvPr>
        </p:nvGraphicFramePr>
        <p:xfrm>
          <a:off x="7236296" y="1052736"/>
          <a:ext cx="1584176" cy="5616624"/>
        </p:xfrm>
        <a:graphic>
          <a:graphicData uri="http://schemas.openxmlformats.org/drawingml/2006/table">
            <a:tbl>
              <a:tblPr firstRow="1" firstCol="1" lastRow="1" lastCol="1" bandRow="1" bandCol="1">
                <a:effectLst>
                  <a:outerShdw blurRad="50800" dist="38100" dir="2700000" algn="tl" rotWithShape="0">
                    <a:prstClr val="black">
                      <a:alpha val="40000"/>
                    </a:prstClr>
                  </a:outerShdw>
                </a:effectLst>
                <a:tableStyleId>{2D5ABB26-0587-4C30-8999-92F81FD0307C}</a:tableStyleId>
              </a:tblPr>
              <a:tblGrid>
                <a:gridCol w="1584176"/>
              </a:tblGrid>
              <a:tr h="370099">
                <a:tc>
                  <a:txBody>
                    <a:bodyPr/>
                    <a:lstStyle/>
                    <a:p>
                      <a:pPr>
                        <a:spcAft>
                          <a:spcPts val="0"/>
                        </a:spcAft>
                      </a:pPr>
                      <a:endParaRPr lang="en-GB" sz="130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5246525">
                <a:tc>
                  <a:txBody>
                    <a:bodyPr/>
                    <a:lstStyle/>
                    <a:p>
                      <a:pPr marL="177800" indent="-177800" algn="l">
                        <a:spcAft>
                          <a:spcPts val="600"/>
                        </a:spcAft>
                        <a:buFontTx/>
                        <a:buBlip>
                          <a:blip r:embed="rId8"/>
                        </a:buBlip>
                      </a:pPr>
                      <a:r>
                        <a:rPr lang="en-GB" sz="1300" baseline="0" dirty="0" smtClean="0">
                          <a:solidFill>
                            <a:srgbClr val="FF0000"/>
                          </a:solidFill>
                          <a:effectLst/>
                          <a:latin typeface="Arial" pitchFamily="34" charset="0"/>
                          <a:ea typeface="Times New Roman"/>
                          <a:cs typeface="Arial" pitchFamily="34" charset="0"/>
                        </a:rPr>
                        <a:t>Why do companies react differently to events</a:t>
                      </a:r>
                    </a:p>
                    <a:p>
                      <a:pPr marL="177800" indent="-177800" algn="l">
                        <a:spcAft>
                          <a:spcPts val="600"/>
                        </a:spcAft>
                        <a:buFontTx/>
                        <a:buBlip>
                          <a:blip r:embed="rId8"/>
                        </a:buBlip>
                      </a:pPr>
                      <a:r>
                        <a:rPr lang="en-GB" sz="1300" baseline="0" dirty="0" smtClean="0">
                          <a:solidFill>
                            <a:schemeClr val="tx1"/>
                          </a:solidFill>
                          <a:effectLst/>
                          <a:latin typeface="Arial" pitchFamily="34" charset="0"/>
                          <a:ea typeface="Times New Roman"/>
                          <a:cs typeface="Arial" pitchFamily="34" charset="0"/>
                        </a:rPr>
                        <a:t>What is the difference between ethics and morals</a:t>
                      </a:r>
                    </a:p>
                    <a:p>
                      <a:pPr marL="177800" indent="-177800" algn="l">
                        <a:spcAft>
                          <a:spcPts val="600"/>
                        </a:spcAft>
                        <a:buFontTx/>
                        <a:buBlip>
                          <a:blip r:embed="rId8"/>
                        </a:buBlip>
                      </a:pPr>
                      <a:r>
                        <a:rPr lang="en-GB" sz="1300" baseline="0" dirty="0" smtClean="0">
                          <a:solidFill>
                            <a:srgbClr val="FF0000"/>
                          </a:solidFill>
                          <a:effectLst/>
                          <a:latin typeface="Arial" pitchFamily="34" charset="0"/>
                          <a:ea typeface="Times New Roman"/>
                          <a:cs typeface="Arial" pitchFamily="34" charset="0"/>
                        </a:rPr>
                        <a:t>Who really cares about Copyright</a:t>
                      </a:r>
                    </a:p>
                    <a:p>
                      <a:pPr marL="177800" indent="-177800" algn="l">
                        <a:spcAft>
                          <a:spcPts val="600"/>
                        </a:spcAft>
                        <a:buFontTx/>
                        <a:buBlip>
                          <a:blip r:embed="rId8"/>
                        </a:buBlip>
                      </a:pPr>
                      <a:r>
                        <a:rPr lang="en-GB" sz="1300" baseline="0" dirty="0" smtClean="0">
                          <a:solidFill>
                            <a:schemeClr val="tx1"/>
                          </a:solidFill>
                          <a:effectLst/>
                          <a:latin typeface="Arial" pitchFamily="34" charset="0"/>
                          <a:ea typeface="Times New Roman"/>
                          <a:cs typeface="Arial" pitchFamily="34" charset="0"/>
                        </a:rPr>
                        <a:t>Are the rules of business the same all over the world</a:t>
                      </a:r>
                    </a:p>
                    <a:p>
                      <a:pPr marL="177800" indent="-177800" algn="l">
                        <a:spcAft>
                          <a:spcPts val="600"/>
                        </a:spcAft>
                        <a:buFontTx/>
                        <a:buBlip>
                          <a:blip r:embed="rId8"/>
                        </a:buBlip>
                      </a:pPr>
                      <a:r>
                        <a:rPr lang="en-US" sz="1300" baseline="0" dirty="0" smtClean="0">
                          <a:solidFill>
                            <a:srgbClr val="FF0000"/>
                          </a:solidFill>
                          <a:effectLst/>
                          <a:latin typeface="Arial" pitchFamily="34" charset="0"/>
                          <a:ea typeface="Times New Roman"/>
                          <a:cs typeface="Arial" pitchFamily="34" charset="0"/>
                        </a:rPr>
                        <a:t>What will Brexit mean for the school</a:t>
                      </a:r>
                    </a:p>
                    <a:p>
                      <a:pPr marL="177800" indent="-177800" algn="l">
                        <a:spcAft>
                          <a:spcPts val="600"/>
                        </a:spcAft>
                        <a:buFontTx/>
                        <a:buBlip>
                          <a:blip r:embed="rId8"/>
                        </a:buBlip>
                      </a:pPr>
                      <a:r>
                        <a:rPr lang="en-US" sz="1300" baseline="0" dirty="0" smtClean="0">
                          <a:solidFill>
                            <a:schemeClr val="tx1"/>
                          </a:solidFill>
                          <a:effectLst/>
                          <a:latin typeface="Arial" pitchFamily="34" charset="0"/>
                          <a:ea typeface="Times New Roman"/>
                          <a:cs typeface="Arial" pitchFamily="34" charset="0"/>
                        </a:rPr>
                        <a:t>What is the 10% rule in pollution terms</a:t>
                      </a:r>
                    </a:p>
                    <a:p>
                      <a:pPr marL="177800" indent="-177800" algn="l">
                        <a:spcAft>
                          <a:spcPts val="600"/>
                        </a:spcAft>
                        <a:buFontTx/>
                        <a:buBlip>
                          <a:blip r:embed="rId8"/>
                        </a:buBlip>
                      </a:pPr>
                      <a:r>
                        <a:rPr lang="en-US" sz="1300" baseline="0" dirty="0" smtClean="0">
                          <a:solidFill>
                            <a:srgbClr val="FF0000"/>
                          </a:solidFill>
                          <a:effectLst/>
                          <a:latin typeface="Arial" pitchFamily="34" charset="0"/>
                          <a:ea typeface="Times New Roman"/>
                          <a:cs typeface="Arial" pitchFamily="34" charset="0"/>
                        </a:rPr>
                        <a:t>Can I be prosecuted for Business Activity abroad.</a:t>
                      </a:r>
                      <a:endParaRPr lang="en-GB" sz="1300" dirty="0" smtClean="0">
                        <a:solidFill>
                          <a:srgbClr val="FF0000"/>
                        </a:solidFill>
                        <a:effectLst/>
                        <a:latin typeface="Arial" pitchFamily="34" charset="0"/>
                        <a:ea typeface="Times New Roman"/>
                        <a:cs typeface="Arial" pitchFamily="34"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9" name="Picture 4" descr="Think About"/>
          <p:cNvPicPr>
            <a:picLocks noChangeAspect="1" noChangeArrowheads="1"/>
          </p:cNvPicPr>
          <p:nvPr/>
        </p:nvPicPr>
        <p:blipFill>
          <a:blip r:embed="rId9" cstate="print">
            <a:extLst>
              <a:ext uri="{28A0092B-C50C-407E-A947-70E740481C1C}">
                <a14:useLocalDpi xmlns:a14="http://schemas.microsoft.com/office/drawing/2010/main"/>
              </a:ext>
            </a:extLst>
          </a:blip>
          <a:srcRect/>
          <a:stretch>
            <a:fillRect/>
          </a:stretch>
        </p:blipFill>
        <p:spPr bwMode="auto">
          <a:xfrm>
            <a:off x="7344308" y="1082133"/>
            <a:ext cx="1368152" cy="330643"/>
          </a:xfrm>
          <a:prstGeom prst="rect">
            <a:avLst/>
          </a:prstGeom>
          <a:noFill/>
          <a:extLst>
            <a:ext uri="{909E8E84-426E-40DD-AFC4-6F175D3DCCD1}">
              <a14:hiddenFill xmlns:a14="http://schemas.microsoft.com/office/drawing/2010/main">
                <a:solidFill>
                  <a:srgbClr val="FFFFFF"/>
                </a:solidFill>
              </a14:hiddenFill>
            </a:ext>
          </a:extLst>
        </p:spPr>
      </p:pic>
      <p:sp>
        <p:nvSpPr>
          <p:cNvPr id="10" name="Title 2"/>
          <p:cNvSpPr>
            <a:spLocks noGrp="1"/>
          </p:cNvSpPr>
          <p:nvPr>
            <p:ph type="title"/>
          </p:nvPr>
        </p:nvSpPr>
        <p:spPr>
          <a:xfrm>
            <a:off x="70266" y="72008"/>
            <a:ext cx="8859452" cy="548680"/>
          </a:xfrm>
        </p:spPr>
        <p:txBody>
          <a:bodyPr>
            <a:noAutofit/>
          </a:bodyPr>
          <a:lstStyle/>
          <a:p>
            <a:r>
              <a:rPr lang="en-US" sz="3100" dirty="0" smtClean="0"/>
              <a:t>6.1 – External Business Environment - Environmental</a:t>
            </a:r>
            <a:endParaRPr lang="en-GB" sz="3100" dirty="0"/>
          </a:p>
        </p:txBody>
      </p:sp>
    </p:spTree>
    <p:extLst>
      <p:ext uri="{BB962C8B-B14F-4D97-AF65-F5344CB8AC3E}">
        <p14:creationId xmlns:p14="http://schemas.microsoft.com/office/powerpoint/2010/main" val="4202827771"/>
      </p:ext>
    </p:extLst>
  </p:cSld>
  <p:clrMapOvr>
    <a:masterClrMapping/>
  </p:clrMapOvr>
  <p:transition advClick="0"/>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1052736"/>
            <a:ext cx="6912768" cy="5586145"/>
          </a:xfrm>
          <a:prstGeom prst="rect">
            <a:avLst/>
          </a:prstGeom>
        </p:spPr>
        <p:txBody>
          <a:bodyPr wrap="square">
            <a:spAutoFit/>
          </a:bodyPr>
          <a:lstStyle/>
          <a:p>
            <a:pPr marL="342900" indent="-342900">
              <a:buClr>
                <a:srgbClr val="00B050"/>
              </a:buClr>
              <a:buFont typeface="Wingdings 3" panose="05040102010807070707" pitchFamily="18" charset="2"/>
              <a:buChar char=""/>
            </a:pPr>
            <a:r>
              <a:rPr lang="en-US" sz="1700" b="1" dirty="0"/>
              <a:t>Government intervention in </a:t>
            </a:r>
            <a:r>
              <a:rPr lang="en-US" sz="1700" b="1" dirty="0" smtClean="0"/>
              <a:t>the economy</a:t>
            </a:r>
            <a:endParaRPr lang="en-US" sz="1700" b="1" dirty="0"/>
          </a:p>
          <a:p>
            <a:pPr marL="342900" indent="-342900">
              <a:buClr>
                <a:srgbClr val="00B050"/>
              </a:buClr>
              <a:buFont typeface="Wingdings 3" panose="05040102010807070707" pitchFamily="18" charset="2"/>
              <a:buChar char=""/>
            </a:pPr>
            <a:r>
              <a:rPr lang="en-US" sz="1700" dirty="0"/>
              <a:t>The issue of </a:t>
            </a:r>
            <a:r>
              <a:rPr lang="en-US" sz="1700" dirty="0" smtClean="0"/>
              <a:t>privatisation </a:t>
            </a:r>
            <a:r>
              <a:rPr lang="en-US" sz="1700" dirty="0"/>
              <a:t>is at the forefront of the </a:t>
            </a:r>
            <a:r>
              <a:rPr lang="en-US" sz="1700" dirty="0" smtClean="0"/>
              <a:t>debate about </a:t>
            </a:r>
            <a:r>
              <a:rPr lang="en-US" sz="1700" dirty="0"/>
              <a:t>the extent to which the government should </a:t>
            </a:r>
            <a:r>
              <a:rPr lang="en-US" sz="1700" dirty="0" smtClean="0"/>
              <a:t>intervene in the economy</a:t>
            </a:r>
            <a:r>
              <a:rPr lang="en-US" sz="1700" dirty="0"/>
              <a:t>. </a:t>
            </a:r>
            <a:r>
              <a:rPr lang="en-US" sz="1700" dirty="0" smtClean="0"/>
              <a:t>Governments in diverse economies such as </a:t>
            </a:r>
            <a:r>
              <a:rPr lang="en-US" sz="1700" dirty="0"/>
              <a:t>Argentina, Malaysia, New Zealand and the UK </a:t>
            </a:r>
            <a:r>
              <a:rPr lang="en-US" sz="1700" dirty="0" smtClean="0"/>
              <a:t>have implemented </a:t>
            </a:r>
            <a:r>
              <a:rPr lang="en-US" sz="1700" dirty="0"/>
              <a:t>policies to reduce the state's role in the </a:t>
            </a:r>
            <a:r>
              <a:rPr lang="en-US" sz="1700" dirty="0" smtClean="0"/>
              <a:t>economy to </a:t>
            </a:r>
            <a:r>
              <a:rPr lang="en-US" sz="1700" dirty="0"/>
              <a:t>allow markets and businesses to operate with the </a:t>
            </a:r>
            <a:r>
              <a:rPr lang="en-US" sz="1700" dirty="0" smtClean="0"/>
              <a:t>maximum degree </a:t>
            </a:r>
            <a:r>
              <a:rPr lang="en-US" sz="1700" dirty="0"/>
              <a:t>of </a:t>
            </a:r>
            <a:r>
              <a:rPr lang="en-US" sz="1700" dirty="0" smtClean="0"/>
              <a:t>freedom</a:t>
            </a:r>
            <a:r>
              <a:rPr lang="en-US" sz="1700" dirty="0"/>
              <a:t>. </a:t>
            </a:r>
            <a:r>
              <a:rPr lang="en-US" sz="1700" dirty="0" smtClean="0"/>
              <a:t>Japan </a:t>
            </a:r>
            <a:r>
              <a:rPr lang="en-US" sz="1700" dirty="0"/>
              <a:t>this was achieved through </a:t>
            </a:r>
            <a:r>
              <a:rPr lang="en-US" sz="1700" dirty="0" smtClean="0"/>
              <a:t>the policy </a:t>
            </a:r>
            <a:r>
              <a:rPr lang="en-US" sz="1700" dirty="0"/>
              <a:t>of </a:t>
            </a:r>
            <a:r>
              <a:rPr lang="en-US" sz="1700" dirty="0" smtClean="0"/>
              <a:t>privatization.</a:t>
            </a:r>
          </a:p>
          <a:p>
            <a:pPr marL="342900" indent="-342900">
              <a:buClr>
                <a:srgbClr val="00B050"/>
              </a:buClr>
              <a:buFont typeface="Wingdings 3" panose="05040102010807070707" pitchFamily="18" charset="2"/>
              <a:buChar char=""/>
            </a:pPr>
            <a:r>
              <a:rPr lang="en-US" sz="1700" dirty="0" smtClean="0"/>
              <a:t>ln some countries privatization has been accompanied </a:t>
            </a:r>
            <a:r>
              <a:rPr lang="en-US" sz="1700" dirty="0"/>
              <a:t>by the reduction in government subsidies </a:t>
            </a:r>
            <a:r>
              <a:rPr lang="en-US" sz="1700" dirty="0" smtClean="0"/>
              <a:t>and grants to industry and by legislation limiting the state's role in </a:t>
            </a:r>
            <a:r>
              <a:rPr lang="en-US" sz="1700" dirty="0"/>
              <a:t>business matters. For instance, in the UK wages </a:t>
            </a:r>
            <a:r>
              <a:rPr lang="en-US" sz="1700" dirty="0" smtClean="0"/>
              <a:t>councils (responsible </a:t>
            </a:r>
            <a:r>
              <a:rPr lang="en-US" sz="1700" dirty="0"/>
              <a:t>for setting the wages of many low-paid </a:t>
            </a:r>
            <a:r>
              <a:rPr lang="en-US" sz="1700" dirty="0" smtClean="0"/>
              <a:t>workers) were </a:t>
            </a:r>
            <a:r>
              <a:rPr lang="en-US" sz="1700" dirty="0"/>
              <a:t>abolished and regulations governing markets such </a:t>
            </a:r>
            <a:r>
              <a:rPr lang="en-US" sz="1700" dirty="0" smtClean="0"/>
              <a:t>as telecommunications </a:t>
            </a:r>
            <a:r>
              <a:rPr lang="en-US" sz="1700" dirty="0"/>
              <a:t>and financial services were </a:t>
            </a:r>
            <a:r>
              <a:rPr lang="en-US" sz="1700" dirty="0" smtClean="0"/>
              <a:t>relaxed, allowing </a:t>
            </a:r>
            <a:r>
              <a:rPr lang="en-US" sz="1700" dirty="0"/>
              <a:t>new suppliers and greater competition. This </a:t>
            </a:r>
            <a:r>
              <a:rPr lang="en-US" sz="1700" dirty="0" smtClean="0"/>
              <a:t>approach to </a:t>
            </a:r>
            <a:r>
              <a:rPr lang="en-US" sz="1700" dirty="0"/>
              <a:t>managing the business environment is described as </a:t>
            </a:r>
            <a:r>
              <a:rPr lang="en-US" sz="1700" dirty="0" smtClean="0"/>
              <a:t>laissez-faire, </a:t>
            </a:r>
            <a:r>
              <a:rPr lang="en-US" sz="1700" dirty="0"/>
              <a:t>and puts faith in a greater degree of self-regulation </a:t>
            </a:r>
            <a:r>
              <a:rPr lang="en-US" sz="1700" dirty="0" smtClean="0"/>
              <a:t>by businesses. There are, </a:t>
            </a:r>
            <a:r>
              <a:rPr lang="en-US" sz="1700" dirty="0"/>
              <a:t>not </a:t>
            </a:r>
            <a:r>
              <a:rPr lang="en-US" sz="1700" dirty="0" smtClean="0"/>
              <a:t>surprisingly</a:t>
            </a:r>
            <a:r>
              <a:rPr lang="en-US" sz="1700" dirty="0"/>
              <a:t>, advantages and disadvantages </a:t>
            </a:r>
            <a:r>
              <a:rPr lang="en-US" sz="1700" dirty="0" smtClean="0"/>
              <a:t>to businesses </a:t>
            </a:r>
            <a:r>
              <a:rPr lang="en-US" sz="1700" dirty="0"/>
              <a:t>arising from trading under a </a:t>
            </a:r>
            <a:r>
              <a:rPr lang="en-US" sz="1700" dirty="0" smtClean="0"/>
              <a:t>government that takes a laissez-faire </a:t>
            </a:r>
            <a:r>
              <a:rPr lang="en-US" sz="1700" dirty="0"/>
              <a:t>approach to economic </a:t>
            </a:r>
            <a:r>
              <a:rPr lang="en-US" sz="1700" dirty="0" smtClean="0"/>
              <a:t>management. </a:t>
            </a:r>
            <a:endParaRPr lang="en-US" sz="1700" dirty="0" smtClean="0">
              <a:solidFill>
                <a:srgbClr val="FF0000"/>
              </a:solidFill>
            </a:endParaRPr>
          </a:p>
        </p:txBody>
      </p:sp>
      <p:graphicFrame>
        <p:nvGraphicFramePr>
          <p:cNvPr id="6" name="Table 5"/>
          <p:cNvGraphicFramePr>
            <a:graphicFrameLocks noGrp="1"/>
          </p:cNvGraphicFramePr>
          <p:nvPr>
            <p:extLst>
              <p:ext uri="{D42A27DB-BD31-4B8C-83A1-F6EECF244321}">
                <p14:modId xmlns:p14="http://schemas.microsoft.com/office/powerpoint/2010/main" val="1428968746"/>
              </p:ext>
            </p:extLst>
          </p:nvPr>
        </p:nvGraphicFramePr>
        <p:xfrm>
          <a:off x="7236296" y="1052736"/>
          <a:ext cx="1584176" cy="5616624"/>
        </p:xfrm>
        <a:graphic>
          <a:graphicData uri="http://schemas.openxmlformats.org/drawingml/2006/table">
            <a:tbl>
              <a:tblPr firstRow="1" firstCol="1" lastRow="1" lastCol="1" bandRow="1" bandCol="1">
                <a:effectLst>
                  <a:outerShdw blurRad="50800" dist="38100" dir="2700000" algn="tl" rotWithShape="0">
                    <a:prstClr val="black">
                      <a:alpha val="40000"/>
                    </a:prstClr>
                  </a:outerShdw>
                </a:effectLst>
                <a:tableStyleId>{2D5ABB26-0587-4C30-8999-92F81FD0307C}</a:tableStyleId>
              </a:tblPr>
              <a:tblGrid>
                <a:gridCol w="1584176"/>
              </a:tblGrid>
              <a:tr h="370099">
                <a:tc>
                  <a:txBody>
                    <a:bodyPr/>
                    <a:lstStyle/>
                    <a:p>
                      <a:pPr>
                        <a:spcAft>
                          <a:spcPts val="0"/>
                        </a:spcAft>
                      </a:pPr>
                      <a:endParaRPr lang="en-GB" sz="130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5246525">
                <a:tc>
                  <a:txBody>
                    <a:bodyPr/>
                    <a:lstStyle/>
                    <a:p>
                      <a:pPr marL="177800" indent="-177800" algn="l">
                        <a:spcAft>
                          <a:spcPts val="600"/>
                        </a:spcAft>
                        <a:buFontTx/>
                        <a:buBlip>
                          <a:blip r:embed="rId3"/>
                        </a:buBlip>
                      </a:pPr>
                      <a:r>
                        <a:rPr lang="en-GB" sz="1300" baseline="0" dirty="0" smtClean="0">
                          <a:solidFill>
                            <a:srgbClr val="FF0000"/>
                          </a:solidFill>
                          <a:effectLst/>
                          <a:latin typeface="Arial" pitchFamily="34" charset="0"/>
                          <a:ea typeface="Times New Roman"/>
                          <a:cs typeface="Arial" pitchFamily="34" charset="0"/>
                        </a:rPr>
                        <a:t>Why do companies react differently to events</a:t>
                      </a:r>
                    </a:p>
                    <a:p>
                      <a:pPr marL="177800" indent="-177800" algn="l">
                        <a:spcAft>
                          <a:spcPts val="600"/>
                        </a:spcAft>
                        <a:buFontTx/>
                        <a:buBlip>
                          <a:blip r:embed="rId3"/>
                        </a:buBlip>
                      </a:pPr>
                      <a:r>
                        <a:rPr lang="en-GB" sz="1300" baseline="0" dirty="0" smtClean="0">
                          <a:solidFill>
                            <a:schemeClr val="tx1"/>
                          </a:solidFill>
                          <a:effectLst/>
                          <a:latin typeface="Arial" pitchFamily="34" charset="0"/>
                          <a:ea typeface="Times New Roman"/>
                          <a:cs typeface="Arial" pitchFamily="34" charset="0"/>
                        </a:rPr>
                        <a:t>What is the difference between ethics and morals</a:t>
                      </a:r>
                    </a:p>
                    <a:p>
                      <a:pPr marL="177800" indent="-177800" algn="l">
                        <a:spcAft>
                          <a:spcPts val="600"/>
                        </a:spcAft>
                        <a:buFontTx/>
                        <a:buBlip>
                          <a:blip r:embed="rId3"/>
                        </a:buBlip>
                      </a:pPr>
                      <a:r>
                        <a:rPr lang="en-GB" sz="1300" baseline="0" dirty="0" smtClean="0">
                          <a:solidFill>
                            <a:srgbClr val="FF0000"/>
                          </a:solidFill>
                          <a:effectLst/>
                          <a:latin typeface="Arial" pitchFamily="34" charset="0"/>
                          <a:ea typeface="Times New Roman"/>
                          <a:cs typeface="Arial" pitchFamily="34" charset="0"/>
                        </a:rPr>
                        <a:t>Who really cares about Copyright</a:t>
                      </a:r>
                    </a:p>
                    <a:p>
                      <a:pPr marL="177800" indent="-177800" algn="l">
                        <a:spcAft>
                          <a:spcPts val="600"/>
                        </a:spcAft>
                        <a:buFontTx/>
                        <a:buBlip>
                          <a:blip r:embed="rId3"/>
                        </a:buBlip>
                      </a:pPr>
                      <a:r>
                        <a:rPr lang="en-GB" sz="1300" baseline="0" dirty="0" smtClean="0">
                          <a:solidFill>
                            <a:schemeClr val="tx1"/>
                          </a:solidFill>
                          <a:effectLst/>
                          <a:latin typeface="Arial" pitchFamily="34" charset="0"/>
                          <a:ea typeface="Times New Roman"/>
                          <a:cs typeface="Arial" pitchFamily="34" charset="0"/>
                        </a:rPr>
                        <a:t>Are the rules of business the same all over the world</a:t>
                      </a:r>
                    </a:p>
                    <a:p>
                      <a:pPr marL="177800" indent="-177800" algn="l">
                        <a:spcAft>
                          <a:spcPts val="600"/>
                        </a:spcAft>
                        <a:buFontTx/>
                        <a:buBlip>
                          <a:blip r:embed="rId3"/>
                        </a:buBlip>
                      </a:pPr>
                      <a:r>
                        <a:rPr lang="en-US" sz="1300" baseline="0" dirty="0" smtClean="0">
                          <a:solidFill>
                            <a:srgbClr val="FF0000"/>
                          </a:solidFill>
                          <a:effectLst/>
                          <a:latin typeface="Arial" pitchFamily="34" charset="0"/>
                          <a:ea typeface="Times New Roman"/>
                          <a:cs typeface="Arial" pitchFamily="34" charset="0"/>
                        </a:rPr>
                        <a:t>What will Brexit mean for the school</a:t>
                      </a:r>
                    </a:p>
                    <a:p>
                      <a:pPr marL="177800" indent="-177800" algn="l">
                        <a:spcAft>
                          <a:spcPts val="600"/>
                        </a:spcAft>
                        <a:buFontTx/>
                        <a:buBlip>
                          <a:blip r:embed="rId3"/>
                        </a:buBlip>
                      </a:pPr>
                      <a:r>
                        <a:rPr lang="en-US" sz="1300" baseline="0" dirty="0" smtClean="0">
                          <a:solidFill>
                            <a:schemeClr val="tx1"/>
                          </a:solidFill>
                          <a:effectLst/>
                          <a:latin typeface="Arial" pitchFamily="34" charset="0"/>
                          <a:ea typeface="Times New Roman"/>
                          <a:cs typeface="Arial" pitchFamily="34" charset="0"/>
                        </a:rPr>
                        <a:t>What is the 10% rule in pollution terms</a:t>
                      </a:r>
                    </a:p>
                    <a:p>
                      <a:pPr marL="177800" indent="-177800" algn="l">
                        <a:spcAft>
                          <a:spcPts val="600"/>
                        </a:spcAft>
                        <a:buFontTx/>
                        <a:buBlip>
                          <a:blip r:embed="rId3"/>
                        </a:buBlip>
                      </a:pPr>
                      <a:r>
                        <a:rPr lang="en-US" sz="1300" baseline="0" dirty="0" smtClean="0">
                          <a:solidFill>
                            <a:srgbClr val="FF0000"/>
                          </a:solidFill>
                          <a:effectLst/>
                          <a:latin typeface="Arial" pitchFamily="34" charset="0"/>
                          <a:ea typeface="Times New Roman"/>
                          <a:cs typeface="Arial" pitchFamily="34" charset="0"/>
                        </a:rPr>
                        <a:t>Can I be prosecuted for Business Activity abroad.</a:t>
                      </a:r>
                      <a:endParaRPr lang="en-GB" sz="1300" dirty="0" smtClean="0">
                        <a:solidFill>
                          <a:srgbClr val="FF0000"/>
                        </a:solidFill>
                        <a:effectLst/>
                        <a:latin typeface="Arial" pitchFamily="34" charset="0"/>
                        <a:ea typeface="Times New Roman"/>
                        <a:cs typeface="Arial" pitchFamily="34"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9" name="Picture 4" descr="Think About"/>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7344308" y="1082133"/>
            <a:ext cx="1368152" cy="330643"/>
          </a:xfrm>
          <a:prstGeom prst="rect">
            <a:avLst/>
          </a:prstGeom>
          <a:noFill/>
          <a:extLst>
            <a:ext uri="{909E8E84-426E-40DD-AFC4-6F175D3DCCD1}">
              <a14:hiddenFill xmlns:a14="http://schemas.microsoft.com/office/drawing/2010/main">
                <a:solidFill>
                  <a:srgbClr val="FFFFFF"/>
                </a:solidFill>
              </a14:hiddenFill>
            </a:ext>
          </a:extLst>
        </p:spPr>
      </p:pic>
      <p:sp>
        <p:nvSpPr>
          <p:cNvPr id="10" name="Title 2"/>
          <p:cNvSpPr>
            <a:spLocks noGrp="1"/>
          </p:cNvSpPr>
          <p:nvPr>
            <p:ph type="title"/>
          </p:nvPr>
        </p:nvSpPr>
        <p:spPr>
          <a:xfrm>
            <a:off x="70266" y="72008"/>
            <a:ext cx="8859452" cy="548680"/>
          </a:xfrm>
        </p:spPr>
        <p:txBody>
          <a:bodyPr>
            <a:noAutofit/>
          </a:bodyPr>
          <a:lstStyle/>
          <a:p>
            <a:r>
              <a:rPr lang="en-US" sz="3500" dirty="0" smtClean="0"/>
              <a:t>6.1 – External Business Environment - Political</a:t>
            </a:r>
            <a:endParaRPr lang="en-GB" sz="3500" dirty="0"/>
          </a:p>
        </p:txBody>
      </p:sp>
    </p:spTree>
    <p:extLst>
      <p:ext uri="{BB962C8B-B14F-4D97-AF65-F5344CB8AC3E}">
        <p14:creationId xmlns:p14="http://schemas.microsoft.com/office/powerpoint/2010/main" val="3147559303"/>
      </p:ext>
    </p:extLst>
  </p:cSld>
  <p:clrMapOvr>
    <a:masterClrMapping/>
  </p:clrMapOvr>
  <p:transition advClick="0"/>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1052736"/>
            <a:ext cx="6912768" cy="5632311"/>
          </a:xfrm>
          <a:prstGeom prst="rect">
            <a:avLst/>
          </a:prstGeom>
        </p:spPr>
        <p:txBody>
          <a:bodyPr wrap="square">
            <a:spAutoFit/>
          </a:bodyPr>
          <a:lstStyle/>
          <a:p>
            <a:pPr marL="342900" indent="-342900">
              <a:buClr>
                <a:srgbClr val="00B050"/>
              </a:buClr>
              <a:buFont typeface="Wingdings 3" panose="05040102010807070707" pitchFamily="18" charset="2"/>
              <a:buChar char=""/>
            </a:pPr>
            <a:r>
              <a:rPr lang="en-US" sz="1500" dirty="0" smtClean="0"/>
              <a:t>Government </a:t>
            </a:r>
            <a:r>
              <a:rPr lang="en-US" sz="1500" dirty="0"/>
              <a:t>intervention tends to raise </a:t>
            </a:r>
            <a:r>
              <a:rPr lang="en-US" sz="1500" dirty="0" smtClean="0"/>
              <a:t>costs (e.g. insisting on the </a:t>
            </a:r>
            <a:r>
              <a:rPr lang="en-US" sz="1500" dirty="0"/>
              <a:t>employment of safety </a:t>
            </a:r>
            <a:r>
              <a:rPr lang="en-US" sz="1500" dirty="0" smtClean="0"/>
              <a:t>officers) </a:t>
            </a:r>
            <a:r>
              <a:rPr lang="en-US" sz="1500" dirty="0"/>
              <a:t>reducing </a:t>
            </a:r>
            <a:r>
              <a:rPr lang="en-US" sz="1500" dirty="0" smtClean="0"/>
              <a:t>the competitiveness </a:t>
            </a:r>
            <a:r>
              <a:rPr lang="en-US" sz="1500" dirty="0"/>
              <a:t>d national businesses. This can be a </a:t>
            </a:r>
            <a:r>
              <a:rPr lang="en-US" sz="1500" dirty="0" smtClean="0"/>
              <a:t>major handicap for firms operating in highly price-competitive markets where </a:t>
            </a:r>
            <a:r>
              <a:rPr lang="en-US" sz="1500" dirty="0"/>
              <a:t>small cost differentials can lead to substantial Joss of sales.</a:t>
            </a:r>
          </a:p>
          <a:p>
            <a:pPr marL="342900" indent="-342900">
              <a:buClr>
                <a:srgbClr val="00B050"/>
              </a:buClr>
              <a:buFont typeface="Wingdings 3" panose="05040102010807070707" pitchFamily="18" charset="2"/>
              <a:buChar char=""/>
            </a:pPr>
            <a:r>
              <a:rPr lang="en-US" sz="1500" dirty="0"/>
              <a:t>The UK government is consulting on removing the </a:t>
            </a:r>
            <a:r>
              <a:rPr lang="en-US" sz="1500" dirty="0" smtClean="0"/>
              <a:t>requirement to </a:t>
            </a:r>
            <a:r>
              <a:rPr lang="en-US" sz="1500" dirty="0"/>
              <a:t>pay national rates of pay: if this policy is introduced </a:t>
            </a:r>
            <a:r>
              <a:rPr lang="en-US" sz="1500" dirty="0" smtClean="0"/>
              <a:t>wages may </a:t>
            </a:r>
            <a:r>
              <a:rPr lang="en-US" sz="1500" dirty="0"/>
              <a:t>fall in poorer regions such as the north of England </a:t>
            </a:r>
            <a:r>
              <a:rPr lang="en-US" sz="1500" dirty="0" smtClean="0"/>
              <a:t>and Wales</a:t>
            </a:r>
            <a:r>
              <a:rPr lang="en-US" sz="1500" dirty="0"/>
              <a:t>, attracting new businesses and helping existing </a:t>
            </a:r>
            <a:r>
              <a:rPr lang="en-US" sz="1500" dirty="0" smtClean="0"/>
              <a:t>businesses become </a:t>
            </a:r>
            <a:r>
              <a:rPr lang="en-US" sz="1500" dirty="0"/>
              <a:t>more competitive. </a:t>
            </a:r>
            <a:r>
              <a:rPr lang="en-US" sz="1500" dirty="0" smtClean="0"/>
              <a:t>Supports </a:t>
            </a:r>
            <a:r>
              <a:rPr lang="en-US" sz="1500" dirty="0"/>
              <a:t>of laissez-faire argue </a:t>
            </a:r>
            <a:r>
              <a:rPr lang="en-US" sz="1500" dirty="0" smtClean="0"/>
              <a:t>that this approach can be extremely successful </a:t>
            </a:r>
            <a:r>
              <a:rPr lang="en-US" sz="1500" dirty="0"/>
              <a:t>in attracting </a:t>
            </a:r>
            <a:r>
              <a:rPr lang="en-US" sz="1500" dirty="0" smtClean="0"/>
              <a:t>overseas products </a:t>
            </a:r>
            <a:r>
              <a:rPr lang="en-US" sz="1500" dirty="0"/>
              <a:t>because of the </a:t>
            </a:r>
            <a:r>
              <a:rPr lang="en-US" sz="1500" dirty="0" smtClean="0"/>
              <a:t>lack of </a:t>
            </a:r>
            <a:r>
              <a:rPr lang="en-US" sz="1500" dirty="0"/>
              <a:t>regulation of businesses. </a:t>
            </a:r>
            <a:r>
              <a:rPr lang="en-US" sz="1500" dirty="0" smtClean="0"/>
              <a:t>They argue that governments </a:t>
            </a:r>
            <a:r>
              <a:rPr lang="en-US" sz="1500" dirty="0"/>
              <a:t>cannot prevent the operation of </a:t>
            </a:r>
            <a:r>
              <a:rPr lang="en-US" sz="1500" dirty="0" smtClean="0"/>
              <a:t>global market </a:t>
            </a:r>
            <a:r>
              <a:rPr lang="en-US" sz="1500" dirty="0"/>
              <a:t>forces, and that it is a waste of money to try. </a:t>
            </a:r>
            <a:endParaRPr lang="en-US" sz="1500" dirty="0" smtClean="0"/>
          </a:p>
          <a:p>
            <a:pPr marL="342900" indent="-342900">
              <a:buClr>
                <a:srgbClr val="00B050"/>
              </a:buClr>
              <a:buFont typeface="Wingdings 3" panose="05040102010807070707" pitchFamily="18" charset="2"/>
              <a:buChar char=""/>
            </a:pPr>
            <a:r>
              <a:rPr lang="en-US" sz="1500" dirty="0" smtClean="0"/>
              <a:t>Finally, the </a:t>
            </a:r>
            <a:r>
              <a:rPr lang="en-US" sz="1500" dirty="0"/>
              <a:t>laissez-faire approach helps to promote an </a:t>
            </a:r>
            <a:r>
              <a:rPr lang="en-US" sz="1500" dirty="0" smtClean="0"/>
              <a:t>entrepreneurial society </a:t>
            </a:r>
            <a:r>
              <a:rPr lang="en-US" sz="1500" dirty="0"/>
              <a:t>in which individuals take responsibility for their </a:t>
            </a:r>
            <a:r>
              <a:rPr lang="en-US" sz="1500" dirty="0" smtClean="0"/>
              <a:t>own economic </a:t>
            </a:r>
            <a:r>
              <a:rPr lang="en-US" sz="1500" dirty="0"/>
              <a:t>welfare and are more creative and hard working as </a:t>
            </a:r>
            <a:r>
              <a:rPr lang="en-US" sz="1500" dirty="0" smtClean="0"/>
              <a:t>a result. To the benefit of all in society</a:t>
            </a:r>
            <a:r>
              <a:rPr lang="en-US" sz="1500" dirty="0"/>
              <a:t>.</a:t>
            </a:r>
          </a:p>
          <a:p>
            <a:pPr marL="342900" indent="-342900">
              <a:buClr>
                <a:srgbClr val="00B050"/>
              </a:buClr>
              <a:buFont typeface="Wingdings 3" panose="05040102010807070707" pitchFamily="18" charset="2"/>
              <a:buChar char=""/>
            </a:pPr>
            <a:r>
              <a:rPr lang="en-US" sz="1500" dirty="0"/>
              <a:t>However, many individuals and groups oppose the </a:t>
            </a:r>
            <a:r>
              <a:rPr lang="en-US" sz="1500" dirty="0" smtClean="0"/>
              <a:t>laissez-faire style </a:t>
            </a:r>
            <a:r>
              <a:rPr lang="en-US" sz="1500" dirty="0"/>
              <a:t>of economic management. They argue that it is </a:t>
            </a:r>
            <a:r>
              <a:rPr lang="en-US" sz="1500" dirty="0" smtClean="0"/>
              <a:t>vital that </a:t>
            </a:r>
            <a:r>
              <a:rPr lang="en-US" sz="1500" dirty="0"/>
              <a:t>governments support struggling industries in poor regions </a:t>
            </a:r>
            <a:r>
              <a:rPr lang="en-US" sz="1500" dirty="0" smtClean="0"/>
              <a:t>to prevent </a:t>
            </a:r>
            <a:r>
              <a:rPr lang="en-US" sz="1500" dirty="0"/>
              <a:t>heavy unemployment and poverty. The UK </a:t>
            </a:r>
            <a:r>
              <a:rPr lang="en-US" sz="1500" dirty="0" smtClean="0"/>
              <a:t>government is </a:t>
            </a:r>
            <a:r>
              <a:rPr lang="en-US" sz="1500" dirty="0"/>
              <a:t>considering how best </a:t>
            </a:r>
            <a:r>
              <a:rPr lang="en-US" sz="1500" dirty="0" smtClean="0"/>
              <a:t>to </a:t>
            </a:r>
            <a:r>
              <a:rPr lang="en-US" sz="1500" dirty="0"/>
              <a:t>intervene in the </a:t>
            </a:r>
            <a:r>
              <a:rPr lang="en-US" sz="1500" dirty="0" smtClean="0"/>
              <a:t>telecommunications market </a:t>
            </a:r>
            <a:r>
              <a:rPr lang="en-US" sz="1500" dirty="0"/>
              <a:t>to ensure that all regions of the UK have access to </a:t>
            </a:r>
            <a:r>
              <a:rPr lang="en-US" sz="1500" dirty="0" smtClean="0"/>
              <a:t>fast broadband </a:t>
            </a:r>
            <a:r>
              <a:rPr lang="en-US" sz="1500" dirty="0"/>
              <a:t>services. This is seen as essential in </a:t>
            </a:r>
            <a:r>
              <a:rPr lang="en-US" sz="1500" dirty="0" smtClean="0"/>
              <a:t>generating growth in more remote areas</a:t>
            </a:r>
            <a:r>
              <a:rPr lang="en-US" sz="1500" dirty="0" smtClean="0">
                <a:solidFill>
                  <a:srgbClr val="FF0000"/>
                </a:solidFill>
              </a:rPr>
              <a:t>.</a:t>
            </a:r>
            <a:endParaRPr lang="en-US" sz="1500" dirty="0" smtClean="0">
              <a:solidFill>
                <a:srgbClr val="FF0000"/>
              </a:solidFill>
            </a:endParaRPr>
          </a:p>
        </p:txBody>
      </p:sp>
      <p:graphicFrame>
        <p:nvGraphicFramePr>
          <p:cNvPr id="6" name="Table 5"/>
          <p:cNvGraphicFramePr>
            <a:graphicFrameLocks noGrp="1"/>
          </p:cNvGraphicFramePr>
          <p:nvPr>
            <p:extLst>
              <p:ext uri="{D42A27DB-BD31-4B8C-83A1-F6EECF244321}">
                <p14:modId xmlns:p14="http://schemas.microsoft.com/office/powerpoint/2010/main" val="4074156464"/>
              </p:ext>
            </p:extLst>
          </p:nvPr>
        </p:nvGraphicFramePr>
        <p:xfrm>
          <a:off x="7236296" y="1052736"/>
          <a:ext cx="1584176" cy="5616624"/>
        </p:xfrm>
        <a:graphic>
          <a:graphicData uri="http://schemas.openxmlformats.org/drawingml/2006/table">
            <a:tbl>
              <a:tblPr firstRow="1" firstCol="1" lastRow="1" lastCol="1" bandRow="1" bandCol="1">
                <a:effectLst>
                  <a:outerShdw blurRad="50800" dist="38100" dir="2700000" algn="tl" rotWithShape="0">
                    <a:prstClr val="black">
                      <a:alpha val="40000"/>
                    </a:prstClr>
                  </a:outerShdw>
                </a:effectLst>
                <a:tableStyleId>{2D5ABB26-0587-4C30-8999-92F81FD0307C}</a:tableStyleId>
              </a:tblPr>
              <a:tblGrid>
                <a:gridCol w="1584176"/>
              </a:tblGrid>
              <a:tr h="370099">
                <a:tc>
                  <a:txBody>
                    <a:bodyPr/>
                    <a:lstStyle/>
                    <a:p>
                      <a:pPr>
                        <a:spcAft>
                          <a:spcPts val="0"/>
                        </a:spcAft>
                      </a:pPr>
                      <a:endParaRPr lang="en-GB" sz="130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5246525">
                <a:tc>
                  <a:txBody>
                    <a:bodyPr/>
                    <a:lstStyle/>
                    <a:p>
                      <a:pPr marL="177800" indent="-177800" algn="l">
                        <a:spcAft>
                          <a:spcPts val="600"/>
                        </a:spcAft>
                        <a:buFontTx/>
                        <a:buBlip>
                          <a:blip r:embed="rId3"/>
                        </a:buBlip>
                      </a:pPr>
                      <a:r>
                        <a:rPr lang="en-GB" sz="1300" baseline="0" dirty="0" smtClean="0">
                          <a:solidFill>
                            <a:srgbClr val="FF0000"/>
                          </a:solidFill>
                          <a:effectLst/>
                          <a:latin typeface="Arial" pitchFamily="34" charset="0"/>
                          <a:ea typeface="Times New Roman"/>
                          <a:cs typeface="Arial" pitchFamily="34" charset="0"/>
                        </a:rPr>
                        <a:t>Why do companies react differently to events</a:t>
                      </a:r>
                    </a:p>
                    <a:p>
                      <a:pPr marL="177800" indent="-177800" algn="l">
                        <a:spcAft>
                          <a:spcPts val="600"/>
                        </a:spcAft>
                        <a:buFontTx/>
                        <a:buBlip>
                          <a:blip r:embed="rId3"/>
                        </a:buBlip>
                      </a:pPr>
                      <a:r>
                        <a:rPr lang="en-GB" sz="1300" baseline="0" dirty="0" smtClean="0">
                          <a:solidFill>
                            <a:schemeClr val="tx1"/>
                          </a:solidFill>
                          <a:effectLst/>
                          <a:latin typeface="Arial" pitchFamily="34" charset="0"/>
                          <a:ea typeface="Times New Roman"/>
                          <a:cs typeface="Arial" pitchFamily="34" charset="0"/>
                        </a:rPr>
                        <a:t>What is the difference between ethics and morals</a:t>
                      </a:r>
                    </a:p>
                    <a:p>
                      <a:pPr marL="177800" indent="-177800" algn="l">
                        <a:spcAft>
                          <a:spcPts val="600"/>
                        </a:spcAft>
                        <a:buFontTx/>
                        <a:buBlip>
                          <a:blip r:embed="rId3"/>
                        </a:buBlip>
                      </a:pPr>
                      <a:r>
                        <a:rPr lang="en-GB" sz="1300" baseline="0" dirty="0" smtClean="0">
                          <a:solidFill>
                            <a:srgbClr val="FF0000"/>
                          </a:solidFill>
                          <a:effectLst/>
                          <a:latin typeface="Arial" pitchFamily="34" charset="0"/>
                          <a:ea typeface="Times New Roman"/>
                          <a:cs typeface="Arial" pitchFamily="34" charset="0"/>
                        </a:rPr>
                        <a:t>Who really cares about Copyright</a:t>
                      </a:r>
                    </a:p>
                    <a:p>
                      <a:pPr marL="177800" indent="-177800" algn="l">
                        <a:spcAft>
                          <a:spcPts val="600"/>
                        </a:spcAft>
                        <a:buFontTx/>
                        <a:buBlip>
                          <a:blip r:embed="rId3"/>
                        </a:buBlip>
                      </a:pPr>
                      <a:r>
                        <a:rPr lang="en-GB" sz="1300" baseline="0" dirty="0" smtClean="0">
                          <a:solidFill>
                            <a:schemeClr val="tx1"/>
                          </a:solidFill>
                          <a:effectLst/>
                          <a:latin typeface="Arial" pitchFamily="34" charset="0"/>
                          <a:ea typeface="Times New Roman"/>
                          <a:cs typeface="Arial" pitchFamily="34" charset="0"/>
                        </a:rPr>
                        <a:t>Are the rules of business the same all over the world</a:t>
                      </a:r>
                    </a:p>
                    <a:p>
                      <a:pPr marL="177800" indent="-177800" algn="l">
                        <a:spcAft>
                          <a:spcPts val="600"/>
                        </a:spcAft>
                        <a:buFontTx/>
                        <a:buBlip>
                          <a:blip r:embed="rId3"/>
                        </a:buBlip>
                      </a:pPr>
                      <a:r>
                        <a:rPr lang="en-US" sz="1300" baseline="0" dirty="0" smtClean="0">
                          <a:solidFill>
                            <a:srgbClr val="FF0000"/>
                          </a:solidFill>
                          <a:effectLst/>
                          <a:latin typeface="Arial" pitchFamily="34" charset="0"/>
                          <a:ea typeface="Times New Roman"/>
                          <a:cs typeface="Arial" pitchFamily="34" charset="0"/>
                        </a:rPr>
                        <a:t>What will Brexit mean for the school</a:t>
                      </a:r>
                    </a:p>
                    <a:p>
                      <a:pPr marL="177800" indent="-177800" algn="l">
                        <a:spcAft>
                          <a:spcPts val="600"/>
                        </a:spcAft>
                        <a:buFontTx/>
                        <a:buBlip>
                          <a:blip r:embed="rId3"/>
                        </a:buBlip>
                      </a:pPr>
                      <a:r>
                        <a:rPr lang="en-US" sz="1300" baseline="0" dirty="0" smtClean="0">
                          <a:solidFill>
                            <a:schemeClr val="tx1"/>
                          </a:solidFill>
                          <a:effectLst/>
                          <a:latin typeface="Arial" pitchFamily="34" charset="0"/>
                          <a:ea typeface="Times New Roman"/>
                          <a:cs typeface="Arial" pitchFamily="34" charset="0"/>
                        </a:rPr>
                        <a:t>What is the 10% rule in pollution terms</a:t>
                      </a:r>
                    </a:p>
                    <a:p>
                      <a:pPr marL="177800" indent="-177800" algn="l">
                        <a:spcAft>
                          <a:spcPts val="600"/>
                        </a:spcAft>
                        <a:buFontTx/>
                        <a:buBlip>
                          <a:blip r:embed="rId3"/>
                        </a:buBlip>
                      </a:pPr>
                      <a:r>
                        <a:rPr lang="en-US" sz="1300" baseline="0" dirty="0" smtClean="0">
                          <a:solidFill>
                            <a:srgbClr val="FF0000"/>
                          </a:solidFill>
                          <a:effectLst/>
                          <a:latin typeface="Arial" pitchFamily="34" charset="0"/>
                          <a:ea typeface="Times New Roman"/>
                          <a:cs typeface="Arial" pitchFamily="34" charset="0"/>
                        </a:rPr>
                        <a:t>Can I be prosecuted for Business Activity abroad.</a:t>
                      </a:r>
                      <a:endParaRPr lang="en-GB" sz="1300" dirty="0" smtClean="0">
                        <a:solidFill>
                          <a:srgbClr val="FF0000"/>
                        </a:solidFill>
                        <a:effectLst/>
                        <a:latin typeface="Arial" pitchFamily="34" charset="0"/>
                        <a:ea typeface="Times New Roman"/>
                        <a:cs typeface="Arial" pitchFamily="34"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9" name="Picture 4" descr="Think About"/>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7344308" y="1082133"/>
            <a:ext cx="1368152" cy="330643"/>
          </a:xfrm>
          <a:prstGeom prst="rect">
            <a:avLst/>
          </a:prstGeom>
          <a:noFill/>
          <a:extLst>
            <a:ext uri="{909E8E84-426E-40DD-AFC4-6F175D3DCCD1}">
              <a14:hiddenFill xmlns:a14="http://schemas.microsoft.com/office/drawing/2010/main">
                <a:solidFill>
                  <a:srgbClr val="FFFFFF"/>
                </a:solidFill>
              </a14:hiddenFill>
            </a:ext>
          </a:extLst>
        </p:spPr>
      </p:pic>
      <p:sp>
        <p:nvSpPr>
          <p:cNvPr id="10" name="Title 2"/>
          <p:cNvSpPr>
            <a:spLocks noGrp="1"/>
          </p:cNvSpPr>
          <p:nvPr>
            <p:ph type="title"/>
          </p:nvPr>
        </p:nvSpPr>
        <p:spPr>
          <a:xfrm>
            <a:off x="70266" y="72008"/>
            <a:ext cx="8859452" cy="548680"/>
          </a:xfrm>
        </p:spPr>
        <p:txBody>
          <a:bodyPr>
            <a:noAutofit/>
          </a:bodyPr>
          <a:lstStyle/>
          <a:p>
            <a:r>
              <a:rPr lang="en-US" sz="3500" dirty="0" smtClean="0"/>
              <a:t>6.1 – External Business Environment - Political</a:t>
            </a:r>
            <a:endParaRPr lang="en-GB" sz="3500" dirty="0"/>
          </a:p>
        </p:txBody>
      </p:sp>
    </p:spTree>
    <p:extLst>
      <p:ext uri="{BB962C8B-B14F-4D97-AF65-F5344CB8AC3E}">
        <p14:creationId xmlns:p14="http://schemas.microsoft.com/office/powerpoint/2010/main" val="2481760388"/>
      </p:ext>
    </p:extLst>
  </p:cSld>
  <p:clrMapOvr>
    <a:masterClrMapping/>
  </p:clrMapOvr>
  <p:transition advClick="0"/>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1052736"/>
            <a:ext cx="6912768" cy="5613845"/>
          </a:xfrm>
          <a:prstGeom prst="rect">
            <a:avLst/>
          </a:prstGeom>
        </p:spPr>
        <p:txBody>
          <a:bodyPr wrap="square">
            <a:spAutoFit/>
          </a:bodyPr>
          <a:lstStyle/>
          <a:p>
            <a:pPr marL="342900" indent="-342900">
              <a:buClr>
                <a:srgbClr val="00B050"/>
              </a:buClr>
              <a:buFont typeface="Wingdings 3" panose="05040102010807070707" pitchFamily="18" charset="2"/>
              <a:buChar char=""/>
            </a:pPr>
            <a:r>
              <a:rPr lang="en-US" sz="1560" dirty="0" smtClean="0"/>
              <a:t>Other political </a:t>
            </a:r>
            <a:r>
              <a:rPr lang="en-US" sz="1560" dirty="0"/>
              <a:t>factors </a:t>
            </a:r>
            <a:r>
              <a:rPr lang="en-US" sz="1560" dirty="0" smtClean="0"/>
              <a:t>that can influence business finances and opportunities </a:t>
            </a:r>
            <a:r>
              <a:rPr lang="en-US" sz="1560" dirty="0" smtClean="0"/>
              <a:t>include:</a:t>
            </a:r>
            <a:endParaRPr lang="en-US" sz="1560" dirty="0" smtClean="0"/>
          </a:p>
          <a:p>
            <a:pPr marL="627063" indent="-276225">
              <a:buClr>
                <a:srgbClr val="00B050"/>
              </a:buClr>
              <a:buFont typeface="Arial" panose="020B0604020202020204" pitchFamily="34" charset="0"/>
              <a:buChar char="•"/>
            </a:pPr>
            <a:r>
              <a:rPr lang="en-US" sz="1560" b="1" dirty="0" smtClean="0"/>
              <a:t>Political instability</a:t>
            </a:r>
            <a:r>
              <a:rPr lang="en-US" sz="1560" dirty="0" smtClean="0"/>
              <a:t> – Look at how the economy reacted to Brexit, the unsurity of the political situation in Britain dropped the economy at home by 7% and overseas investment and confidence by 15%, averaging a 10% decline in the economy. It did not matter if Brexit was right or wrong but it made Britain an unsecure investment opportunity. Similarly any violence, terrorist attacks, indication of war or anything that hints at instability, will affect economic investment.</a:t>
            </a:r>
          </a:p>
          <a:p>
            <a:pPr marL="627063" indent="-276225">
              <a:buClr>
                <a:srgbClr val="00B050"/>
              </a:buClr>
              <a:buFont typeface="Arial" panose="020B0604020202020204" pitchFamily="34" charset="0"/>
              <a:buChar char="•"/>
            </a:pPr>
            <a:r>
              <a:rPr lang="en-US" sz="1560" b="1" dirty="0"/>
              <a:t>C</a:t>
            </a:r>
            <a:r>
              <a:rPr lang="en-US" sz="1560" b="1" dirty="0" smtClean="0"/>
              <a:t>hange </a:t>
            </a:r>
            <a:r>
              <a:rPr lang="en-US" sz="1560" b="1" dirty="0"/>
              <a:t>of </a:t>
            </a:r>
            <a:r>
              <a:rPr lang="en-US" sz="1560" b="1" dirty="0" smtClean="0"/>
              <a:t>government </a:t>
            </a:r>
            <a:r>
              <a:rPr lang="en-US" sz="1560" dirty="0" smtClean="0"/>
              <a:t>– Even something as simple as a change in government causes the economy to hiccup. Will the new government go back on deals, change policies, raise of lower taxes, will the new people in charge change direction etc. This causes the economy to falter until the unsurity goes away, reducing the amount of goods bought and the investments made. </a:t>
            </a:r>
          </a:p>
          <a:p>
            <a:pPr marL="627063" indent="-276225">
              <a:buClr>
                <a:srgbClr val="00B050"/>
              </a:buClr>
              <a:buFont typeface="Arial" panose="020B0604020202020204" pitchFamily="34" charset="0"/>
              <a:buChar char="•"/>
            </a:pPr>
            <a:r>
              <a:rPr lang="en-US" sz="1560" b="1" dirty="0"/>
              <a:t>G</a:t>
            </a:r>
            <a:r>
              <a:rPr lang="en-US" sz="1560" b="1" dirty="0" smtClean="0"/>
              <a:t>overnment initiatives</a:t>
            </a:r>
            <a:r>
              <a:rPr lang="en-US" sz="1560" b="1" dirty="0"/>
              <a:t> </a:t>
            </a:r>
            <a:r>
              <a:rPr lang="en-US" sz="1560" dirty="0" smtClean="0"/>
              <a:t>– every government tries new things, such as reducing union power, or investing more on technology. This change of tact gives business who ne it opportunity, and those that have invested in the opposing policies, reasons to cut back.</a:t>
            </a:r>
            <a:endParaRPr lang="en-US" sz="1560" dirty="0" smtClean="0"/>
          </a:p>
          <a:p>
            <a:pPr>
              <a:buClr>
                <a:srgbClr val="00B050"/>
              </a:buClr>
            </a:pPr>
            <a:r>
              <a:rPr lang="en-US" sz="1560" b="1" dirty="0" smtClean="0">
                <a:solidFill>
                  <a:srgbClr val="FF0000"/>
                </a:solidFill>
              </a:rPr>
              <a:t>P6.1 – Task 05 </a:t>
            </a:r>
            <a:r>
              <a:rPr lang="en-US" sz="1560" dirty="0" smtClean="0">
                <a:solidFill>
                  <a:srgbClr val="FF0000"/>
                </a:solidFill>
              </a:rPr>
              <a:t>– Describe how a change of management within your school has or could change the way things operate in terms of rules, behaviour, policy and courses. Then explain how this political change can affect a country under the same conditions.</a:t>
            </a:r>
            <a:endParaRPr lang="en-US" sz="1560" dirty="0" smtClean="0">
              <a:solidFill>
                <a:srgbClr val="FF0000"/>
              </a:solidFill>
            </a:endParaRPr>
          </a:p>
        </p:txBody>
      </p:sp>
      <p:graphicFrame>
        <p:nvGraphicFramePr>
          <p:cNvPr id="6" name="Table 5"/>
          <p:cNvGraphicFramePr>
            <a:graphicFrameLocks noGrp="1"/>
          </p:cNvGraphicFramePr>
          <p:nvPr>
            <p:extLst>
              <p:ext uri="{D42A27DB-BD31-4B8C-83A1-F6EECF244321}">
                <p14:modId xmlns:p14="http://schemas.microsoft.com/office/powerpoint/2010/main" val="3945958480"/>
              </p:ext>
            </p:extLst>
          </p:nvPr>
        </p:nvGraphicFramePr>
        <p:xfrm>
          <a:off x="7236296" y="1052736"/>
          <a:ext cx="1584176" cy="5616624"/>
        </p:xfrm>
        <a:graphic>
          <a:graphicData uri="http://schemas.openxmlformats.org/drawingml/2006/table">
            <a:tbl>
              <a:tblPr firstRow="1" firstCol="1" lastRow="1" lastCol="1" bandRow="1" bandCol="1">
                <a:effectLst>
                  <a:outerShdw blurRad="50800" dist="38100" dir="2700000" algn="tl" rotWithShape="0">
                    <a:prstClr val="black">
                      <a:alpha val="40000"/>
                    </a:prstClr>
                  </a:outerShdw>
                </a:effectLst>
                <a:tableStyleId>{2D5ABB26-0587-4C30-8999-92F81FD0307C}</a:tableStyleId>
              </a:tblPr>
              <a:tblGrid>
                <a:gridCol w="1584176"/>
              </a:tblGrid>
              <a:tr h="370099">
                <a:tc>
                  <a:txBody>
                    <a:bodyPr/>
                    <a:lstStyle/>
                    <a:p>
                      <a:pPr>
                        <a:spcAft>
                          <a:spcPts val="0"/>
                        </a:spcAft>
                      </a:pPr>
                      <a:endParaRPr lang="en-GB" sz="130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5246525">
                <a:tc>
                  <a:txBody>
                    <a:bodyPr/>
                    <a:lstStyle/>
                    <a:p>
                      <a:pPr marL="177800" indent="-177800" algn="l">
                        <a:spcAft>
                          <a:spcPts val="600"/>
                        </a:spcAft>
                        <a:buFontTx/>
                        <a:buBlip>
                          <a:blip r:embed="rId3"/>
                        </a:buBlip>
                      </a:pPr>
                      <a:r>
                        <a:rPr lang="en-GB" sz="1300" baseline="0" dirty="0" smtClean="0">
                          <a:solidFill>
                            <a:srgbClr val="FF0000"/>
                          </a:solidFill>
                          <a:effectLst/>
                          <a:latin typeface="Arial" pitchFamily="34" charset="0"/>
                          <a:ea typeface="Times New Roman"/>
                          <a:cs typeface="Arial" pitchFamily="34" charset="0"/>
                        </a:rPr>
                        <a:t>Why do companies react differently to events</a:t>
                      </a:r>
                    </a:p>
                    <a:p>
                      <a:pPr marL="177800" indent="-177800" algn="l">
                        <a:spcAft>
                          <a:spcPts val="600"/>
                        </a:spcAft>
                        <a:buFontTx/>
                        <a:buBlip>
                          <a:blip r:embed="rId3"/>
                        </a:buBlip>
                      </a:pPr>
                      <a:r>
                        <a:rPr lang="en-GB" sz="1300" baseline="0" dirty="0" smtClean="0">
                          <a:solidFill>
                            <a:schemeClr val="tx1"/>
                          </a:solidFill>
                          <a:effectLst/>
                          <a:latin typeface="Arial" pitchFamily="34" charset="0"/>
                          <a:ea typeface="Times New Roman"/>
                          <a:cs typeface="Arial" pitchFamily="34" charset="0"/>
                        </a:rPr>
                        <a:t>What is the difference between ethics and morals</a:t>
                      </a:r>
                    </a:p>
                    <a:p>
                      <a:pPr marL="177800" indent="-177800" algn="l">
                        <a:spcAft>
                          <a:spcPts val="600"/>
                        </a:spcAft>
                        <a:buFontTx/>
                        <a:buBlip>
                          <a:blip r:embed="rId3"/>
                        </a:buBlip>
                      </a:pPr>
                      <a:r>
                        <a:rPr lang="en-GB" sz="1300" baseline="0" dirty="0" smtClean="0">
                          <a:solidFill>
                            <a:srgbClr val="FF0000"/>
                          </a:solidFill>
                          <a:effectLst/>
                          <a:latin typeface="Arial" pitchFamily="34" charset="0"/>
                          <a:ea typeface="Times New Roman"/>
                          <a:cs typeface="Arial" pitchFamily="34" charset="0"/>
                        </a:rPr>
                        <a:t>Who really cares about Copyright</a:t>
                      </a:r>
                    </a:p>
                    <a:p>
                      <a:pPr marL="177800" indent="-177800" algn="l">
                        <a:spcAft>
                          <a:spcPts val="600"/>
                        </a:spcAft>
                        <a:buFontTx/>
                        <a:buBlip>
                          <a:blip r:embed="rId3"/>
                        </a:buBlip>
                      </a:pPr>
                      <a:r>
                        <a:rPr lang="en-GB" sz="1300" baseline="0" dirty="0" smtClean="0">
                          <a:solidFill>
                            <a:schemeClr val="tx1"/>
                          </a:solidFill>
                          <a:effectLst/>
                          <a:latin typeface="Arial" pitchFamily="34" charset="0"/>
                          <a:ea typeface="Times New Roman"/>
                          <a:cs typeface="Arial" pitchFamily="34" charset="0"/>
                        </a:rPr>
                        <a:t>Are the rules of business the same all over the world</a:t>
                      </a:r>
                    </a:p>
                    <a:p>
                      <a:pPr marL="177800" indent="-177800" algn="l">
                        <a:spcAft>
                          <a:spcPts val="600"/>
                        </a:spcAft>
                        <a:buFontTx/>
                        <a:buBlip>
                          <a:blip r:embed="rId3"/>
                        </a:buBlip>
                      </a:pPr>
                      <a:r>
                        <a:rPr lang="en-US" sz="1300" baseline="0" dirty="0" smtClean="0">
                          <a:solidFill>
                            <a:srgbClr val="FF0000"/>
                          </a:solidFill>
                          <a:effectLst/>
                          <a:latin typeface="Arial" pitchFamily="34" charset="0"/>
                          <a:ea typeface="Times New Roman"/>
                          <a:cs typeface="Arial" pitchFamily="34" charset="0"/>
                        </a:rPr>
                        <a:t>What will Brexit mean for the school</a:t>
                      </a:r>
                    </a:p>
                    <a:p>
                      <a:pPr marL="177800" indent="-177800" algn="l">
                        <a:spcAft>
                          <a:spcPts val="600"/>
                        </a:spcAft>
                        <a:buFontTx/>
                        <a:buBlip>
                          <a:blip r:embed="rId3"/>
                        </a:buBlip>
                      </a:pPr>
                      <a:r>
                        <a:rPr lang="en-US" sz="1300" baseline="0" dirty="0" smtClean="0">
                          <a:solidFill>
                            <a:schemeClr val="tx1"/>
                          </a:solidFill>
                          <a:effectLst/>
                          <a:latin typeface="Arial" pitchFamily="34" charset="0"/>
                          <a:ea typeface="Times New Roman"/>
                          <a:cs typeface="Arial" pitchFamily="34" charset="0"/>
                        </a:rPr>
                        <a:t>What is the 10% rule in pollution terms</a:t>
                      </a:r>
                    </a:p>
                    <a:p>
                      <a:pPr marL="177800" indent="-177800" algn="l">
                        <a:spcAft>
                          <a:spcPts val="600"/>
                        </a:spcAft>
                        <a:buFontTx/>
                        <a:buBlip>
                          <a:blip r:embed="rId3"/>
                        </a:buBlip>
                      </a:pPr>
                      <a:r>
                        <a:rPr lang="en-US" sz="1300" baseline="0" dirty="0" smtClean="0">
                          <a:solidFill>
                            <a:srgbClr val="FF0000"/>
                          </a:solidFill>
                          <a:effectLst/>
                          <a:latin typeface="Arial" pitchFamily="34" charset="0"/>
                          <a:ea typeface="Times New Roman"/>
                          <a:cs typeface="Arial" pitchFamily="34" charset="0"/>
                        </a:rPr>
                        <a:t>Can I be prosecuted for Business Activity abroad.</a:t>
                      </a:r>
                      <a:endParaRPr lang="en-GB" sz="1300" dirty="0" smtClean="0">
                        <a:solidFill>
                          <a:srgbClr val="FF0000"/>
                        </a:solidFill>
                        <a:effectLst/>
                        <a:latin typeface="Arial" pitchFamily="34" charset="0"/>
                        <a:ea typeface="Times New Roman"/>
                        <a:cs typeface="Arial" pitchFamily="34"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9" name="Picture 4" descr="Think About"/>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7344308" y="1082133"/>
            <a:ext cx="1368152" cy="330643"/>
          </a:xfrm>
          <a:prstGeom prst="rect">
            <a:avLst/>
          </a:prstGeom>
          <a:noFill/>
          <a:extLst>
            <a:ext uri="{909E8E84-426E-40DD-AFC4-6F175D3DCCD1}">
              <a14:hiddenFill xmlns:a14="http://schemas.microsoft.com/office/drawing/2010/main">
                <a:solidFill>
                  <a:srgbClr val="FFFFFF"/>
                </a:solidFill>
              </a14:hiddenFill>
            </a:ext>
          </a:extLst>
        </p:spPr>
      </p:pic>
      <p:sp>
        <p:nvSpPr>
          <p:cNvPr id="10" name="Title 2"/>
          <p:cNvSpPr>
            <a:spLocks noGrp="1"/>
          </p:cNvSpPr>
          <p:nvPr>
            <p:ph type="title"/>
          </p:nvPr>
        </p:nvSpPr>
        <p:spPr>
          <a:xfrm>
            <a:off x="70266" y="72008"/>
            <a:ext cx="8859452" cy="548680"/>
          </a:xfrm>
        </p:spPr>
        <p:txBody>
          <a:bodyPr>
            <a:noAutofit/>
          </a:bodyPr>
          <a:lstStyle/>
          <a:p>
            <a:r>
              <a:rPr lang="en-US" sz="3500" dirty="0" smtClean="0"/>
              <a:t>6.1 – External Business Environment - Political</a:t>
            </a:r>
            <a:endParaRPr lang="en-GB" sz="3500" dirty="0"/>
          </a:p>
        </p:txBody>
      </p:sp>
    </p:spTree>
    <p:extLst>
      <p:ext uri="{BB962C8B-B14F-4D97-AF65-F5344CB8AC3E}">
        <p14:creationId xmlns:p14="http://schemas.microsoft.com/office/powerpoint/2010/main" val="584371270"/>
      </p:ext>
    </p:extLst>
  </p:cSld>
  <p:clrMapOvr>
    <a:masterClrMapping/>
  </p:clrMapOvr>
  <p:transition advClick="0"/>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1052736"/>
            <a:ext cx="8568952" cy="5447645"/>
          </a:xfrm>
          <a:prstGeom prst="rect">
            <a:avLst/>
          </a:prstGeom>
        </p:spPr>
        <p:txBody>
          <a:bodyPr wrap="square">
            <a:spAutoFit/>
          </a:bodyPr>
          <a:lstStyle/>
          <a:p>
            <a:pPr marL="342900" indent="-342900">
              <a:buClr>
                <a:srgbClr val="00B050"/>
              </a:buClr>
              <a:buFont typeface="Wingdings 3" panose="05040102010807070707" pitchFamily="18" charset="2"/>
              <a:buChar char=""/>
            </a:pPr>
            <a:r>
              <a:rPr lang="en-US" sz="1740" dirty="0"/>
              <a:t>There are a wide range of laws that affect companies and how they do business from restrictions in where and how they operate, to working directives and employment laws on how they hire. These are laws and have to be abided by, fines, sanctions, stoppages and prison can be the result.</a:t>
            </a:r>
          </a:p>
          <a:p>
            <a:pPr marL="342900" indent="-342900">
              <a:buClr>
                <a:srgbClr val="00B050"/>
              </a:buClr>
              <a:buFont typeface="Wingdings 3" panose="05040102010807070707" pitchFamily="18" charset="2"/>
              <a:buChar char=""/>
            </a:pPr>
            <a:r>
              <a:rPr lang="en-US" sz="1740" dirty="0"/>
              <a:t>For the exam you need to be aware of the impact of current legislation and how they can impact on businesses and business operations.</a:t>
            </a:r>
          </a:p>
          <a:p>
            <a:pPr>
              <a:buClr>
                <a:srgbClr val="00B050"/>
              </a:buClr>
            </a:pPr>
            <a:r>
              <a:rPr lang="en-US" sz="1740" b="1" dirty="0" smtClean="0"/>
              <a:t>Consumer protection</a:t>
            </a:r>
          </a:p>
          <a:p>
            <a:pPr marL="342900" indent="-342900">
              <a:buClr>
                <a:srgbClr val="00B050"/>
              </a:buClr>
              <a:buFont typeface="Wingdings 3" panose="05040102010807070707" pitchFamily="18" charset="2"/>
              <a:buChar char=""/>
            </a:pPr>
            <a:r>
              <a:rPr lang="en-US" sz="1740" dirty="0"/>
              <a:t> </a:t>
            </a:r>
            <a:r>
              <a:rPr lang="en-US" sz="1740" dirty="0" smtClean="0"/>
              <a:t>Since 2014, the competition and Market Authority(CMA.) has overseen consumer protection </a:t>
            </a:r>
            <a:r>
              <a:rPr lang="en-US" sz="1740" dirty="0"/>
              <a:t>in the UK. It </a:t>
            </a:r>
            <a:r>
              <a:rPr lang="en-US" sz="1740" dirty="0" smtClean="0"/>
              <a:t>seeks </a:t>
            </a:r>
            <a:r>
              <a:rPr lang="en-US" sz="1740" dirty="0"/>
              <a:t>to </a:t>
            </a:r>
            <a:r>
              <a:rPr lang="en-US" sz="1740" dirty="0" smtClean="0"/>
              <a:t>improve the position of consumers by giving consumers information to allow </a:t>
            </a:r>
            <a:r>
              <a:rPr lang="en-US" sz="1740" dirty="0"/>
              <a:t>them to make better choices when </a:t>
            </a:r>
            <a:r>
              <a:rPr lang="en-US" sz="1740" dirty="0" smtClean="0"/>
              <a:t>purchasing goods and services.  It also protects consumers by prosecuting offenders against </a:t>
            </a:r>
            <a:r>
              <a:rPr lang="en-US" sz="1740" dirty="0"/>
              <a:t>consumer legislation and negotiating voluntary codes </a:t>
            </a:r>
            <a:r>
              <a:rPr lang="en-US" sz="1740" dirty="0" smtClean="0"/>
              <a:t>of practice </a:t>
            </a:r>
            <a:r>
              <a:rPr lang="en-US" sz="1740" dirty="0"/>
              <a:t>with producers.</a:t>
            </a:r>
          </a:p>
          <a:p>
            <a:pPr marL="342900" indent="-342900">
              <a:buClr>
                <a:srgbClr val="00B050"/>
              </a:buClr>
              <a:buFont typeface="Wingdings 3" panose="05040102010807070707" pitchFamily="18" charset="2"/>
              <a:buChar char=""/>
            </a:pPr>
            <a:r>
              <a:rPr lang="en-US" sz="1740" dirty="0"/>
              <a:t>There is a considerable quantity </a:t>
            </a:r>
            <a:r>
              <a:rPr lang="en-US" sz="1740" dirty="0" smtClean="0"/>
              <a:t>of consumer protection legislation </a:t>
            </a:r>
            <a:r>
              <a:rPr lang="en-US" sz="1740" dirty="0"/>
              <a:t>in the </a:t>
            </a:r>
            <a:r>
              <a:rPr lang="en-US" sz="1740" dirty="0" smtClean="0"/>
              <a:t>UK</a:t>
            </a:r>
            <a:r>
              <a:rPr lang="en-US" sz="1740" dirty="0"/>
              <a:t> </a:t>
            </a:r>
            <a:r>
              <a:rPr lang="en-US" sz="1740" dirty="0" smtClean="0"/>
              <a:t>such as:</a:t>
            </a:r>
          </a:p>
          <a:p>
            <a:pPr marL="342900" indent="-342900">
              <a:buClr>
                <a:srgbClr val="00B050"/>
              </a:buClr>
              <a:buFont typeface="Wingdings 3" panose="05040102010807070707" pitchFamily="18" charset="2"/>
              <a:buChar char=""/>
            </a:pPr>
            <a:r>
              <a:rPr lang="en-US" sz="1740" b="1" dirty="0"/>
              <a:t>The Consumer Credit Act 1974 </a:t>
            </a:r>
            <a:r>
              <a:rPr lang="en-US" sz="1740" dirty="0"/>
              <a:t>- This act lays down that consumer credit can only be given by licensed organisations. It also sets out the terms under which credit may be given.</a:t>
            </a:r>
          </a:p>
          <a:p>
            <a:pPr marL="342900" indent="-342900">
              <a:buClr>
                <a:srgbClr val="00B050"/>
              </a:buClr>
              <a:buFont typeface="Wingdings 3" panose="05040102010807070707" pitchFamily="18" charset="2"/>
              <a:buChar char=""/>
            </a:pPr>
            <a:r>
              <a:rPr lang="en-US" sz="1740" b="1" dirty="0"/>
              <a:t>The Consumer Protection from unfair trading regulations 2007 </a:t>
            </a:r>
            <a:r>
              <a:rPr lang="en-US" sz="1740" dirty="0"/>
              <a:t>- This bans a number of practices that have been deemed to be unfair to the consumer. An exampled of practice that is banned is aggressive selling by businesses</a:t>
            </a:r>
            <a:r>
              <a:rPr lang="en-US" sz="1740" dirty="0" smtClean="0"/>
              <a:t>.</a:t>
            </a:r>
            <a:endParaRPr lang="en-US" sz="1740" dirty="0"/>
          </a:p>
        </p:txBody>
      </p:sp>
      <p:sp>
        <p:nvSpPr>
          <p:cNvPr id="10" name="Title 2"/>
          <p:cNvSpPr>
            <a:spLocks noGrp="1"/>
          </p:cNvSpPr>
          <p:nvPr>
            <p:ph type="title"/>
          </p:nvPr>
        </p:nvSpPr>
        <p:spPr>
          <a:xfrm>
            <a:off x="70266" y="72008"/>
            <a:ext cx="8859452" cy="548680"/>
          </a:xfrm>
        </p:spPr>
        <p:txBody>
          <a:bodyPr>
            <a:noAutofit/>
          </a:bodyPr>
          <a:lstStyle/>
          <a:p>
            <a:r>
              <a:rPr lang="en-US" sz="3600" dirty="0" smtClean="0"/>
              <a:t>6.1 – External Business Environment - Legal</a:t>
            </a:r>
            <a:endParaRPr lang="en-GB" sz="3600" dirty="0"/>
          </a:p>
        </p:txBody>
      </p:sp>
    </p:spTree>
    <p:extLst>
      <p:ext uri="{BB962C8B-B14F-4D97-AF65-F5344CB8AC3E}">
        <p14:creationId xmlns:p14="http://schemas.microsoft.com/office/powerpoint/2010/main" val="724936383"/>
      </p:ext>
    </p:extLst>
  </p:cSld>
  <p:clrMapOvr>
    <a:masterClrMapping/>
  </p:clrMapOvr>
  <p:transition advClick="0"/>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0"/>
            <a:ext cx="8784976" cy="620688"/>
          </a:xfrm>
        </p:spPr>
        <p:txBody>
          <a:bodyPr>
            <a:noAutofit/>
          </a:bodyPr>
          <a:lstStyle/>
          <a:p>
            <a:pPr>
              <a:buClr>
                <a:srgbClr val="00B050"/>
              </a:buClr>
              <a:buSzPct val="80000"/>
            </a:pPr>
            <a:r>
              <a:rPr lang="en-US" sz="2800" dirty="0">
                <a:solidFill>
                  <a:srgbClr val="000000"/>
                </a:solidFill>
                <a:latin typeface="Arial" panose="020B0604020202020204" pitchFamily="34" charset="0"/>
              </a:rPr>
              <a:t>Qualification </a:t>
            </a:r>
            <a:r>
              <a:rPr lang="en-US" sz="2800" dirty="0" smtClean="0">
                <a:solidFill>
                  <a:srgbClr val="000000"/>
                </a:solidFill>
                <a:latin typeface="Arial" panose="020B0604020202020204" pitchFamily="34" charset="0"/>
              </a:rPr>
              <a:t>Grade Table – Foundation Diploma</a:t>
            </a:r>
            <a:endParaRPr lang="en-US" sz="2800" dirty="0">
              <a:solidFill>
                <a:srgbClr val="000000"/>
              </a:solidFill>
              <a:latin typeface="Arial" panose="020B0604020202020204" pitchFamily="34" charset="0"/>
            </a:endParaRPr>
          </a:p>
        </p:txBody>
      </p:sp>
      <p:sp>
        <p:nvSpPr>
          <p:cNvPr id="5" name="Rectangle 4"/>
          <p:cNvSpPr/>
          <p:nvPr/>
        </p:nvSpPr>
        <p:spPr>
          <a:xfrm>
            <a:off x="3359860" y="-337066"/>
            <a:ext cx="312906" cy="369332"/>
          </a:xfrm>
          <a:prstGeom prst="rect">
            <a:avLst/>
          </a:prstGeom>
        </p:spPr>
        <p:txBody>
          <a:bodyPr wrap="none">
            <a:spAutoFit/>
          </a:bodyPr>
          <a:lstStyle/>
          <a:p>
            <a:r>
              <a:rPr lang="en-GB" b="1" dirty="0"/>
              <a:t>e</a:t>
            </a:r>
            <a:endParaRPr lang="en-GB" dirty="0"/>
          </a:p>
        </p:txBody>
      </p:sp>
      <p:sp>
        <p:nvSpPr>
          <p:cNvPr id="2" name="Rectangle 1"/>
          <p:cNvSpPr/>
          <p:nvPr/>
        </p:nvSpPr>
        <p:spPr>
          <a:xfrm>
            <a:off x="251520" y="1052736"/>
            <a:ext cx="8568952" cy="1815882"/>
          </a:xfrm>
          <a:prstGeom prst="rect">
            <a:avLst/>
          </a:prstGeom>
        </p:spPr>
        <p:txBody>
          <a:bodyPr wrap="square">
            <a:spAutoFit/>
          </a:bodyPr>
          <a:lstStyle/>
          <a:p>
            <a:pPr marL="285750" indent="-285750">
              <a:buClr>
                <a:srgbClr val="00B050"/>
              </a:buClr>
              <a:buSzPct val="80000"/>
              <a:buFont typeface="Wingdings 3" panose="05040102010807070707" pitchFamily="18" charset="2"/>
              <a:buChar char=""/>
            </a:pPr>
            <a:r>
              <a:rPr lang="en-US" sz="2800" dirty="0">
                <a:solidFill>
                  <a:srgbClr val="000000"/>
                </a:solidFill>
                <a:latin typeface="Arial" panose="020B0604020202020204" pitchFamily="34" charset="0"/>
              </a:rPr>
              <a:t>Qualification grade table OCR Level 3 Cambridge Technical Foundation Diploma (</a:t>
            </a:r>
            <a:r>
              <a:rPr lang="en-US" sz="2800" b="1" dirty="0">
                <a:solidFill>
                  <a:srgbClr val="000000"/>
                </a:solidFill>
                <a:latin typeface="Arial" panose="020B0604020202020204" pitchFamily="34" charset="0"/>
              </a:rPr>
              <a:t>540 GLH</a:t>
            </a:r>
            <a:r>
              <a:rPr lang="en-US" sz="2800" dirty="0">
                <a:solidFill>
                  <a:srgbClr val="000000"/>
                </a:solidFill>
                <a:latin typeface="Arial" panose="020B0604020202020204" pitchFamily="34" charset="0"/>
              </a:rPr>
              <a:t>)</a:t>
            </a:r>
          </a:p>
          <a:p>
            <a:pPr marL="285750" indent="-285750">
              <a:buClr>
                <a:srgbClr val="00B050"/>
              </a:buClr>
              <a:buSzPct val="80000"/>
              <a:buFont typeface="Wingdings 3" panose="05040102010807070707" pitchFamily="18" charset="2"/>
              <a:buChar char=""/>
            </a:pPr>
            <a:r>
              <a:rPr lang="en-US" sz="2800" dirty="0">
                <a:solidFill>
                  <a:srgbClr val="000000"/>
                </a:solidFill>
                <a:latin typeface="Arial" panose="020B0604020202020204" pitchFamily="34" charset="0"/>
              </a:rPr>
              <a:t>The table below shows the points ranges and the grades that those ranges achieve.</a:t>
            </a:r>
            <a:endParaRPr lang="en-US" sz="2800" dirty="0" smtClean="0">
              <a:solidFill>
                <a:srgbClr val="000000"/>
              </a:solidFill>
              <a:latin typeface="Arial" panose="020B0604020202020204" pitchFamily="34" charset="0"/>
            </a:endParaRPr>
          </a:p>
        </p:txBody>
      </p:sp>
      <p:graphicFrame>
        <p:nvGraphicFramePr>
          <p:cNvPr id="3" name="Table 2"/>
          <p:cNvGraphicFramePr>
            <a:graphicFrameLocks noGrp="1"/>
          </p:cNvGraphicFramePr>
          <p:nvPr>
            <p:extLst>
              <p:ext uri="{D42A27DB-BD31-4B8C-83A1-F6EECF244321}">
                <p14:modId xmlns:p14="http://schemas.microsoft.com/office/powerpoint/2010/main" val="397460762"/>
              </p:ext>
            </p:extLst>
          </p:nvPr>
        </p:nvGraphicFramePr>
        <p:xfrm>
          <a:off x="395536" y="2970979"/>
          <a:ext cx="8280920" cy="3554365"/>
        </p:xfrm>
        <a:graphic>
          <a:graphicData uri="http://schemas.openxmlformats.org/drawingml/2006/table">
            <a:tbl>
              <a:tblPr>
                <a:tableStyleId>{10A1B5D5-9B99-4C35-A422-299274C87663}</a:tableStyleId>
              </a:tblPr>
              <a:tblGrid>
                <a:gridCol w="2473968"/>
                <a:gridCol w="4157640"/>
                <a:gridCol w="1649312"/>
              </a:tblGrid>
              <a:tr h="256179">
                <a:tc>
                  <a:txBody>
                    <a:bodyPr/>
                    <a:lstStyle/>
                    <a:p>
                      <a:pPr algn="l" fontAlgn="b"/>
                      <a:r>
                        <a:rPr lang="en-GB" sz="2400" b="1" u="none" strike="noStrike" dirty="0">
                          <a:effectLst/>
                          <a:latin typeface="Arial" panose="020B0604020202020204" pitchFamily="34" charset="0"/>
                          <a:cs typeface="Arial" panose="020B0604020202020204" pitchFamily="34" charset="0"/>
                        </a:rPr>
                        <a:t>Points range</a:t>
                      </a:r>
                      <a:endParaRPr lang="en-GB" sz="2400" b="1"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b="1" u="none" strike="noStrike" dirty="0">
                          <a:effectLst/>
                          <a:latin typeface="Arial" panose="020B0604020202020204" pitchFamily="34" charset="0"/>
                          <a:cs typeface="Arial" panose="020B0604020202020204" pitchFamily="34" charset="0"/>
                        </a:rPr>
                        <a:t>Grade</a:t>
                      </a:r>
                      <a:endParaRPr lang="en-GB" sz="2400" b="1"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r>
              <a:tr h="463685">
                <a:tc>
                  <a:txBody>
                    <a:bodyPr/>
                    <a:lstStyle/>
                    <a:p>
                      <a:pPr algn="l" fontAlgn="b"/>
                      <a:r>
                        <a:rPr lang="en-GB" sz="2400" u="none" strike="noStrike" dirty="0">
                          <a:effectLst/>
                          <a:latin typeface="Arial" panose="020B0604020202020204" pitchFamily="34" charset="0"/>
                          <a:cs typeface="Arial" panose="020B0604020202020204" pitchFamily="34" charset="0"/>
                        </a:rPr>
                        <a:t>156 and above</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Distinction* Distinction*</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D*D*</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r>
              <a:tr h="463685">
                <a:tc>
                  <a:txBody>
                    <a:bodyPr/>
                    <a:lstStyle/>
                    <a:p>
                      <a:pPr algn="l" fontAlgn="b"/>
                      <a:r>
                        <a:rPr lang="en-GB" sz="2400" u="none" strike="noStrike" dirty="0">
                          <a:effectLst/>
                          <a:latin typeface="Arial" panose="020B0604020202020204" pitchFamily="34" charset="0"/>
                          <a:cs typeface="Arial" panose="020B0604020202020204" pitchFamily="34" charset="0"/>
                        </a:rPr>
                        <a:t>153 – 155</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Distinction* Distinction</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D*D</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r>
              <a:tr h="256179">
                <a:tc>
                  <a:txBody>
                    <a:bodyPr/>
                    <a:lstStyle/>
                    <a:p>
                      <a:pPr algn="l" fontAlgn="b"/>
                      <a:r>
                        <a:rPr lang="en-GB" sz="2400" u="none" strike="noStrike" dirty="0">
                          <a:effectLst/>
                          <a:latin typeface="Arial" panose="020B0604020202020204" pitchFamily="34" charset="0"/>
                          <a:cs typeface="Arial" panose="020B0604020202020204" pitchFamily="34" charset="0"/>
                        </a:rPr>
                        <a:t>150 – 152</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Distinction Distinction</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DD</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r>
              <a:tr h="256179">
                <a:tc>
                  <a:txBody>
                    <a:bodyPr/>
                    <a:lstStyle/>
                    <a:p>
                      <a:pPr algn="l" fontAlgn="b"/>
                      <a:r>
                        <a:rPr lang="en-GB" sz="2400" u="none" strike="noStrike" dirty="0">
                          <a:effectLst/>
                          <a:latin typeface="Arial" panose="020B0604020202020204" pitchFamily="34" charset="0"/>
                          <a:cs typeface="Arial" panose="020B0604020202020204" pitchFamily="34" charset="0"/>
                        </a:rPr>
                        <a:t>144 – 149</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Distinction Merit</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DM</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r>
              <a:tr h="256179">
                <a:tc>
                  <a:txBody>
                    <a:bodyPr/>
                    <a:lstStyle/>
                    <a:p>
                      <a:pPr algn="l" fontAlgn="b"/>
                      <a:r>
                        <a:rPr lang="en-GB" sz="2400" u="none" strike="noStrike" dirty="0">
                          <a:effectLst/>
                          <a:latin typeface="Arial" panose="020B0604020202020204" pitchFamily="34" charset="0"/>
                          <a:cs typeface="Arial" panose="020B0604020202020204" pitchFamily="34" charset="0"/>
                        </a:rPr>
                        <a:t>138 – 143</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Merit Merit</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MM</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r>
              <a:tr h="256179">
                <a:tc>
                  <a:txBody>
                    <a:bodyPr/>
                    <a:lstStyle/>
                    <a:p>
                      <a:pPr algn="l" fontAlgn="b"/>
                      <a:r>
                        <a:rPr lang="en-GB" sz="2400" u="none" strike="noStrike" dirty="0">
                          <a:effectLst/>
                          <a:latin typeface="Arial" panose="020B0604020202020204" pitchFamily="34" charset="0"/>
                          <a:cs typeface="Arial" panose="020B0604020202020204" pitchFamily="34" charset="0"/>
                        </a:rPr>
                        <a:t>132 – 137</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Merit Pass</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MP</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r>
              <a:tr h="256179">
                <a:tc>
                  <a:txBody>
                    <a:bodyPr/>
                    <a:lstStyle/>
                    <a:p>
                      <a:pPr algn="l" fontAlgn="b"/>
                      <a:r>
                        <a:rPr lang="en-GB" sz="2400" u="none" strike="noStrike" dirty="0">
                          <a:effectLst/>
                          <a:latin typeface="Arial" panose="020B0604020202020204" pitchFamily="34" charset="0"/>
                          <a:cs typeface="Arial" panose="020B0604020202020204" pitchFamily="34" charset="0"/>
                        </a:rPr>
                        <a:t>126 – 131</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Pass Pass</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PP</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r>
              <a:tr h="256179">
                <a:tc>
                  <a:txBody>
                    <a:bodyPr/>
                    <a:lstStyle/>
                    <a:p>
                      <a:pPr algn="l" fontAlgn="b"/>
                      <a:r>
                        <a:rPr lang="en-GB" sz="2400" u="none" strike="noStrike" dirty="0">
                          <a:effectLst/>
                          <a:latin typeface="Arial" panose="020B0604020202020204" pitchFamily="34" charset="0"/>
                          <a:cs typeface="Arial" panose="020B0604020202020204" pitchFamily="34" charset="0"/>
                        </a:rPr>
                        <a:t>Below 126</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Unclassified</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U</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r>
            </a:tbl>
          </a:graphicData>
        </a:graphic>
      </p:graphicFrame>
    </p:spTree>
    <p:extLst>
      <p:ext uri="{BB962C8B-B14F-4D97-AF65-F5344CB8AC3E}">
        <p14:creationId xmlns:p14="http://schemas.microsoft.com/office/powerpoint/2010/main" val="2801837664"/>
      </p:ext>
    </p:extLst>
  </p:cSld>
  <p:clrMapOvr>
    <a:masterClrMapping/>
  </p:clrMapOvr>
  <p:transition advClick="0"/>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1052736"/>
            <a:ext cx="8496944" cy="5712333"/>
          </a:xfrm>
          <a:prstGeom prst="rect">
            <a:avLst/>
          </a:prstGeom>
        </p:spPr>
        <p:txBody>
          <a:bodyPr wrap="square">
            <a:spAutoFit/>
          </a:bodyPr>
          <a:lstStyle/>
          <a:p>
            <a:pPr marL="342900" indent="-342900">
              <a:buClr>
                <a:srgbClr val="00B050"/>
              </a:buClr>
              <a:buFont typeface="Wingdings 3" panose="05040102010807070707" pitchFamily="18" charset="2"/>
              <a:buChar char=""/>
            </a:pPr>
            <a:r>
              <a:rPr lang="en-US" sz="1660" b="1" dirty="0"/>
              <a:t>Sale of Goods Act 1979 </a:t>
            </a:r>
            <a:r>
              <a:rPr lang="en-US" sz="1660" dirty="0"/>
              <a:t>- The basic requirement of this Act are that the goods sold should be:</a:t>
            </a:r>
          </a:p>
          <a:p>
            <a:pPr marL="690563" indent="-342900">
              <a:buClr>
                <a:srgbClr val="00B050"/>
              </a:buClr>
              <a:buFont typeface="Arial" panose="020B0604020202020204" pitchFamily="34" charset="0"/>
              <a:buChar char="•"/>
            </a:pPr>
            <a:r>
              <a:rPr lang="en-US" sz="1660" dirty="0"/>
              <a:t>Of merchantable quality - they must be undamaged and unbroken and working properly</a:t>
            </a:r>
          </a:p>
          <a:p>
            <a:pPr marL="690563" indent="-342900">
              <a:buClr>
                <a:srgbClr val="00B050"/>
              </a:buClr>
              <a:buFont typeface="Arial" panose="020B0604020202020204" pitchFamily="34" charset="0"/>
              <a:buChar char="•"/>
            </a:pPr>
            <a:r>
              <a:rPr lang="en-US" sz="1660" dirty="0"/>
              <a:t>Fit for the particular purpose</a:t>
            </a:r>
          </a:p>
          <a:p>
            <a:pPr marL="690563" indent="-342900">
              <a:buClr>
                <a:srgbClr val="00B050"/>
              </a:buClr>
              <a:buFont typeface="Arial" panose="020B0604020202020204" pitchFamily="34" charset="0"/>
              <a:buChar char="•"/>
            </a:pPr>
            <a:r>
              <a:rPr lang="en-US" sz="1660" dirty="0"/>
              <a:t>As described by the manufacturer</a:t>
            </a:r>
            <a:endParaRPr lang="en-US" sz="1660" dirty="0">
              <a:solidFill>
                <a:srgbClr val="FF0000"/>
              </a:solidFill>
            </a:endParaRPr>
          </a:p>
          <a:p>
            <a:pPr marL="342900" indent="-342900">
              <a:buClr>
                <a:srgbClr val="00B050"/>
              </a:buClr>
              <a:buFont typeface="Wingdings 3" panose="05040102010807070707" pitchFamily="18" charset="2"/>
              <a:buChar char=""/>
            </a:pPr>
            <a:r>
              <a:rPr lang="en-US" sz="1660" b="1" dirty="0" smtClean="0"/>
              <a:t>Sale </a:t>
            </a:r>
            <a:r>
              <a:rPr lang="en-US" sz="1660" b="1" dirty="0"/>
              <a:t>and Supply of Goods </a:t>
            </a:r>
            <a:r>
              <a:rPr lang="en-US" sz="1660" b="1" dirty="0" smtClean="0"/>
              <a:t>and Services </a:t>
            </a:r>
            <a:r>
              <a:rPr lang="en-US" sz="1660" b="1" dirty="0"/>
              <a:t>Act</a:t>
            </a:r>
            <a:r>
              <a:rPr lang="en-US" sz="1660" dirty="0"/>
              <a:t> – The Sale of Goods Act 1979 requires goods to be as described, of satisfactory quality and fit for </a:t>
            </a:r>
            <a:r>
              <a:rPr lang="en-US" sz="1660" dirty="0" smtClean="0"/>
              <a:t>purpose. This means </a:t>
            </a:r>
            <a:r>
              <a:rPr lang="en-US" sz="1660" dirty="0"/>
              <a:t>both for their everyday purpose, and also any specific purpose that you agreed with the seller (for example, if you specifically asked for a printer that would be compatible with your computer, or wall tiles that would be suitable for use in a bathroom). </a:t>
            </a:r>
          </a:p>
          <a:p>
            <a:pPr marL="342900" indent="-342900">
              <a:buClr>
                <a:srgbClr val="00B050"/>
              </a:buClr>
              <a:buFont typeface="Wingdings 3" panose="05040102010807070707" pitchFamily="18" charset="2"/>
              <a:buChar char=""/>
            </a:pPr>
            <a:r>
              <a:rPr lang="en-US" sz="1660" dirty="0" smtClean="0"/>
              <a:t>Goods </a:t>
            </a:r>
            <a:r>
              <a:rPr lang="en-US" sz="1660" dirty="0"/>
              <a:t>sold must also match any sample you were shown in-store, or any description in a brochure.</a:t>
            </a:r>
          </a:p>
          <a:p>
            <a:pPr marL="342900" indent="-342900">
              <a:buClr>
                <a:srgbClr val="00B050"/>
              </a:buClr>
              <a:buFont typeface="Wingdings 3" panose="05040102010807070707" pitchFamily="18" charset="2"/>
              <a:buChar char=""/>
            </a:pPr>
            <a:r>
              <a:rPr lang="en-US" sz="1660" dirty="0" smtClean="0"/>
              <a:t>So</a:t>
            </a:r>
            <a:r>
              <a:rPr lang="en-US" sz="1660" dirty="0"/>
              <a:t>, if you examined the goods and had the opportunity to notice </a:t>
            </a:r>
            <a:r>
              <a:rPr lang="en-US" sz="1660" dirty="0" smtClean="0"/>
              <a:t>that </a:t>
            </a:r>
            <a:r>
              <a:rPr lang="en-US" sz="1660" dirty="0"/>
              <a:t>the goods were not of satisfactory </a:t>
            </a:r>
            <a:r>
              <a:rPr lang="en-US" sz="1660" dirty="0" smtClean="0"/>
              <a:t>quality, </a:t>
            </a:r>
            <a:r>
              <a:rPr lang="en-US" sz="1660" dirty="0"/>
              <a:t>you would not be able to argue that the goods were not of satisfactory </a:t>
            </a:r>
            <a:r>
              <a:rPr lang="en-US" sz="1660" dirty="0" smtClean="0"/>
              <a:t>quality. If </a:t>
            </a:r>
            <a:r>
              <a:rPr lang="en-US" sz="1660" dirty="0"/>
              <a:t>you have bought a faulty product, our guide shows you what you should do. </a:t>
            </a:r>
            <a:endParaRPr lang="en-US" sz="1660" dirty="0" smtClean="0"/>
          </a:p>
          <a:p>
            <a:pPr marL="342900" indent="-342900">
              <a:buClr>
                <a:srgbClr val="00B050"/>
              </a:buClr>
              <a:buFont typeface="Wingdings 3" panose="05040102010807070707" pitchFamily="18" charset="2"/>
              <a:buChar char=""/>
            </a:pPr>
            <a:r>
              <a:rPr lang="en-US" sz="1660" dirty="0" smtClean="0"/>
              <a:t>For businesses this means that the consumer is protected against what we consider to be things that are wrong. For instance a school when displaying a course available in a prospectus, should be running that course. All these laws apply in some degree to a company.</a:t>
            </a:r>
            <a:endParaRPr lang="en-US" sz="1660" dirty="0" smtClean="0"/>
          </a:p>
        </p:txBody>
      </p:sp>
      <p:sp>
        <p:nvSpPr>
          <p:cNvPr id="10" name="Title 2"/>
          <p:cNvSpPr>
            <a:spLocks noGrp="1"/>
          </p:cNvSpPr>
          <p:nvPr>
            <p:ph type="title"/>
          </p:nvPr>
        </p:nvSpPr>
        <p:spPr>
          <a:xfrm>
            <a:off x="70266" y="72008"/>
            <a:ext cx="8859452" cy="548680"/>
          </a:xfrm>
        </p:spPr>
        <p:txBody>
          <a:bodyPr>
            <a:noAutofit/>
          </a:bodyPr>
          <a:lstStyle/>
          <a:p>
            <a:r>
              <a:rPr lang="en-US" sz="3600" dirty="0" smtClean="0"/>
              <a:t>6.1 – External Business Environment - Legal</a:t>
            </a:r>
            <a:endParaRPr lang="en-GB" sz="3600" dirty="0"/>
          </a:p>
        </p:txBody>
      </p:sp>
    </p:spTree>
    <p:extLst>
      <p:ext uri="{BB962C8B-B14F-4D97-AF65-F5344CB8AC3E}">
        <p14:creationId xmlns:p14="http://schemas.microsoft.com/office/powerpoint/2010/main" val="2499154004"/>
      </p:ext>
    </p:extLst>
  </p:cSld>
  <p:clrMapOvr>
    <a:masterClrMapping/>
  </p:clrMapOvr>
  <p:transition advClick="0"/>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1052736"/>
            <a:ext cx="6912768" cy="5683094"/>
          </a:xfrm>
          <a:prstGeom prst="rect">
            <a:avLst/>
          </a:prstGeom>
        </p:spPr>
        <p:txBody>
          <a:bodyPr wrap="square">
            <a:spAutoFit/>
          </a:bodyPr>
          <a:lstStyle/>
          <a:p>
            <a:pPr marL="342900" indent="-342900">
              <a:buClr>
                <a:srgbClr val="00B050"/>
              </a:buClr>
              <a:buFont typeface="Wingdings 3" panose="05040102010807070707" pitchFamily="18" charset="2"/>
              <a:buChar char=""/>
            </a:pPr>
            <a:r>
              <a:rPr lang="en-US" sz="1730" b="1" dirty="0" smtClean="0"/>
              <a:t>Companies </a:t>
            </a:r>
            <a:r>
              <a:rPr lang="en-US" sz="1730" b="1" dirty="0" smtClean="0"/>
              <a:t>Act </a:t>
            </a:r>
            <a:r>
              <a:rPr lang="en-US" sz="1730" b="1" dirty="0" smtClean="0"/>
              <a:t>2006</a:t>
            </a:r>
            <a:r>
              <a:rPr lang="en-US" sz="1730" dirty="0" smtClean="0"/>
              <a:t> </a:t>
            </a:r>
            <a:r>
              <a:rPr lang="en-US" sz="1730" dirty="0" smtClean="0"/>
              <a:t>- </a:t>
            </a:r>
            <a:r>
              <a:rPr lang="en-US" sz="1730" dirty="0"/>
              <a:t>The Act contains various provisions which affect all companies irrespective of their </a:t>
            </a:r>
            <a:r>
              <a:rPr lang="en-US" sz="1730" dirty="0" smtClean="0"/>
              <a:t>status, in terms of:</a:t>
            </a:r>
            <a:endParaRPr lang="en-US" sz="1730" dirty="0"/>
          </a:p>
          <a:p>
            <a:pPr marL="517525" indent="-239713">
              <a:buClr>
                <a:srgbClr val="00B050"/>
              </a:buClr>
              <a:buFont typeface="Arial" panose="020B0604020202020204" pitchFamily="34" charset="0"/>
              <a:buChar char="•"/>
            </a:pPr>
            <a:r>
              <a:rPr lang="en-US" sz="1730" b="1" dirty="0" smtClean="0"/>
              <a:t>Company formation</a:t>
            </a:r>
            <a:r>
              <a:rPr lang="en-US" sz="1730" dirty="0" smtClean="0"/>
              <a:t> – (Including </a:t>
            </a:r>
            <a:r>
              <a:rPr lang="en-US" sz="1730" dirty="0"/>
              <a:t>the </a:t>
            </a:r>
            <a:r>
              <a:rPr lang="en-US" sz="1730" dirty="0" smtClean="0"/>
              <a:t>Internet) </a:t>
            </a:r>
            <a:r>
              <a:rPr lang="en-US" sz="1730" dirty="0"/>
              <a:t>It will become possible for a single person to form a public company.</a:t>
            </a:r>
          </a:p>
          <a:p>
            <a:pPr marL="517525" indent="-239713">
              <a:buClr>
                <a:srgbClr val="00B050"/>
              </a:buClr>
              <a:buFont typeface="Arial" panose="020B0604020202020204" pitchFamily="34" charset="0"/>
              <a:buChar char="•"/>
            </a:pPr>
            <a:r>
              <a:rPr lang="en-US" sz="1730" b="1" dirty="0"/>
              <a:t>Constitutional documents</a:t>
            </a:r>
            <a:r>
              <a:rPr lang="en-US" sz="1730" dirty="0"/>
              <a:t> - a company's articles of association will become its main </a:t>
            </a:r>
            <a:r>
              <a:rPr lang="en-US" sz="1730" dirty="0" smtClean="0"/>
              <a:t>legal </a:t>
            </a:r>
            <a:r>
              <a:rPr lang="en-US" sz="1730" dirty="0"/>
              <a:t>document, and the company's memorandum will be treated as part of its articles</a:t>
            </a:r>
            <a:r>
              <a:rPr lang="en-US" sz="1730" dirty="0" smtClean="0"/>
              <a:t>.</a:t>
            </a:r>
            <a:endParaRPr lang="en-US" sz="1730" dirty="0"/>
          </a:p>
          <a:p>
            <a:pPr marL="517525" indent="-239713">
              <a:buClr>
                <a:srgbClr val="00B050"/>
              </a:buClr>
              <a:buFont typeface="Arial" panose="020B0604020202020204" pitchFamily="34" charset="0"/>
              <a:buChar char="•"/>
            </a:pPr>
            <a:r>
              <a:rPr lang="en-US" sz="1730" b="1" dirty="0"/>
              <a:t>Corporate capacity</a:t>
            </a:r>
            <a:r>
              <a:rPr lang="en-US" sz="1730" dirty="0"/>
              <a:t> - under the new Act a company's capacity will be unlimited unless its articles specifically provide </a:t>
            </a:r>
            <a:r>
              <a:rPr lang="en-US" sz="1730" dirty="0" smtClean="0"/>
              <a:t>otherwise.</a:t>
            </a:r>
            <a:endParaRPr lang="en-US" sz="1730" dirty="0"/>
          </a:p>
          <a:p>
            <a:pPr marL="517525" indent="-239713">
              <a:buClr>
                <a:srgbClr val="00B050"/>
              </a:buClr>
              <a:buFont typeface="Arial" panose="020B0604020202020204" pitchFamily="34" charset="0"/>
              <a:buChar char="•"/>
            </a:pPr>
            <a:r>
              <a:rPr lang="en-US" sz="1730" b="1" dirty="0"/>
              <a:t>Execution of documents</a:t>
            </a:r>
            <a:r>
              <a:rPr lang="en-US" sz="1730" dirty="0"/>
              <a:t> - </a:t>
            </a:r>
            <a:r>
              <a:rPr lang="en-US" sz="1730" dirty="0" smtClean="0"/>
              <a:t>A </a:t>
            </a:r>
            <a:r>
              <a:rPr lang="en-US" sz="1730" dirty="0"/>
              <a:t>single director can execute a document as a deed on behalf of the company by a simple signature in the presence of a witness.</a:t>
            </a:r>
          </a:p>
          <a:p>
            <a:pPr marL="517525" indent="-239713">
              <a:buClr>
                <a:srgbClr val="00B050"/>
              </a:buClr>
              <a:buFont typeface="Arial" panose="020B0604020202020204" pitchFamily="34" charset="0"/>
              <a:buChar char="•"/>
            </a:pPr>
            <a:r>
              <a:rPr lang="en-US" sz="1730" b="1" dirty="0"/>
              <a:t>Share capital</a:t>
            </a:r>
            <a:r>
              <a:rPr lang="en-US" sz="1730" dirty="0"/>
              <a:t> - </a:t>
            </a:r>
            <a:r>
              <a:rPr lang="en-US" sz="1730" dirty="0" smtClean="0"/>
              <a:t>Companies </a:t>
            </a:r>
            <a:r>
              <a:rPr lang="en-US" sz="1730" dirty="0"/>
              <a:t>will be able to redenominate their share capital from one currency to another without an order of the court.</a:t>
            </a:r>
          </a:p>
          <a:p>
            <a:pPr marL="517525" indent="-239713">
              <a:buClr>
                <a:srgbClr val="00B050"/>
              </a:buClr>
              <a:buFont typeface="Arial" panose="020B0604020202020204" pitchFamily="34" charset="0"/>
              <a:buChar char="•"/>
            </a:pPr>
            <a:r>
              <a:rPr lang="en-US" sz="1730" b="1" dirty="0"/>
              <a:t>Distributions in kind</a:t>
            </a:r>
            <a:r>
              <a:rPr lang="en-US" sz="1730" dirty="0"/>
              <a:t> </a:t>
            </a:r>
            <a:r>
              <a:rPr lang="en-US" sz="1730" dirty="0" smtClean="0"/>
              <a:t>- Enables </a:t>
            </a:r>
            <a:r>
              <a:rPr lang="en-US" sz="1730" dirty="0"/>
              <a:t>shareholder meetings to be held more quickly</a:t>
            </a:r>
            <a:r>
              <a:rPr lang="en-US" sz="1730" dirty="0" smtClean="0"/>
              <a:t>.</a:t>
            </a:r>
          </a:p>
          <a:p>
            <a:pPr marL="517525" indent="-239713">
              <a:buClr>
                <a:srgbClr val="00B050"/>
              </a:buClr>
              <a:buFont typeface="Arial" panose="020B0604020202020204" pitchFamily="34" charset="0"/>
              <a:buChar char="•"/>
            </a:pPr>
            <a:r>
              <a:rPr lang="en-US" sz="1730" b="1" dirty="0" smtClean="0"/>
              <a:t>Shareholder communications</a:t>
            </a:r>
            <a:r>
              <a:rPr lang="en-US" sz="1730" dirty="0" smtClean="0"/>
              <a:t> - The Act made it easier for companies to communicate electronically (e.g. by email or by website) with their shareholders by express agreement.</a:t>
            </a:r>
            <a:endParaRPr lang="en-US" sz="1730" dirty="0" smtClean="0"/>
          </a:p>
        </p:txBody>
      </p:sp>
      <p:graphicFrame>
        <p:nvGraphicFramePr>
          <p:cNvPr id="6" name="Table 5"/>
          <p:cNvGraphicFramePr>
            <a:graphicFrameLocks noGrp="1"/>
          </p:cNvGraphicFramePr>
          <p:nvPr>
            <p:extLst>
              <p:ext uri="{D42A27DB-BD31-4B8C-83A1-F6EECF244321}">
                <p14:modId xmlns:p14="http://schemas.microsoft.com/office/powerpoint/2010/main" val="3263592693"/>
              </p:ext>
            </p:extLst>
          </p:nvPr>
        </p:nvGraphicFramePr>
        <p:xfrm>
          <a:off x="7236296" y="1052736"/>
          <a:ext cx="1584176" cy="5616624"/>
        </p:xfrm>
        <a:graphic>
          <a:graphicData uri="http://schemas.openxmlformats.org/drawingml/2006/table">
            <a:tbl>
              <a:tblPr firstRow="1" firstCol="1" lastRow="1" lastCol="1" bandRow="1" bandCol="1">
                <a:effectLst>
                  <a:outerShdw blurRad="50800" dist="38100" dir="2700000" algn="tl" rotWithShape="0">
                    <a:prstClr val="black">
                      <a:alpha val="40000"/>
                    </a:prstClr>
                  </a:outerShdw>
                </a:effectLst>
                <a:tableStyleId>{2D5ABB26-0587-4C30-8999-92F81FD0307C}</a:tableStyleId>
              </a:tblPr>
              <a:tblGrid>
                <a:gridCol w="1584176"/>
              </a:tblGrid>
              <a:tr h="370099">
                <a:tc>
                  <a:txBody>
                    <a:bodyPr/>
                    <a:lstStyle/>
                    <a:p>
                      <a:pPr>
                        <a:spcAft>
                          <a:spcPts val="0"/>
                        </a:spcAft>
                      </a:pPr>
                      <a:endParaRPr lang="en-GB" sz="130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5246525">
                <a:tc>
                  <a:txBody>
                    <a:bodyPr/>
                    <a:lstStyle/>
                    <a:p>
                      <a:pPr marL="177800" indent="-177800" algn="l">
                        <a:spcAft>
                          <a:spcPts val="600"/>
                        </a:spcAft>
                        <a:buFontTx/>
                        <a:buBlip>
                          <a:blip r:embed="rId3"/>
                        </a:buBlip>
                      </a:pPr>
                      <a:r>
                        <a:rPr lang="en-GB" sz="1300" baseline="0" dirty="0" smtClean="0">
                          <a:solidFill>
                            <a:srgbClr val="FF0000"/>
                          </a:solidFill>
                          <a:effectLst/>
                          <a:latin typeface="Arial" pitchFamily="34" charset="0"/>
                          <a:ea typeface="Times New Roman"/>
                          <a:cs typeface="Arial" pitchFamily="34" charset="0"/>
                        </a:rPr>
                        <a:t>Why do companies react differently to events</a:t>
                      </a:r>
                    </a:p>
                    <a:p>
                      <a:pPr marL="177800" indent="-177800" algn="l">
                        <a:spcAft>
                          <a:spcPts val="600"/>
                        </a:spcAft>
                        <a:buFontTx/>
                        <a:buBlip>
                          <a:blip r:embed="rId3"/>
                        </a:buBlip>
                      </a:pPr>
                      <a:r>
                        <a:rPr lang="en-GB" sz="1300" baseline="0" dirty="0" smtClean="0">
                          <a:solidFill>
                            <a:schemeClr val="tx1"/>
                          </a:solidFill>
                          <a:effectLst/>
                          <a:latin typeface="Arial" pitchFamily="34" charset="0"/>
                          <a:ea typeface="Times New Roman"/>
                          <a:cs typeface="Arial" pitchFamily="34" charset="0"/>
                        </a:rPr>
                        <a:t>What is the difference between ethics and morals</a:t>
                      </a:r>
                    </a:p>
                    <a:p>
                      <a:pPr marL="177800" indent="-177800" algn="l">
                        <a:spcAft>
                          <a:spcPts val="600"/>
                        </a:spcAft>
                        <a:buFontTx/>
                        <a:buBlip>
                          <a:blip r:embed="rId3"/>
                        </a:buBlip>
                      </a:pPr>
                      <a:r>
                        <a:rPr lang="en-GB" sz="1300" baseline="0" dirty="0" smtClean="0">
                          <a:solidFill>
                            <a:srgbClr val="FF0000"/>
                          </a:solidFill>
                          <a:effectLst/>
                          <a:latin typeface="Arial" pitchFamily="34" charset="0"/>
                          <a:ea typeface="Times New Roman"/>
                          <a:cs typeface="Arial" pitchFamily="34" charset="0"/>
                        </a:rPr>
                        <a:t>Who really cares about Copyright</a:t>
                      </a:r>
                    </a:p>
                    <a:p>
                      <a:pPr marL="177800" indent="-177800" algn="l">
                        <a:spcAft>
                          <a:spcPts val="600"/>
                        </a:spcAft>
                        <a:buFontTx/>
                        <a:buBlip>
                          <a:blip r:embed="rId3"/>
                        </a:buBlip>
                      </a:pPr>
                      <a:r>
                        <a:rPr lang="en-GB" sz="1300" baseline="0" dirty="0" smtClean="0">
                          <a:solidFill>
                            <a:schemeClr val="tx1"/>
                          </a:solidFill>
                          <a:effectLst/>
                          <a:latin typeface="Arial" pitchFamily="34" charset="0"/>
                          <a:ea typeface="Times New Roman"/>
                          <a:cs typeface="Arial" pitchFamily="34" charset="0"/>
                        </a:rPr>
                        <a:t>Are the rules of business the same all over the world</a:t>
                      </a:r>
                    </a:p>
                    <a:p>
                      <a:pPr marL="177800" indent="-177800" algn="l">
                        <a:spcAft>
                          <a:spcPts val="600"/>
                        </a:spcAft>
                        <a:buFontTx/>
                        <a:buBlip>
                          <a:blip r:embed="rId3"/>
                        </a:buBlip>
                      </a:pPr>
                      <a:r>
                        <a:rPr lang="en-US" sz="1300" baseline="0" dirty="0" smtClean="0">
                          <a:solidFill>
                            <a:srgbClr val="FF0000"/>
                          </a:solidFill>
                          <a:effectLst/>
                          <a:latin typeface="Arial" pitchFamily="34" charset="0"/>
                          <a:ea typeface="Times New Roman"/>
                          <a:cs typeface="Arial" pitchFamily="34" charset="0"/>
                        </a:rPr>
                        <a:t>What will Brexit mean for the school</a:t>
                      </a:r>
                    </a:p>
                    <a:p>
                      <a:pPr marL="177800" indent="-177800" algn="l">
                        <a:spcAft>
                          <a:spcPts val="600"/>
                        </a:spcAft>
                        <a:buFontTx/>
                        <a:buBlip>
                          <a:blip r:embed="rId3"/>
                        </a:buBlip>
                      </a:pPr>
                      <a:r>
                        <a:rPr lang="en-US" sz="1300" baseline="0" dirty="0" smtClean="0">
                          <a:solidFill>
                            <a:schemeClr val="tx1"/>
                          </a:solidFill>
                          <a:effectLst/>
                          <a:latin typeface="Arial" pitchFamily="34" charset="0"/>
                          <a:ea typeface="Times New Roman"/>
                          <a:cs typeface="Arial" pitchFamily="34" charset="0"/>
                        </a:rPr>
                        <a:t>What is the 10% rule in pollution terms</a:t>
                      </a:r>
                    </a:p>
                    <a:p>
                      <a:pPr marL="177800" indent="-177800" algn="l">
                        <a:spcAft>
                          <a:spcPts val="600"/>
                        </a:spcAft>
                        <a:buFontTx/>
                        <a:buBlip>
                          <a:blip r:embed="rId3"/>
                        </a:buBlip>
                      </a:pPr>
                      <a:r>
                        <a:rPr lang="en-US" sz="1300" baseline="0" dirty="0" smtClean="0">
                          <a:solidFill>
                            <a:srgbClr val="FF0000"/>
                          </a:solidFill>
                          <a:effectLst/>
                          <a:latin typeface="Arial" pitchFamily="34" charset="0"/>
                          <a:ea typeface="Times New Roman"/>
                          <a:cs typeface="Arial" pitchFamily="34" charset="0"/>
                        </a:rPr>
                        <a:t>Can I be prosecuted for Business Activity abroad.</a:t>
                      </a:r>
                      <a:endParaRPr lang="en-GB" sz="1300" dirty="0" smtClean="0">
                        <a:solidFill>
                          <a:srgbClr val="FF0000"/>
                        </a:solidFill>
                        <a:effectLst/>
                        <a:latin typeface="Arial" pitchFamily="34" charset="0"/>
                        <a:ea typeface="Times New Roman"/>
                        <a:cs typeface="Arial" pitchFamily="34"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9" name="Picture 4" descr="Think About"/>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7344308" y="1082133"/>
            <a:ext cx="1368152" cy="330643"/>
          </a:xfrm>
          <a:prstGeom prst="rect">
            <a:avLst/>
          </a:prstGeom>
          <a:noFill/>
          <a:extLst>
            <a:ext uri="{909E8E84-426E-40DD-AFC4-6F175D3DCCD1}">
              <a14:hiddenFill xmlns:a14="http://schemas.microsoft.com/office/drawing/2010/main">
                <a:solidFill>
                  <a:srgbClr val="FFFFFF"/>
                </a:solidFill>
              </a14:hiddenFill>
            </a:ext>
          </a:extLst>
        </p:spPr>
      </p:pic>
      <p:sp>
        <p:nvSpPr>
          <p:cNvPr id="10" name="Title 2"/>
          <p:cNvSpPr>
            <a:spLocks noGrp="1"/>
          </p:cNvSpPr>
          <p:nvPr>
            <p:ph type="title"/>
          </p:nvPr>
        </p:nvSpPr>
        <p:spPr>
          <a:xfrm>
            <a:off x="70266" y="72008"/>
            <a:ext cx="8859452" cy="548680"/>
          </a:xfrm>
        </p:spPr>
        <p:txBody>
          <a:bodyPr>
            <a:noAutofit/>
          </a:bodyPr>
          <a:lstStyle/>
          <a:p>
            <a:r>
              <a:rPr lang="en-US" sz="3600" dirty="0" smtClean="0"/>
              <a:t>6.1 – External Business Environment - Legal</a:t>
            </a:r>
            <a:endParaRPr lang="en-GB" sz="3600" dirty="0"/>
          </a:p>
        </p:txBody>
      </p:sp>
    </p:spTree>
    <p:extLst>
      <p:ext uri="{BB962C8B-B14F-4D97-AF65-F5344CB8AC3E}">
        <p14:creationId xmlns:p14="http://schemas.microsoft.com/office/powerpoint/2010/main" val="731226282"/>
      </p:ext>
    </p:extLst>
  </p:cSld>
  <p:clrMapOvr>
    <a:masterClrMapping/>
  </p:clrMapOvr>
  <p:transition advClick="0"/>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1052736"/>
            <a:ext cx="6912768" cy="5509200"/>
          </a:xfrm>
          <a:prstGeom prst="rect">
            <a:avLst/>
          </a:prstGeom>
        </p:spPr>
        <p:txBody>
          <a:bodyPr wrap="square">
            <a:spAutoFit/>
          </a:bodyPr>
          <a:lstStyle/>
          <a:p>
            <a:pPr marL="342900" indent="-342900">
              <a:buClr>
                <a:srgbClr val="00B050"/>
              </a:buClr>
              <a:buFont typeface="Wingdings 3" panose="05040102010807070707" pitchFamily="18" charset="2"/>
              <a:buChar char=""/>
            </a:pPr>
            <a:r>
              <a:rPr lang="en-US" sz="1760" b="1" dirty="0" smtClean="0"/>
              <a:t>Partnership </a:t>
            </a:r>
            <a:r>
              <a:rPr lang="en-US" sz="1760" b="1" dirty="0"/>
              <a:t>Act </a:t>
            </a:r>
            <a:r>
              <a:rPr lang="en-US" sz="1760" b="1" dirty="0" smtClean="0"/>
              <a:t>- </a:t>
            </a:r>
            <a:r>
              <a:rPr lang="en-US" sz="1760" dirty="0"/>
              <a:t>governs the rights and duties of people or corporate entities conducting business in </a:t>
            </a:r>
            <a:r>
              <a:rPr lang="en-US" sz="1760" dirty="0" smtClean="0"/>
              <a:t>partnership.</a:t>
            </a:r>
          </a:p>
          <a:p>
            <a:pPr marL="342900" indent="-342900">
              <a:buClr>
                <a:srgbClr val="00B050"/>
              </a:buClr>
              <a:buFont typeface="Wingdings 3" panose="05040102010807070707" pitchFamily="18" charset="2"/>
              <a:buChar char=""/>
            </a:pPr>
            <a:r>
              <a:rPr lang="en-US" sz="1760" dirty="0"/>
              <a:t>The minimum membership is two and the maximum is unlimited since 2002. The provisions of the Partnership Act 1890 apply unless expressly or impliedly excluded by agreement of the partners. Each partner is entitled to participate in management, get an equal share of profit, an indemnity in respect of liabilities assumed in the course of business and the right to not be expelled by other partners. A partnership ends on the death of a partner, unless an agreement is made prior to the deaths</a:t>
            </a:r>
            <a:r>
              <a:rPr lang="en-US" sz="1760" dirty="0" smtClean="0"/>
              <a:t>.</a:t>
            </a:r>
          </a:p>
          <a:p>
            <a:pPr marL="342900" indent="-342900">
              <a:buClr>
                <a:srgbClr val="00B050"/>
              </a:buClr>
              <a:buFont typeface="Wingdings 3" panose="05040102010807070707" pitchFamily="18" charset="2"/>
              <a:buChar char=""/>
            </a:pPr>
            <a:r>
              <a:rPr lang="en-US" sz="1760" b="1" dirty="0"/>
              <a:t>Liability of </a:t>
            </a:r>
            <a:r>
              <a:rPr lang="en-US" sz="1760" b="1" dirty="0" smtClean="0"/>
              <a:t>partners</a:t>
            </a:r>
            <a:endParaRPr lang="en-US" sz="1760" b="1" dirty="0"/>
          </a:p>
          <a:p>
            <a:pPr marL="342900" indent="-342900">
              <a:buClr>
                <a:srgbClr val="00B050"/>
              </a:buClr>
              <a:buFont typeface="Wingdings 3" panose="05040102010807070707" pitchFamily="18" charset="2"/>
              <a:buChar char=""/>
            </a:pPr>
            <a:r>
              <a:rPr lang="en-US" sz="1760" dirty="0"/>
              <a:t>In England partners are jointly liable for the debts and obligations of the firm whilst he is a partner</a:t>
            </a:r>
            <a:r>
              <a:rPr lang="en-US" sz="1760" dirty="0" smtClean="0"/>
              <a:t>. </a:t>
            </a:r>
            <a:r>
              <a:rPr lang="en-US" sz="1760" dirty="0"/>
              <a:t>Where a partner has died, </a:t>
            </a:r>
            <a:r>
              <a:rPr lang="en-US" sz="1760" dirty="0" smtClean="0"/>
              <a:t>their </a:t>
            </a:r>
            <a:r>
              <a:rPr lang="en-US" sz="1760" dirty="0"/>
              <a:t>estate also becomes severally liable</a:t>
            </a:r>
            <a:r>
              <a:rPr lang="en-US" sz="1760" dirty="0" smtClean="0"/>
              <a:t>. </a:t>
            </a:r>
            <a:r>
              <a:rPr lang="en-US" sz="1760" dirty="0"/>
              <a:t>In Scotland partners are both jointly and severally liable</a:t>
            </a:r>
            <a:r>
              <a:rPr lang="en-US" sz="1760" dirty="0" smtClean="0"/>
              <a:t>. </a:t>
            </a:r>
            <a:r>
              <a:rPr lang="en-US" sz="1760" dirty="0"/>
              <a:t>Where there has been a wrongful act or omission</a:t>
            </a:r>
            <a:r>
              <a:rPr lang="en-US" sz="1760" dirty="0" smtClean="0"/>
              <a:t>, </a:t>
            </a:r>
            <a:r>
              <a:rPr lang="en-US" sz="1760" dirty="0"/>
              <a:t>or a misapplication of money or property in receipt</a:t>
            </a:r>
            <a:r>
              <a:rPr lang="en-US" sz="1760" dirty="0" smtClean="0"/>
              <a:t>, </a:t>
            </a:r>
            <a:r>
              <a:rPr lang="en-US" sz="1760" dirty="0"/>
              <a:t>every partner is jointly and severally liable</a:t>
            </a:r>
            <a:r>
              <a:rPr lang="en-US" sz="1760" dirty="0" smtClean="0"/>
              <a:t>.</a:t>
            </a:r>
          </a:p>
          <a:p>
            <a:pPr>
              <a:buClr>
                <a:srgbClr val="00B050"/>
              </a:buClr>
            </a:pPr>
            <a:r>
              <a:rPr lang="en-US" sz="1760" b="1" dirty="0" smtClean="0">
                <a:solidFill>
                  <a:srgbClr val="FF0000"/>
                </a:solidFill>
              </a:rPr>
              <a:t>P6.1 – Task 06</a:t>
            </a:r>
            <a:r>
              <a:rPr lang="en-US" sz="1760" dirty="0" smtClean="0">
                <a:solidFill>
                  <a:srgbClr val="FF0000"/>
                </a:solidFill>
              </a:rPr>
              <a:t> – In terms of the foundation of the school, state the benefits and pitfalls of the ownership being a partnership, and how the school might legally be liable under the Companies Act.</a:t>
            </a:r>
            <a:endParaRPr lang="en-US" sz="1760" dirty="0" smtClean="0">
              <a:solidFill>
                <a:srgbClr val="FF0000"/>
              </a:solidFill>
            </a:endParaRPr>
          </a:p>
        </p:txBody>
      </p:sp>
      <p:graphicFrame>
        <p:nvGraphicFramePr>
          <p:cNvPr id="6" name="Table 5"/>
          <p:cNvGraphicFramePr>
            <a:graphicFrameLocks noGrp="1"/>
          </p:cNvGraphicFramePr>
          <p:nvPr>
            <p:extLst>
              <p:ext uri="{D42A27DB-BD31-4B8C-83A1-F6EECF244321}">
                <p14:modId xmlns:p14="http://schemas.microsoft.com/office/powerpoint/2010/main" val="3762865878"/>
              </p:ext>
            </p:extLst>
          </p:nvPr>
        </p:nvGraphicFramePr>
        <p:xfrm>
          <a:off x="7236296" y="1052736"/>
          <a:ext cx="1584176" cy="5616624"/>
        </p:xfrm>
        <a:graphic>
          <a:graphicData uri="http://schemas.openxmlformats.org/drawingml/2006/table">
            <a:tbl>
              <a:tblPr firstRow="1" firstCol="1" lastRow="1" lastCol="1" bandRow="1" bandCol="1">
                <a:effectLst>
                  <a:outerShdw blurRad="50800" dist="38100" dir="2700000" algn="tl" rotWithShape="0">
                    <a:prstClr val="black">
                      <a:alpha val="40000"/>
                    </a:prstClr>
                  </a:outerShdw>
                </a:effectLst>
                <a:tableStyleId>{2D5ABB26-0587-4C30-8999-92F81FD0307C}</a:tableStyleId>
              </a:tblPr>
              <a:tblGrid>
                <a:gridCol w="1584176"/>
              </a:tblGrid>
              <a:tr h="370099">
                <a:tc>
                  <a:txBody>
                    <a:bodyPr/>
                    <a:lstStyle/>
                    <a:p>
                      <a:pPr>
                        <a:spcAft>
                          <a:spcPts val="0"/>
                        </a:spcAft>
                      </a:pPr>
                      <a:endParaRPr lang="en-GB" sz="130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5246525">
                <a:tc>
                  <a:txBody>
                    <a:bodyPr/>
                    <a:lstStyle/>
                    <a:p>
                      <a:pPr marL="177800" indent="-177800" algn="l">
                        <a:spcAft>
                          <a:spcPts val="600"/>
                        </a:spcAft>
                        <a:buFontTx/>
                        <a:buBlip>
                          <a:blip r:embed="rId3"/>
                        </a:buBlip>
                      </a:pPr>
                      <a:r>
                        <a:rPr lang="en-GB" sz="1300" baseline="0" dirty="0" smtClean="0">
                          <a:solidFill>
                            <a:srgbClr val="FF0000"/>
                          </a:solidFill>
                          <a:effectLst/>
                          <a:latin typeface="Arial" pitchFamily="34" charset="0"/>
                          <a:ea typeface="Times New Roman"/>
                          <a:cs typeface="Arial" pitchFamily="34" charset="0"/>
                        </a:rPr>
                        <a:t>Why do companies react differently to events</a:t>
                      </a:r>
                    </a:p>
                    <a:p>
                      <a:pPr marL="177800" indent="-177800" algn="l">
                        <a:spcAft>
                          <a:spcPts val="600"/>
                        </a:spcAft>
                        <a:buFontTx/>
                        <a:buBlip>
                          <a:blip r:embed="rId3"/>
                        </a:buBlip>
                      </a:pPr>
                      <a:r>
                        <a:rPr lang="en-GB" sz="1300" baseline="0" dirty="0" smtClean="0">
                          <a:solidFill>
                            <a:schemeClr val="tx1"/>
                          </a:solidFill>
                          <a:effectLst/>
                          <a:latin typeface="Arial" pitchFamily="34" charset="0"/>
                          <a:ea typeface="Times New Roman"/>
                          <a:cs typeface="Arial" pitchFamily="34" charset="0"/>
                        </a:rPr>
                        <a:t>What is the difference between ethics and morals</a:t>
                      </a:r>
                    </a:p>
                    <a:p>
                      <a:pPr marL="177800" indent="-177800" algn="l">
                        <a:spcAft>
                          <a:spcPts val="600"/>
                        </a:spcAft>
                        <a:buFontTx/>
                        <a:buBlip>
                          <a:blip r:embed="rId3"/>
                        </a:buBlip>
                      </a:pPr>
                      <a:r>
                        <a:rPr lang="en-GB" sz="1300" baseline="0" dirty="0" smtClean="0">
                          <a:solidFill>
                            <a:srgbClr val="FF0000"/>
                          </a:solidFill>
                          <a:effectLst/>
                          <a:latin typeface="Arial" pitchFamily="34" charset="0"/>
                          <a:ea typeface="Times New Roman"/>
                          <a:cs typeface="Arial" pitchFamily="34" charset="0"/>
                        </a:rPr>
                        <a:t>Who really cares about Copyright</a:t>
                      </a:r>
                    </a:p>
                    <a:p>
                      <a:pPr marL="177800" indent="-177800" algn="l">
                        <a:spcAft>
                          <a:spcPts val="600"/>
                        </a:spcAft>
                        <a:buFontTx/>
                        <a:buBlip>
                          <a:blip r:embed="rId3"/>
                        </a:buBlip>
                      </a:pPr>
                      <a:r>
                        <a:rPr lang="en-GB" sz="1300" baseline="0" dirty="0" smtClean="0">
                          <a:solidFill>
                            <a:schemeClr val="tx1"/>
                          </a:solidFill>
                          <a:effectLst/>
                          <a:latin typeface="Arial" pitchFamily="34" charset="0"/>
                          <a:ea typeface="Times New Roman"/>
                          <a:cs typeface="Arial" pitchFamily="34" charset="0"/>
                        </a:rPr>
                        <a:t>Are the rules of business the same all over the world</a:t>
                      </a:r>
                    </a:p>
                    <a:p>
                      <a:pPr marL="177800" indent="-177800" algn="l">
                        <a:spcAft>
                          <a:spcPts val="600"/>
                        </a:spcAft>
                        <a:buFontTx/>
                        <a:buBlip>
                          <a:blip r:embed="rId3"/>
                        </a:buBlip>
                      </a:pPr>
                      <a:r>
                        <a:rPr lang="en-US" sz="1300" baseline="0" dirty="0" smtClean="0">
                          <a:solidFill>
                            <a:srgbClr val="FF0000"/>
                          </a:solidFill>
                          <a:effectLst/>
                          <a:latin typeface="Arial" pitchFamily="34" charset="0"/>
                          <a:ea typeface="Times New Roman"/>
                          <a:cs typeface="Arial" pitchFamily="34" charset="0"/>
                        </a:rPr>
                        <a:t>What will Brexit mean for the school</a:t>
                      </a:r>
                    </a:p>
                    <a:p>
                      <a:pPr marL="177800" indent="-177800" algn="l">
                        <a:spcAft>
                          <a:spcPts val="600"/>
                        </a:spcAft>
                        <a:buFontTx/>
                        <a:buBlip>
                          <a:blip r:embed="rId3"/>
                        </a:buBlip>
                      </a:pPr>
                      <a:r>
                        <a:rPr lang="en-US" sz="1300" baseline="0" dirty="0" smtClean="0">
                          <a:solidFill>
                            <a:schemeClr val="tx1"/>
                          </a:solidFill>
                          <a:effectLst/>
                          <a:latin typeface="Arial" pitchFamily="34" charset="0"/>
                          <a:ea typeface="Times New Roman"/>
                          <a:cs typeface="Arial" pitchFamily="34" charset="0"/>
                        </a:rPr>
                        <a:t>What is the 10% rule in pollution terms</a:t>
                      </a:r>
                    </a:p>
                    <a:p>
                      <a:pPr marL="177800" indent="-177800" algn="l">
                        <a:spcAft>
                          <a:spcPts val="600"/>
                        </a:spcAft>
                        <a:buFontTx/>
                        <a:buBlip>
                          <a:blip r:embed="rId3"/>
                        </a:buBlip>
                      </a:pPr>
                      <a:r>
                        <a:rPr lang="en-US" sz="1300" baseline="0" dirty="0" smtClean="0">
                          <a:solidFill>
                            <a:srgbClr val="FF0000"/>
                          </a:solidFill>
                          <a:effectLst/>
                          <a:latin typeface="Arial" pitchFamily="34" charset="0"/>
                          <a:ea typeface="Times New Roman"/>
                          <a:cs typeface="Arial" pitchFamily="34" charset="0"/>
                        </a:rPr>
                        <a:t>Can I be prosecuted for Business Activity abroad.</a:t>
                      </a:r>
                      <a:endParaRPr lang="en-GB" sz="1300" dirty="0" smtClean="0">
                        <a:solidFill>
                          <a:srgbClr val="FF0000"/>
                        </a:solidFill>
                        <a:effectLst/>
                        <a:latin typeface="Arial" pitchFamily="34" charset="0"/>
                        <a:ea typeface="Times New Roman"/>
                        <a:cs typeface="Arial" pitchFamily="34"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9" name="Picture 4" descr="Think About"/>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7344308" y="1082133"/>
            <a:ext cx="1368152" cy="330643"/>
          </a:xfrm>
          <a:prstGeom prst="rect">
            <a:avLst/>
          </a:prstGeom>
          <a:noFill/>
          <a:extLst>
            <a:ext uri="{909E8E84-426E-40DD-AFC4-6F175D3DCCD1}">
              <a14:hiddenFill xmlns:a14="http://schemas.microsoft.com/office/drawing/2010/main">
                <a:solidFill>
                  <a:srgbClr val="FFFFFF"/>
                </a:solidFill>
              </a14:hiddenFill>
            </a:ext>
          </a:extLst>
        </p:spPr>
      </p:pic>
      <p:sp>
        <p:nvSpPr>
          <p:cNvPr id="10" name="Title 2"/>
          <p:cNvSpPr>
            <a:spLocks noGrp="1"/>
          </p:cNvSpPr>
          <p:nvPr>
            <p:ph type="title"/>
          </p:nvPr>
        </p:nvSpPr>
        <p:spPr>
          <a:xfrm>
            <a:off x="70266" y="72008"/>
            <a:ext cx="8859452" cy="548680"/>
          </a:xfrm>
        </p:spPr>
        <p:txBody>
          <a:bodyPr>
            <a:noAutofit/>
          </a:bodyPr>
          <a:lstStyle/>
          <a:p>
            <a:r>
              <a:rPr lang="en-US" sz="3600" dirty="0" smtClean="0"/>
              <a:t>6.1 – External Business Environment - Legal</a:t>
            </a:r>
            <a:endParaRPr lang="en-GB" sz="3600" dirty="0"/>
          </a:p>
        </p:txBody>
      </p:sp>
    </p:spTree>
    <p:extLst>
      <p:ext uri="{BB962C8B-B14F-4D97-AF65-F5344CB8AC3E}">
        <p14:creationId xmlns:p14="http://schemas.microsoft.com/office/powerpoint/2010/main" val="1885425136"/>
      </p:ext>
    </p:extLst>
  </p:cSld>
  <p:clrMapOvr>
    <a:masterClrMapping/>
  </p:clrMapOvr>
  <p:transition advClick="0"/>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1052736"/>
            <a:ext cx="6912768" cy="5647700"/>
          </a:xfrm>
          <a:prstGeom prst="rect">
            <a:avLst/>
          </a:prstGeom>
        </p:spPr>
        <p:txBody>
          <a:bodyPr wrap="square">
            <a:spAutoFit/>
          </a:bodyPr>
          <a:lstStyle/>
          <a:p>
            <a:pPr marL="344488" lvl="1" indent="-342900">
              <a:buClr>
                <a:srgbClr val="00B050"/>
              </a:buClr>
              <a:buFont typeface="Wingdings 3" panose="05040102010807070707" pitchFamily="18" charset="2"/>
              <a:buChar char=""/>
            </a:pPr>
            <a:r>
              <a:rPr lang="en-US" sz="1900" b="1" dirty="0" smtClean="0"/>
              <a:t>Employee protection</a:t>
            </a:r>
            <a:endParaRPr lang="en-US" sz="1900" dirty="0" smtClean="0"/>
          </a:p>
          <a:p>
            <a:pPr marL="344488" lvl="1" indent="-342900">
              <a:buClr>
                <a:srgbClr val="00B050"/>
              </a:buClr>
              <a:buFont typeface="Wingdings 3" panose="05040102010807070707" pitchFamily="18" charset="2"/>
              <a:buChar char=""/>
            </a:pPr>
            <a:r>
              <a:rPr lang="en-US" sz="1900" b="1" dirty="0" smtClean="0"/>
              <a:t>Employment </a:t>
            </a:r>
            <a:r>
              <a:rPr lang="en-US" sz="1900" b="1" dirty="0"/>
              <a:t>Act 1980 </a:t>
            </a:r>
            <a:r>
              <a:rPr lang="en-US" sz="1900" dirty="0" smtClean="0"/>
              <a:t>- Under </a:t>
            </a:r>
            <a:r>
              <a:rPr lang="en-US" sz="1900" dirty="0"/>
              <a:t>this </a:t>
            </a:r>
            <a:r>
              <a:rPr lang="en-US" sz="1900" dirty="0" smtClean="0"/>
              <a:t>Act, </a:t>
            </a:r>
            <a:r>
              <a:rPr lang="en-US" sz="1900" dirty="0"/>
              <a:t>employers </a:t>
            </a:r>
            <a:r>
              <a:rPr lang="en-US" sz="1900" dirty="0" smtClean="0"/>
              <a:t>were no longer obliged to negotiate with unions - many unions were derecognized as a consequence. It also restricted picketing to employees own place of </a:t>
            </a:r>
            <a:r>
              <a:rPr lang="en-US" sz="1900" dirty="0"/>
              <a:t>work, thereby </a:t>
            </a:r>
            <a:r>
              <a:rPr lang="en-US" sz="1900" dirty="0" smtClean="0"/>
              <a:t>outlawing 'secondary picketing’. </a:t>
            </a:r>
            <a:r>
              <a:rPr lang="en-US" sz="1900" dirty="0"/>
              <a:t>Closed shops were only permitted if </a:t>
            </a:r>
            <a:r>
              <a:rPr lang="en-US" sz="1900" dirty="0" smtClean="0"/>
              <a:t>supported by at least 80%  of the workforce in a secret ballot</a:t>
            </a:r>
            <a:r>
              <a:rPr lang="en-US" sz="1900" dirty="0"/>
              <a:t>.</a:t>
            </a:r>
          </a:p>
          <a:p>
            <a:pPr marL="344488" lvl="1" indent="-342900">
              <a:buClr>
                <a:srgbClr val="00B050"/>
              </a:buClr>
              <a:buFont typeface="Wingdings 3" panose="05040102010807070707" pitchFamily="18" charset="2"/>
              <a:buChar char=""/>
            </a:pPr>
            <a:r>
              <a:rPr lang="en-US" sz="1900" b="1" dirty="0" smtClean="0"/>
              <a:t>Trade </a:t>
            </a:r>
            <a:r>
              <a:rPr lang="en-US" sz="1900" b="1" dirty="0"/>
              <a:t>Union Act 1984</a:t>
            </a:r>
            <a:r>
              <a:rPr lang="en-US" sz="1900" dirty="0"/>
              <a:t> </a:t>
            </a:r>
            <a:r>
              <a:rPr lang="en-US" sz="1900" dirty="0" smtClean="0"/>
              <a:t>- This </a:t>
            </a:r>
            <a:r>
              <a:rPr lang="en-US" sz="1900" dirty="0"/>
              <a:t>legislation made a s</a:t>
            </a:r>
            <a:r>
              <a:rPr lang="en-US" sz="1900" dirty="0" smtClean="0"/>
              <a:t>ecret ballot of </a:t>
            </a:r>
            <a:r>
              <a:rPr lang="en-US" sz="1900" dirty="0"/>
              <a:t>employees a legal </a:t>
            </a:r>
            <a:r>
              <a:rPr lang="en-US" sz="1900" dirty="0" smtClean="0"/>
              <a:t>requirement </a:t>
            </a:r>
            <a:r>
              <a:rPr lang="en-US" sz="1900" dirty="0"/>
              <a:t>before industrial action </a:t>
            </a:r>
            <a:r>
              <a:rPr lang="en-US" sz="1900" dirty="0" smtClean="0"/>
              <a:t>was lawful</a:t>
            </a:r>
            <a:r>
              <a:rPr lang="en-US" sz="1900" dirty="0"/>
              <a:t>.</a:t>
            </a:r>
          </a:p>
          <a:p>
            <a:pPr marL="344488" lvl="1" indent="-342900">
              <a:buClr>
                <a:srgbClr val="00B050"/>
              </a:buClr>
              <a:buFont typeface="Wingdings 3" panose="05040102010807070707" pitchFamily="18" charset="2"/>
              <a:buChar char=""/>
            </a:pPr>
            <a:r>
              <a:rPr lang="en-US" sz="1900" b="1" dirty="0" smtClean="0"/>
              <a:t>Trade Union </a:t>
            </a:r>
            <a:r>
              <a:rPr lang="en-US" sz="1900" b="1" dirty="0"/>
              <a:t>Reform </a:t>
            </a:r>
            <a:r>
              <a:rPr lang="en-US" sz="1900" b="1" dirty="0" smtClean="0"/>
              <a:t>and Employment Rights Act 1995 </a:t>
            </a:r>
            <a:r>
              <a:rPr lang="en-US" sz="1900" dirty="0" smtClean="0"/>
              <a:t>- Unions were </a:t>
            </a:r>
            <a:r>
              <a:rPr lang="en-US" sz="1900" dirty="0"/>
              <a:t>required to give </a:t>
            </a:r>
            <a:r>
              <a:rPr lang="en-US" sz="1900" dirty="0" smtClean="0"/>
              <a:t>employers </a:t>
            </a:r>
            <a:r>
              <a:rPr lang="en-US" sz="1900" dirty="0"/>
              <a:t>a minimum </a:t>
            </a:r>
            <a:r>
              <a:rPr lang="en-US" sz="1900" dirty="0" smtClean="0"/>
              <a:t>of seven days notice before taking official industrial action</a:t>
            </a:r>
            <a:r>
              <a:rPr lang="en-US" sz="1900" dirty="0"/>
              <a:t>. It </a:t>
            </a:r>
            <a:r>
              <a:rPr lang="en-US" sz="1900" dirty="0" smtClean="0"/>
              <a:t>also abolished wages councils </a:t>
            </a:r>
            <a:r>
              <a:rPr lang="en-US" sz="1900" dirty="0"/>
              <a:t>and minimum pay </a:t>
            </a:r>
            <a:r>
              <a:rPr lang="en-US" sz="1900" dirty="0" smtClean="0"/>
              <a:t>rates.</a:t>
            </a:r>
            <a:endParaRPr lang="en-US" sz="1900" dirty="0"/>
          </a:p>
          <a:p>
            <a:pPr marL="344488" lvl="1" indent="-342900">
              <a:buClr>
                <a:srgbClr val="00B050"/>
              </a:buClr>
              <a:buFont typeface="Wingdings 3" panose="05040102010807070707" pitchFamily="18" charset="2"/>
              <a:buChar char=""/>
            </a:pPr>
            <a:r>
              <a:rPr lang="en-US" sz="1900" b="1" dirty="0" smtClean="0"/>
              <a:t>Employment Relations </a:t>
            </a:r>
            <a:r>
              <a:rPr lang="en-US" sz="1900" b="1" dirty="0"/>
              <a:t>Act 1999 </a:t>
            </a:r>
            <a:r>
              <a:rPr lang="en-US" sz="1900" b="1" dirty="0" smtClean="0"/>
              <a:t>-</a:t>
            </a:r>
            <a:r>
              <a:rPr lang="en-US" sz="1900" dirty="0" smtClean="0"/>
              <a:t> Under </a:t>
            </a:r>
            <a:r>
              <a:rPr lang="en-US" sz="1900" dirty="0"/>
              <a:t>this </a:t>
            </a:r>
            <a:r>
              <a:rPr lang="en-US" sz="1900" dirty="0" smtClean="0"/>
              <a:t>Act </a:t>
            </a:r>
            <a:r>
              <a:rPr lang="en-US" sz="1900" dirty="0"/>
              <a:t>a </a:t>
            </a:r>
            <a:r>
              <a:rPr lang="en-US" sz="1900" dirty="0" smtClean="0"/>
              <a:t>trade Union with a membership exceeding 50% of the employees in any particular business can demand union recognition </a:t>
            </a:r>
            <a:r>
              <a:rPr lang="en-US" sz="1900" dirty="0"/>
              <a:t>and the right to </a:t>
            </a:r>
            <a:r>
              <a:rPr lang="en-US" sz="1900" dirty="0" smtClean="0"/>
              <a:t>introduce </a:t>
            </a:r>
            <a:r>
              <a:rPr lang="en-US" sz="1900" b="1" dirty="0" smtClean="0"/>
              <a:t>collective bargaining.</a:t>
            </a:r>
            <a:endParaRPr lang="en-US" sz="1900" b="1" dirty="0" smtClean="0"/>
          </a:p>
        </p:txBody>
      </p:sp>
      <p:graphicFrame>
        <p:nvGraphicFramePr>
          <p:cNvPr id="6" name="Table 5"/>
          <p:cNvGraphicFramePr>
            <a:graphicFrameLocks noGrp="1"/>
          </p:cNvGraphicFramePr>
          <p:nvPr>
            <p:extLst>
              <p:ext uri="{D42A27DB-BD31-4B8C-83A1-F6EECF244321}">
                <p14:modId xmlns:p14="http://schemas.microsoft.com/office/powerpoint/2010/main" val="1883607861"/>
              </p:ext>
            </p:extLst>
          </p:nvPr>
        </p:nvGraphicFramePr>
        <p:xfrm>
          <a:off x="7236296" y="1052736"/>
          <a:ext cx="1584176" cy="5616624"/>
        </p:xfrm>
        <a:graphic>
          <a:graphicData uri="http://schemas.openxmlformats.org/drawingml/2006/table">
            <a:tbl>
              <a:tblPr firstRow="1" firstCol="1" lastRow="1" lastCol="1" bandRow="1" bandCol="1">
                <a:effectLst>
                  <a:outerShdw blurRad="50800" dist="38100" dir="2700000" algn="tl" rotWithShape="0">
                    <a:prstClr val="black">
                      <a:alpha val="40000"/>
                    </a:prstClr>
                  </a:outerShdw>
                </a:effectLst>
                <a:tableStyleId>{2D5ABB26-0587-4C30-8999-92F81FD0307C}</a:tableStyleId>
              </a:tblPr>
              <a:tblGrid>
                <a:gridCol w="1584176"/>
              </a:tblGrid>
              <a:tr h="370099">
                <a:tc>
                  <a:txBody>
                    <a:bodyPr/>
                    <a:lstStyle/>
                    <a:p>
                      <a:pPr>
                        <a:spcAft>
                          <a:spcPts val="0"/>
                        </a:spcAft>
                      </a:pPr>
                      <a:endParaRPr lang="en-GB" sz="130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5246525">
                <a:tc>
                  <a:txBody>
                    <a:bodyPr/>
                    <a:lstStyle/>
                    <a:p>
                      <a:pPr marL="177800" indent="-177800" algn="l">
                        <a:spcAft>
                          <a:spcPts val="600"/>
                        </a:spcAft>
                        <a:buFontTx/>
                        <a:buBlip>
                          <a:blip r:embed="rId3"/>
                        </a:buBlip>
                      </a:pPr>
                      <a:r>
                        <a:rPr lang="en-GB" sz="1300" baseline="0" dirty="0" smtClean="0">
                          <a:solidFill>
                            <a:srgbClr val="FF0000"/>
                          </a:solidFill>
                          <a:effectLst/>
                          <a:latin typeface="Arial" pitchFamily="34" charset="0"/>
                          <a:ea typeface="Times New Roman"/>
                          <a:cs typeface="Arial" pitchFamily="34" charset="0"/>
                        </a:rPr>
                        <a:t>Why do companies react differently to events</a:t>
                      </a:r>
                    </a:p>
                    <a:p>
                      <a:pPr marL="177800" indent="-177800" algn="l">
                        <a:spcAft>
                          <a:spcPts val="600"/>
                        </a:spcAft>
                        <a:buFontTx/>
                        <a:buBlip>
                          <a:blip r:embed="rId3"/>
                        </a:buBlip>
                      </a:pPr>
                      <a:r>
                        <a:rPr lang="en-GB" sz="1300" baseline="0" dirty="0" smtClean="0">
                          <a:solidFill>
                            <a:schemeClr val="tx1"/>
                          </a:solidFill>
                          <a:effectLst/>
                          <a:latin typeface="Arial" pitchFamily="34" charset="0"/>
                          <a:ea typeface="Times New Roman"/>
                          <a:cs typeface="Arial" pitchFamily="34" charset="0"/>
                        </a:rPr>
                        <a:t>What is the difference between ethics and morals</a:t>
                      </a:r>
                    </a:p>
                    <a:p>
                      <a:pPr marL="177800" indent="-177800" algn="l">
                        <a:spcAft>
                          <a:spcPts val="600"/>
                        </a:spcAft>
                        <a:buFontTx/>
                        <a:buBlip>
                          <a:blip r:embed="rId3"/>
                        </a:buBlip>
                      </a:pPr>
                      <a:r>
                        <a:rPr lang="en-GB" sz="1300" baseline="0" dirty="0" smtClean="0">
                          <a:solidFill>
                            <a:srgbClr val="FF0000"/>
                          </a:solidFill>
                          <a:effectLst/>
                          <a:latin typeface="Arial" pitchFamily="34" charset="0"/>
                          <a:ea typeface="Times New Roman"/>
                          <a:cs typeface="Arial" pitchFamily="34" charset="0"/>
                        </a:rPr>
                        <a:t>Who really cares about Copyright</a:t>
                      </a:r>
                    </a:p>
                    <a:p>
                      <a:pPr marL="177800" indent="-177800" algn="l">
                        <a:spcAft>
                          <a:spcPts val="600"/>
                        </a:spcAft>
                        <a:buFontTx/>
                        <a:buBlip>
                          <a:blip r:embed="rId3"/>
                        </a:buBlip>
                      </a:pPr>
                      <a:r>
                        <a:rPr lang="en-GB" sz="1300" baseline="0" dirty="0" smtClean="0">
                          <a:solidFill>
                            <a:schemeClr val="tx1"/>
                          </a:solidFill>
                          <a:effectLst/>
                          <a:latin typeface="Arial" pitchFamily="34" charset="0"/>
                          <a:ea typeface="Times New Roman"/>
                          <a:cs typeface="Arial" pitchFamily="34" charset="0"/>
                        </a:rPr>
                        <a:t>Are the rules of business the same all over the world</a:t>
                      </a:r>
                    </a:p>
                    <a:p>
                      <a:pPr marL="177800" indent="-177800" algn="l">
                        <a:spcAft>
                          <a:spcPts val="600"/>
                        </a:spcAft>
                        <a:buFontTx/>
                        <a:buBlip>
                          <a:blip r:embed="rId3"/>
                        </a:buBlip>
                      </a:pPr>
                      <a:r>
                        <a:rPr lang="en-US" sz="1300" baseline="0" dirty="0" smtClean="0">
                          <a:solidFill>
                            <a:srgbClr val="FF0000"/>
                          </a:solidFill>
                          <a:effectLst/>
                          <a:latin typeface="Arial" pitchFamily="34" charset="0"/>
                          <a:ea typeface="Times New Roman"/>
                          <a:cs typeface="Arial" pitchFamily="34" charset="0"/>
                        </a:rPr>
                        <a:t>What will Brexit mean for the school</a:t>
                      </a:r>
                    </a:p>
                    <a:p>
                      <a:pPr marL="177800" indent="-177800" algn="l">
                        <a:spcAft>
                          <a:spcPts val="600"/>
                        </a:spcAft>
                        <a:buFontTx/>
                        <a:buBlip>
                          <a:blip r:embed="rId3"/>
                        </a:buBlip>
                      </a:pPr>
                      <a:r>
                        <a:rPr lang="en-US" sz="1300" baseline="0" dirty="0" smtClean="0">
                          <a:solidFill>
                            <a:schemeClr val="tx1"/>
                          </a:solidFill>
                          <a:effectLst/>
                          <a:latin typeface="Arial" pitchFamily="34" charset="0"/>
                          <a:ea typeface="Times New Roman"/>
                          <a:cs typeface="Arial" pitchFamily="34" charset="0"/>
                        </a:rPr>
                        <a:t>What is the 10% rule in pollution terms</a:t>
                      </a:r>
                    </a:p>
                    <a:p>
                      <a:pPr marL="177800" indent="-177800" algn="l">
                        <a:spcAft>
                          <a:spcPts val="600"/>
                        </a:spcAft>
                        <a:buFontTx/>
                        <a:buBlip>
                          <a:blip r:embed="rId3"/>
                        </a:buBlip>
                      </a:pPr>
                      <a:r>
                        <a:rPr lang="en-US" sz="1300" baseline="0" dirty="0" smtClean="0">
                          <a:solidFill>
                            <a:srgbClr val="FF0000"/>
                          </a:solidFill>
                          <a:effectLst/>
                          <a:latin typeface="Arial" pitchFamily="34" charset="0"/>
                          <a:ea typeface="Times New Roman"/>
                          <a:cs typeface="Arial" pitchFamily="34" charset="0"/>
                        </a:rPr>
                        <a:t>Can I be prosecuted for Business Activity abroad.</a:t>
                      </a:r>
                      <a:endParaRPr lang="en-GB" sz="1300" dirty="0" smtClean="0">
                        <a:solidFill>
                          <a:srgbClr val="FF0000"/>
                        </a:solidFill>
                        <a:effectLst/>
                        <a:latin typeface="Arial" pitchFamily="34" charset="0"/>
                        <a:ea typeface="Times New Roman"/>
                        <a:cs typeface="Arial" pitchFamily="34"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9" name="Picture 4" descr="Think About"/>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7344308" y="1082133"/>
            <a:ext cx="1368152" cy="330643"/>
          </a:xfrm>
          <a:prstGeom prst="rect">
            <a:avLst/>
          </a:prstGeom>
          <a:noFill/>
          <a:extLst>
            <a:ext uri="{909E8E84-426E-40DD-AFC4-6F175D3DCCD1}">
              <a14:hiddenFill xmlns:a14="http://schemas.microsoft.com/office/drawing/2010/main">
                <a:solidFill>
                  <a:srgbClr val="FFFFFF"/>
                </a:solidFill>
              </a14:hiddenFill>
            </a:ext>
          </a:extLst>
        </p:spPr>
      </p:pic>
      <p:sp>
        <p:nvSpPr>
          <p:cNvPr id="10" name="Title 2"/>
          <p:cNvSpPr>
            <a:spLocks noGrp="1"/>
          </p:cNvSpPr>
          <p:nvPr>
            <p:ph type="title"/>
          </p:nvPr>
        </p:nvSpPr>
        <p:spPr>
          <a:xfrm>
            <a:off x="70266" y="72008"/>
            <a:ext cx="8859452" cy="548680"/>
          </a:xfrm>
        </p:spPr>
        <p:txBody>
          <a:bodyPr>
            <a:noAutofit/>
          </a:bodyPr>
          <a:lstStyle/>
          <a:p>
            <a:r>
              <a:rPr lang="en-US" sz="3600" dirty="0" smtClean="0"/>
              <a:t>6.1 – External Business Environment - Legal</a:t>
            </a:r>
            <a:endParaRPr lang="en-GB" sz="3600" dirty="0"/>
          </a:p>
        </p:txBody>
      </p:sp>
    </p:spTree>
    <p:extLst>
      <p:ext uri="{BB962C8B-B14F-4D97-AF65-F5344CB8AC3E}">
        <p14:creationId xmlns:p14="http://schemas.microsoft.com/office/powerpoint/2010/main" val="1583513982"/>
      </p:ext>
    </p:extLst>
  </p:cSld>
  <p:clrMapOvr>
    <a:masterClrMapping/>
  </p:clrMapOvr>
  <p:transition advClick="0"/>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1052736"/>
            <a:ext cx="6912768" cy="5678478"/>
          </a:xfrm>
          <a:prstGeom prst="rect">
            <a:avLst/>
          </a:prstGeom>
        </p:spPr>
        <p:txBody>
          <a:bodyPr wrap="square">
            <a:spAutoFit/>
          </a:bodyPr>
          <a:lstStyle/>
          <a:p>
            <a:pPr marL="344488" lvl="1" indent="-342900">
              <a:buClr>
                <a:srgbClr val="00B050"/>
              </a:buClr>
              <a:buFont typeface="Wingdings 3" panose="05040102010807070707" pitchFamily="18" charset="2"/>
              <a:buChar char=""/>
            </a:pPr>
            <a:r>
              <a:rPr lang="en-US" sz="1650" b="1" dirty="0"/>
              <a:t>Working </a:t>
            </a:r>
            <a:r>
              <a:rPr lang="en-US" sz="1650" b="1" dirty="0" smtClean="0"/>
              <a:t>Time Regulations </a:t>
            </a:r>
            <a:r>
              <a:rPr lang="en-US" sz="1650" b="1" dirty="0"/>
              <a:t>1998 </a:t>
            </a:r>
            <a:r>
              <a:rPr lang="en-US" sz="1650" dirty="0" smtClean="0"/>
              <a:t>- This </a:t>
            </a:r>
            <a:r>
              <a:rPr lang="en-US" sz="1650" dirty="0"/>
              <a:t>European </a:t>
            </a:r>
            <a:r>
              <a:rPr lang="en-US" sz="1650" dirty="0" smtClean="0"/>
              <a:t>Union legislation set a limit of 48 hours on </a:t>
            </a:r>
            <a:r>
              <a:rPr lang="en-US" sz="1650" dirty="0"/>
              <a:t>the number of </a:t>
            </a:r>
            <a:r>
              <a:rPr lang="en-US" sz="1650" dirty="0" smtClean="0"/>
              <a:t>hours that employees </a:t>
            </a:r>
            <a:r>
              <a:rPr lang="en-US" sz="1650" dirty="0"/>
              <a:t>could be </a:t>
            </a:r>
            <a:r>
              <a:rPr lang="en-US" sz="1650" dirty="0" smtClean="0"/>
              <a:t>required to work each week. Employees can opt to work longer hours  if they wish,  but employers cannot insist that they do so without inserting the appropriate clause in their contract of </a:t>
            </a:r>
            <a:r>
              <a:rPr lang="en-US" sz="1650" dirty="0"/>
              <a:t>employment. </a:t>
            </a:r>
            <a:r>
              <a:rPr lang="en-US" sz="1650" dirty="0" smtClean="0"/>
              <a:t>The regulations also </a:t>
            </a:r>
            <a:r>
              <a:rPr lang="en-US" sz="1650" dirty="0"/>
              <a:t>gave </a:t>
            </a:r>
            <a:r>
              <a:rPr lang="en-US" sz="1650" dirty="0" smtClean="0"/>
              <a:t>employees an Entitlement to 4 weeks </a:t>
            </a:r>
            <a:r>
              <a:rPr lang="en-US" sz="1650" dirty="0"/>
              <a:t>paid annual leave.</a:t>
            </a:r>
          </a:p>
          <a:p>
            <a:pPr marL="344488" lvl="1" indent="-342900">
              <a:buClr>
                <a:srgbClr val="00B050"/>
              </a:buClr>
              <a:buFont typeface="Wingdings 3" panose="05040102010807070707" pitchFamily="18" charset="2"/>
              <a:buChar char=""/>
            </a:pPr>
            <a:r>
              <a:rPr lang="en-US" sz="1650" b="1" dirty="0" smtClean="0"/>
              <a:t>The National Minimum </a:t>
            </a:r>
            <a:r>
              <a:rPr lang="en-US" sz="1650" b="1" dirty="0"/>
              <a:t>Wage Act 1998</a:t>
            </a:r>
            <a:r>
              <a:rPr lang="en-US" sz="1650" dirty="0"/>
              <a:t> </a:t>
            </a:r>
            <a:r>
              <a:rPr lang="en-US" sz="1650" dirty="0" smtClean="0"/>
              <a:t>- The key features of this legislation </a:t>
            </a:r>
            <a:r>
              <a:rPr lang="en-US" sz="1650" dirty="0"/>
              <a:t>are:</a:t>
            </a:r>
          </a:p>
          <a:p>
            <a:pPr marL="690563" lvl="1" indent="-342900">
              <a:buClr>
                <a:srgbClr val="00B050"/>
              </a:buClr>
              <a:buFont typeface="Arial" panose="020B0604020202020204" pitchFamily="34" charset="0"/>
              <a:buChar char="•"/>
            </a:pPr>
            <a:r>
              <a:rPr lang="en-US" sz="1650" dirty="0" smtClean="0"/>
              <a:t>A </a:t>
            </a:r>
            <a:r>
              <a:rPr lang="en-US" sz="1650" dirty="0"/>
              <a:t>general hourly minimum wage rate - </a:t>
            </a:r>
            <a:r>
              <a:rPr lang="en-US" sz="1650" dirty="0" smtClean="0"/>
              <a:t>£6.50 </a:t>
            </a:r>
            <a:r>
              <a:rPr lang="en-US" sz="1650" dirty="0"/>
              <a:t>an hour </a:t>
            </a:r>
            <a:r>
              <a:rPr lang="en-US" sz="1650" dirty="0" smtClean="0"/>
              <a:t>from October 20l4</a:t>
            </a:r>
            <a:endParaRPr lang="en-US" sz="1650" dirty="0"/>
          </a:p>
          <a:p>
            <a:pPr marL="690563" lvl="1" indent="-342900">
              <a:buClr>
                <a:srgbClr val="00B050"/>
              </a:buClr>
              <a:buFont typeface="Arial" panose="020B0604020202020204" pitchFamily="34" charset="0"/>
              <a:buChar char="•"/>
            </a:pPr>
            <a:r>
              <a:rPr lang="en-US" sz="1650" dirty="0" smtClean="0"/>
              <a:t>A </a:t>
            </a:r>
            <a:r>
              <a:rPr lang="en-US" sz="1650" dirty="0"/>
              <a:t>minimum </a:t>
            </a:r>
            <a:r>
              <a:rPr lang="en-US" sz="1650" dirty="0" smtClean="0"/>
              <a:t>wage </a:t>
            </a:r>
            <a:r>
              <a:rPr lang="en-US" sz="1650" dirty="0"/>
              <a:t>of </a:t>
            </a:r>
            <a:r>
              <a:rPr lang="en-US" sz="1650" dirty="0" smtClean="0"/>
              <a:t>£</a:t>
            </a:r>
            <a:r>
              <a:rPr lang="en-US" sz="1650" dirty="0"/>
              <a:t>5.13 for </a:t>
            </a:r>
            <a:r>
              <a:rPr lang="en-US" sz="1650" dirty="0" smtClean="0"/>
              <a:t>18-20-year-olds</a:t>
            </a:r>
            <a:endParaRPr lang="en-US" sz="1650" dirty="0"/>
          </a:p>
          <a:p>
            <a:pPr marL="690563" lvl="1" indent="-342900">
              <a:buClr>
                <a:srgbClr val="00B050"/>
              </a:buClr>
              <a:buFont typeface="Arial" panose="020B0604020202020204" pitchFamily="34" charset="0"/>
              <a:buChar char="•"/>
            </a:pPr>
            <a:r>
              <a:rPr lang="en-US" sz="1650" dirty="0" smtClean="0"/>
              <a:t>All part-time </a:t>
            </a:r>
            <a:r>
              <a:rPr lang="en-US" sz="1650" dirty="0"/>
              <a:t>and </a:t>
            </a:r>
            <a:r>
              <a:rPr lang="en-US" sz="1650" dirty="0" smtClean="0"/>
              <a:t>temporary </a:t>
            </a:r>
            <a:r>
              <a:rPr lang="en-US" sz="1650" dirty="0"/>
              <a:t>workers </a:t>
            </a:r>
            <a:r>
              <a:rPr lang="en-US" sz="1650" dirty="0" smtClean="0"/>
              <a:t>must </a:t>
            </a:r>
            <a:r>
              <a:rPr lang="en-US" sz="1650" dirty="0"/>
              <a:t>be paid </a:t>
            </a:r>
            <a:r>
              <a:rPr lang="en-US" sz="1650" dirty="0" smtClean="0"/>
              <a:t>the minimum </a:t>
            </a:r>
            <a:r>
              <a:rPr lang="en-US" sz="1650" dirty="0"/>
              <a:t>wage.</a:t>
            </a:r>
          </a:p>
          <a:p>
            <a:pPr marL="344488" lvl="1" indent="-342900">
              <a:buClr>
                <a:srgbClr val="00B050"/>
              </a:buClr>
              <a:buFont typeface="Wingdings 3" panose="05040102010807070707" pitchFamily="18" charset="2"/>
              <a:buChar char=""/>
            </a:pPr>
            <a:r>
              <a:rPr lang="en-US" sz="1650" b="1" dirty="0" smtClean="0"/>
              <a:t>Employment and Equality (Age) Regulations 2006 - </a:t>
            </a:r>
            <a:r>
              <a:rPr lang="en-US" sz="1650" dirty="0" smtClean="0"/>
              <a:t> </a:t>
            </a:r>
          </a:p>
          <a:p>
            <a:pPr marL="690563" lvl="1" indent="-396875">
              <a:buClr>
                <a:srgbClr val="00B050"/>
              </a:buClr>
              <a:buFont typeface="Arial" panose="020B0604020202020204" pitchFamily="34" charset="0"/>
              <a:buChar char="•"/>
            </a:pPr>
            <a:r>
              <a:rPr lang="en-US" sz="1650" dirty="0" smtClean="0"/>
              <a:t>The </a:t>
            </a:r>
            <a:r>
              <a:rPr lang="en-US" sz="1650" dirty="0"/>
              <a:t>main </a:t>
            </a:r>
            <a:r>
              <a:rPr lang="en-US" sz="1650" dirty="0" smtClean="0"/>
              <a:t>theme of this is that it </a:t>
            </a:r>
            <a:r>
              <a:rPr lang="en-US" sz="1650" dirty="0"/>
              <a:t>will </a:t>
            </a:r>
            <a:r>
              <a:rPr lang="en-US" sz="1650" dirty="0" smtClean="0"/>
              <a:t>be unlawful to discriminate against workers under 65 on the </a:t>
            </a:r>
            <a:r>
              <a:rPr lang="en-US" sz="1650" dirty="0"/>
              <a:t>grounds of </a:t>
            </a:r>
            <a:r>
              <a:rPr lang="en-US" sz="1650" dirty="0" smtClean="0"/>
              <a:t>age.</a:t>
            </a:r>
          </a:p>
          <a:p>
            <a:pPr marL="690563" lvl="1" indent="-396875">
              <a:buClr>
                <a:srgbClr val="00B050"/>
              </a:buClr>
              <a:buFont typeface="Arial" panose="020B0604020202020204" pitchFamily="34" charset="0"/>
              <a:buChar char="•"/>
            </a:pPr>
            <a:r>
              <a:rPr lang="en-US" sz="1650" dirty="0" smtClean="0"/>
              <a:t>Making </a:t>
            </a:r>
            <a:r>
              <a:rPr lang="en-US" sz="1650" dirty="0"/>
              <a:t>someone </a:t>
            </a:r>
            <a:r>
              <a:rPr lang="en-US" sz="1650" dirty="0" smtClean="0"/>
              <a:t>redundant </a:t>
            </a:r>
            <a:r>
              <a:rPr lang="en-US" sz="1650" dirty="0"/>
              <a:t>or barring workers from </a:t>
            </a:r>
            <a:r>
              <a:rPr lang="en-US" sz="1650" dirty="0" smtClean="0"/>
              <a:t>training or promotion </a:t>
            </a:r>
            <a:r>
              <a:rPr lang="en-US" sz="1650" dirty="0"/>
              <a:t>because they are too old - or too young </a:t>
            </a:r>
            <a:r>
              <a:rPr lang="en-US" sz="1650" dirty="0" smtClean="0"/>
              <a:t>– will be </a:t>
            </a:r>
            <a:r>
              <a:rPr lang="en-US" sz="1650" dirty="0"/>
              <a:t>illegal.</a:t>
            </a:r>
          </a:p>
          <a:p>
            <a:pPr marL="690563" lvl="1" indent="-396875">
              <a:buClr>
                <a:srgbClr val="00B050"/>
              </a:buClr>
              <a:buFont typeface="Arial" panose="020B0604020202020204" pitchFamily="34" charset="0"/>
              <a:buChar char="•"/>
            </a:pPr>
            <a:r>
              <a:rPr lang="en-US" sz="1650" dirty="0" smtClean="0"/>
              <a:t>As they approach 65, workers will have to give 6 months notice that </a:t>
            </a:r>
            <a:r>
              <a:rPr lang="en-US" sz="1650" dirty="0"/>
              <a:t>their employer </a:t>
            </a:r>
            <a:r>
              <a:rPr lang="en-US" sz="1650" dirty="0" smtClean="0"/>
              <a:t>wants </a:t>
            </a:r>
            <a:r>
              <a:rPr lang="en-US" sz="1650" dirty="0"/>
              <a:t>them to </a:t>
            </a:r>
            <a:r>
              <a:rPr lang="en-US" sz="1650" dirty="0" smtClean="0"/>
              <a:t>give up their job and leave.</a:t>
            </a:r>
            <a:endParaRPr lang="en-US" sz="1650" dirty="0"/>
          </a:p>
        </p:txBody>
      </p:sp>
      <p:graphicFrame>
        <p:nvGraphicFramePr>
          <p:cNvPr id="6" name="Table 5"/>
          <p:cNvGraphicFramePr>
            <a:graphicFrameLocks noGrp="1"/>
          </p:cNvGraphicFramePr>
          <p:nvPr>
            <p:extLst>
              <p:ext uri="{D42A27DB-BD31-4B8C-83A1-F6EECF244321}">
                <p14:modId xmlns:p14="http://schemas.microsoft.com/office/powerpoint/2010/main" val="3806195285"/>
              </p:ext>
            </p:extLst>
          </p:nvPr>
        </p:nvGraphicFramePr>
        <p:xfrm>
          <a:off x="7236296" y="1052736"/>
          <a:ext cx="1584176" cy="5616624"/>
        </p:xfrm>
        <a:graphic>
          <a:graphicData uri="http://schemas.openxmlformats.org/drawingml/2006/table">
            <a:tbl>
              <a:tblPr firstRow="1" firstCol="1" lastRow="1" lastCol="1" bandRow="1" bandCol="1">
                <a:effectLst>
                  <a:outerShdw blurRad="50800" dist="38100" dir="2700000" algn="tl" rotWithShape="0">
                    <a:prstClr val="black">
                      <a:alpha val="40000"/>
                    </a:prstClr>
                  </a:outerShdw>
                </a:effectLst>
                <a:tableStyleId>{2D5ABB26-0587-4C30-8999-92F81FD0307C}</a:tableStyleId>
              </a:tblPr>
              <a:tblGrid>
                <a:gridCol w="1584176"/>
              </a:tblGrid>
              <a:tr h="370099">
                <a:tc>
                  <a:txBody>
                    <a:bodyPr/>
                    <a:lstStyle/>
                    <a:p>
                      <a:pPr>
                        <a:spcAft>
                          <a:spcPts val="0"/>
                        </a:spcAft>
                      </a:pPr>
                      <a:endParaRPr lang="en-GB" sz="130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5246525">
                <a:tc>
                  <a:txBody>
                    <a:bodyPr/>
                    <a:lstStyle/>
                    <a:p>
                      <a:pPr marL="177800" indent="-177800" algn="l">
                        <a:spcAft>
                          <a:spcPts val="600"/>
                        </a:spcAft>
                        <a:buFontTx/>
                        <a:buBlip>
                          <a:blip r:embed="rId3"/>
                        </a:buBlip>
                      </a:pPr>
                      <a:r>
                        <a:rPr lang="en-GB" sz="1300" baseline="0" dirty="0" smtClean="0">
                          <a:solidFill>
                            <a:srgbClr val="FF0000"/>
                          </a:solidFill>
                          <a:effectLst/>
                          <a:latin typeface="Arial" pitchFamily="34" charset="0"/>
                          <a:ea typeface="Times New Roman"/>
                          <a:cs typeface="Arial" pitchFamily="34" charset="0"/>
                        </a:rPr>
                        <a:t>Why do companies react differently to events</a:t>
                      </a:r>
                    </a:p>
                    <a:p>
                      <a:pPr marL="177800" indent="-177800" algn="l">
                        <a:spcAft>
                          <a:spcPts val="600"/>
                        </a:spcAft>
                        <a:buFontTx/>
                        <a:buBlip>
                          <a:blip r:embed="rId3"/>
                        </a:buBlip>
                      </a:pPr>
                      <a:r>
                        <a:rPr lang="en-GB" sz="1300" baseline="0" dirty="0" smtClean="0">
                          <a:solidFill>
                            <a:schemeClr val="tx1"/>
                          </a:solidFill>
                          <a:effectLst/>
                          <a:latin typeface="Arial" pitchFamily="34" charset="0"/>
                          <a:ea typeface="Times New Roman"/>
                          <a:cs typeface="Arial" pitchFamily="34" charset="0"/>
                        </a:rPr>
                        <a:t>What is the difference between ethics and morals</a:t>
                      </a:r>
                    </a:p>
                    <a:p>
                      <a:pPr marL="177800" indent="-177800" algn="l">
                        <a:spcAft>
                          <a:spcPts val="600"/>
                        </a:spcAft>
                        <a:buFontTx/>
                        <a:buBlip>
                          <a:blip r:embed="rId3"/>
                        </a:buBlip>
                      </a:pPr>
                      <a:r>
                        <a:rPr lang="en-GB" sz="1300" baseline="0" dirty="0" smtClean="0">
                          <a:solidFill>
                            <a:srgbClr val="FF0000"/>
                          </a:solidFill>
                          <a:effectLst/>
                          <a:latin typeface="Arial" pitchFamily="34" charset="0"/>
                          <a:ea typeface="Times New Roman"/>
                          <a:cs typeface="Arial" pitchFamily="34" charset="0"/>
                        </a:rPr>
                        <a:t>Who really cares about Copyright</a:t>
                      </a:r>
                    </a:p>
                    <a:p>
                      <a:pPr marL="177800" indent="-177800" algn="l">
                        <a:spcAft>
                          <a:spcPts val="600"/>
                        </a:spcAft>
                        <a:buFontTx/>
                        <a:buBlip>
                          <a:blip r:embed="rId3"/>
                        </a:buBlip>
                      </a:pPr>
                      <a:r>
                        <a:rPr lang="en-GB" sz="1300" baseline="0" dirty="0" smtClean="0">
                          <a:solidFill>
                            <a:schemeClr val="tx1"/>
                          </a:solidFill>
                          <a:effectLst/>
                          <a:latin typeface="Arial" pitchFamily="34" charset="0"/>
                          <a:ea typeface="Times New Roman"/>
                          <a:cs typeface="Arial" pitchFamily="34" charset="0"/>
                        </a:rPr>
                        <a:t>Are the rules of business the same all over the world</a:t>
                      </a:r>
                    </a:p>
                    <a:p>
                      <a:pPr marL="177800" indent="-177800" algn="l">
                        <a:spcAft>
                          <a:spcPts val="600"/>
                        </a:spcAft>
                        <a:buFontTx/>
                        <a:buBlip>
                          <a:blip r:embed="rId3"/>
                        </a:buBlip>
                      </a:pPr>
                      <a:r>
                        <a:rPr lang="en-US" sz="1300" baseline="0" dirty="0" smtClean="0">
                          <a:solidFill>
                            <a:srgbClr val="FF0000"/>
                          </a:solidFill>
                          <a:effectLst/>
                          <a:latin typeface="Arial" pitchFamily="34" charset="0"/>
                          <a:ea typeface="Times New Roman"/>
                          <a:cs typeface="Arial" pitchFamily="34" charset="0"/>
                        </a:rPr>
                        <a:t>What will Brexit mean for the school</a:t>
                      </a:r>
                    </a:p>
                    <a:p>
                      <a:pPr marL="177800" indent="-177800" algn="l">
                        <a:spcAft>
                          <a:spcPts val="600"/>
                        </a:spcAft>
                        <a:buFontTx/>
                        <a:buBlip>
                          <a:blip r:embed="rId3"/>
                        </a:buBlip>
                      </a:pPr>
                      <a:r>
                        <a:rPr lang="en-US" sz="1300" baseline="0" dirty="0" smtClean="0">
                          <a:solidFill>
                            <a:schemeClr val="tx1"/>
                          </a:solidFill>
                          <a:effectLst/>
                          <a:latin typeface="Arial" pitchFamily="34" charset="0"/>
                          <a:ea typeface="Times New Roman"/>
                          <a:cs typeface="Arial" pitchFamily="34" charset="0"/>
                        </a:rPr>
                        <a:t>What is the 10% rule in pollution terms</a:t>
                      </a:r>
                    </a:p>
                    <a:p>
                      <a:pPr marL="177800" indent="-177800" algn="l">
                        <a:spcAft>
                          <a:spcPts val="600"/>
                        </a:spcAft>
                        <a:buFontTx/>
                        <a:buBlip>
                          <a:blip r:embed="rId3"/>
                        </a:buBlip>
                      </a:pPr>
                      <a:r>
                        <a:rPr lang="en-US" sz="1300" baseline="0" dirty="0" smtClean="0">
                          <a:solidFill>
                            <a:srgbClr val="FF0000"/>
                          </a:solidFill>
                          <a:effectLst/>
                          <a:latin typeface="Arial" pitchFamily="34" charset="0"/>
                          <a:ea typeface="Times New Roman"/>
                          <a:cs typeface="Arial" pitchFamily="34" charset="0"/>
                        </a:rPr>
                        <a:t>Can I be prosecuted for Business Activity abroad.</a:t>
                      </a:r>
                      <a:endParaRPr lang="en-GB" sz="1300" dirty="0" smtClean="0">
                        <a:solidFill>
                          <a:srgbClr val="FF0000"/>
                        </a:solidFill>
                        <a:effectLst/>
                        <a:latin typeface="Arial" pitchFamily="34" charset="0"/>
                        <a:ea typeface="Times New Roman"/>
                        <a:cs typeface="Arial" pitchFamily="34"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9" name="Picture 4" descr="Think About"/>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7344308" y="1082133"/>
            <a:ext cx="1368152" cy="330643"/>
          </a:xfrm>
          <a:prstGeom prst="rect">
            <a:avLst/>
          </a:prstGeom>
          <a:noFill/>
          <a:extLst>
            <a:ext uri="{909E8E84-426E-40DD-AFC4-6F175D3DCCD1}">
              <a14:hiddenFill xmlns:a14="http://schemas.microsoft.com/office/drawing/2010/main">
                <a:solidFill>
                  <a:srgbClr val="FFFFFF"/>
                </a:solidFill>
              </a14:hiddenFill>
            </a:ext>
          </a:extLst>
        </p:spPr>
      </p:pic>
      <p:sp>
        <p:nvSpPr>
          <p:cNvPr id="10" name="Title 2"/>
          <p:cNvSpPr>
            <a:spLocks noGrp="1"/>
          </p:cNvSpPr>
          <p:nvPr>
            <p:ph type="title"/>
          </p:nvPr>
        </p:nvSpPr>
        <p:spPr>
          <a:xfrm>
            <a:off x="70266" y="72008"/>
            <a:ext cx="8859452" cy="548680"/>
          </a:xfrm>
        </p:spPr>
        <p:txBody>
          <a:bodyPr>
            <a:noAutofit/>
          </a:bodyPr>
          <a:lstStyle/>
          <a:p>
            <a:r>
              <a:rPr lang="en-US" sz="3600" dirty="0" smtClean="0"/>
              <a:t>6.1 – External Business Environment - Legal</a:t>
            </a:r>
            <a:endParaRPr lang="en-GB" sz="3600" dirty="0"/>
          </a:p>
        </p:txBody>
      </p:sp>
    </p:spTree>
    <p:extLst>
      <p:ext uri="{BB962C8B-B14F-4D97-AF65-F5344CB8AC3E}">
        <p14:creationId xmlns:p14="http://schemas.microsoft.com/office/powerpoint/2010/main" val="3876808295"/>
      </p:ext>
    </p:extLst>
  </p:cSld>
  <p:clrMapOvr>
    <a:masterClrMapping/>
  </p:clrMapOvr>
  <p:transition advClick="0"/>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1052736"/>
            <a:ext cx="6912768" cy="5878532"/>
          </a:xfrm>
          <a:prstGeom prst="rect">
            <a:avLst/>
          </a:prstGeom>
        </p:spPr>
        <p:txBody>
          <a:bodyPr wrap="square">
            <a:spAutoFit/>
          </a:bodyPr>
          <a:lstStyle/>
          <a:p>
            <a:pPr marL="344488" lvl="1" indent="-342900">
              <a:buClr>
                <a:srgbClr val="00B050"/>
              </a:buClr>
              <a:buFont typeface="Wingdings 3" panose="05040102010807070707" pitchFamily="18" charset="2"/>
              <a:buChar char=""/>
            </a:pPr>
            <a:r>
              <a:rPr lang="en-US" sz="1830" b="1" dirty="0" smtClean="0"/>
              <a:t>The Equality Act 2010</a:t>
            </a:r>
            <a:r>
              <a:rPr lang="en-US" sz="1830" dirty="0" smtClean="0"/>
              <a:t> This Act replaced </a:t>
            </a:r>
            <a:r>
              <a:rPr lang="en-US" sz="1830" dirty="0"/>
              <a:t>a </a:t>
            </a:r>
            <a:r>
              <a:rPr lang="en-US" sz="1830" dirty="0" smtClean="0"/>
              <a:t>number of earlier anti-discrimination  acts in the UK (such as the Disability Discrimination Act </a:t>
            </a:r>
            <a:r>
              <a:rPr lang="en-US" sz="1830" dirty="0"/>
              <a:t>to simplify legislation in this </a:t>
            </a:r>
            <a:r>
              <a:rPr lang="en-US" sz="1830" dirty="0" smtClean="0"/>
              <a:t>area. The Act relates to 9 protected characteristics which cannot be used as a reason to treat people differently or unlawfully..</a:t>
            </a:r>
            <a:endParaRPr lang="en-US" sz="1830" dirty="0"/>
          </a:p>
          <a:p>
            <a:pPr marL="344488" lvl="1" indent="-342900">
              <a:buClr>
                <a:srgbClr val="00B050"/>
              </a:buClr>
              <a:buFont typeface="Wingdings 3" panose="05040102010807070707" pitchFamily="18" charset="2"/>
              <a:buChar char=""/>
            </a:pPr>
            <a:r>
              <a:rPr lang="en-US" sz="1830" dirty="0" smtClean="0"/>
              <a:t>Each person in the UK is protected by this act as everybody has one or more of these characteristics. These are:</a:t>
            </a:r>
            <a:endParaRPr lang="en-US" sz="1830" dirty="0"/>
          </a:p>
          <a:p>
            <a:pPr marL="690563" lvl="1" indent="-342900">
              <a:buClr>
                <a:srgbClr val="00B050"/>
              </a:buClr>
              <a:buFont typeface="Arial" panose="020B0604020202020204" pitchFamily="34" charset="0"/>
              <a:buChar char="•"/>
            </a:pPr>
            <a:r>
              <a:rPr lang="en-US" sz="1830" dirty="0" smtClean="0"/>
              <a:t>Age</a:t>
            </a:r>
            <a:endParaRPr lang="en-US" sz="1830" dirty="0"/>
          </a:p>
          <a:p>
            <a:pPr marL="690563" lvl="1" indent="-342900">
              <a:buClr>
                <a:srgbClr val="00B050"/>
              </a:buClr>
              <a:buFont typeface="Arial" panose="020B0604020202020204" pitchFamily="34" charset="0"/>
              <a:buChar char="•"/>
            </a:pPr>
            <a:r>
              <a:rPr lang="en-US" sz="1830" dirty="0" smtClean="0"/>
              <a:t>Disability</a:t>
            </a:r>
            <a:endParaRPr lang="en-US" sz="1830" dirty="0"/>
          </a:p>
          <a:p>
            <a:pPr marL="690563" lvl="1" indent="-342900">
              <a:buClr>
                <a:srgbClr val="00B050"/>
              </a:buClr>
              <a:buFont typeface="Arial" panose="020B0604020202020204" pitchFamily="34" charset="0"/>
              <a:buChar char="•"/>
            </a:pPr>
            <a:r>
              <a:rPr lang="en-US" sz="1830" dirty="0" smtClean="0"/>
              <a:t>Gender reassignment</a:t>
            </a:r>
            <a:endParaRPr lang="en-US" sz="1830" dirty="0"/>
          </a:p>
          <a:p>
            <a:pPr marL="690563" lvl="1" indent="-342900">
              <a:buClr>
                <a:srgbClr val="00B050"/>
              </a:buClr>
              <a:buFont typeface="Arial" panose="020B0604020202020204" pitchFamily="34" charset="0"/>
              <a:buChar char="•"/>
            </a:pPr>
            <a:r>
              <a:rPr lang="en-US" sz="1830" dirty="0" smtClean="0"/>
              <a:t>Marriage and partnership</a:t>
            </a:r>
            <a:endParaRPr lang="en-US" sz="1830" dirty="0"/>
          </a:p>
          <a:p>
            <a:pPr marL="690563" lvl="1" indent="-342900">
              <a:buClr>
                <a:srgbClr val="00B050"/>
              </a:buClr>
              <a:buFont typeface="Arial" panose="020B0604020202020204" pitchFamily="34" charset="0"/>
              <a:buChar char="•"/>
            </a:pPr>
            <a:r>
              <a:rPr lang="en-US" sz="1830" dirty="0" smtClean="0"/>
              <a:t>Religion or belief</a:t>
            </a:r>
            <a:endParaRPr lang="en-US" sz="1830" dirty="0"/>
          </a:p>
          <a:p>
            <a:pPr marL="690563" lvl="1" indent="-342900">
              <a:buClr>
                <a:srgbClr val="00B050"/>
              </a:buClr>
              <a:buFont typeface="Arial" panose="020B0604020202020204" pitchFamily="34" charset="0"/>
              <a:buChar char="•"/>
            </a:pPr>
            <a:r>
              <a:rPr lang="en-US" sz="1830" dirty="0" smtClean="0"/>
              <a:t>Pregnancy </a:t>
            </a:r>
            <a:r>
              <a:rPr lang="en-US" sz="1830" dirty="0"/>
              <a:t>or maternity</a:t>
            </a:r>
          </a:p>
          <a:p>
            <a:pPr marL="690563" lvl="1" indent="-342900">
              <a:buClr>
                <a:srgbClr val="00B050"/>
              </a:buClr>
              <a:buFont typeface="Arial" panose="020B0604020202020204" pitchFamily="34" charset="0"/>
              <a:buChar char="•"/>
            </a:pPr>
            <a:r>
              <a:rPr lang="en-US" sz="1830" dirty="0" smtClean="0"/>
              <a:t>Sex</a:t>
            </a:r>
          </a:p>
          <a:p>
            <a:pPr marL="690563" lvl="1" indent="-342900">
              <a:buClr>
                <a:srgbClr val="00B050"/>
              </a:buClr>
              <a:buFont typeface="Arial" panose="020B0604020202020204" pitchFamily="34" charset="0"/>
              <a:buChar char="•"/>
            </a:pPr>
            <a:r>
              <a:rPr lang="en-US" sz="1830" dirty="0" smtClean="0"/>
              <a:t>Sexual Orientation</a:t>
            </a:r>
            <a:endParaRPr lang="en-US" sz="1830" dirty="0"/>
          </a:p>
          <a:p>
            <a:pPr marL="344488" lvl="1" indent="-342900">
              <a:buClr>
                <a:srgbClr val="00B050"/>
              </a:buClr>
              <a:buFont typeface="Wingdings 3" panose="05040102010807070707" pitchFamily="18" charset="2"/>
              <a:buChar char=""/>
            </a:pPr>
            <a:r>
              <a:rPr lang="en-US" sz="1830" dirty="0"/>
              <a:t>This Act makes </a:t>
            </a:r>
            <a:r>
              <a:rPr lang="en-US" sz="1830" dirty="0" smtClean="0"/>
              <a:t>unfair treatment </a:t>
            </a:r>
            <a:r>
              <a:rPr lang="en-US" sz="1830" dirty="0"/>
              <a:t>unlawful in the workplace, </a:t>
            </a:r>
            <a:r>
              <a:rPr lang="en-US" sz="1830" dirty="0" smtClean="0"/>
              <a:t>in education </a:t>
            </a:r>
            <a:r>
              <a:rPr lang="en-US" sz="1830" dirty="0"/>
              <a:t>and when supplying goods and </a:t>
            </a:r>
            <a:r>
              <a:rPr lang="en-US" sz="1830" dirty="0" smtClean="0"/>
              <a:t>services.</a:t>
            </a:r>
          </a:p>
          <a:p>
            <a:pPr marL="344488" lvl="1" indent="-342900">
              <a:buClr>
                <a:srgbClr val="00B050"/>
              </a:buClr>
              <a:buFont typeface="Wingdings 3" panose="05040102010807070707" pitchFamily="18" charset="2"/>
              <a:buChar char=""/>
            </a:pPr>
            <a:r>
              <a:rPr lang="en-US" sz="1830" dirty="0" smtClean="0"/>
              <a:t>Failure to abide by these in any form, to discriminate can lead to fines and sanctions against the company and will severely damage the company’s reputation.</a:t>
            </a:r>
            <a:endParaRPr lang="en-US" sz="1830" dirty="0" smtClean="0"/>
          </a:p>
        </p:txBody>
      </p:sp>
      <p:graphicFrame>
        <p:nvGraphicFramePr>
          <p:cNvPr id="6" name="Table 5"/>
          <p:cNvGraphicFramePr>
            <a:graphicFrameLocks noGrp="1"/>
          </p:cNvGraphicFramePr>
          <p:nvPr>
            <p:extLst>
              <p:ext uri="{D42A27DB-BD31-4B8C-83A1-F6EECF244321}">
                <p14:modId xmlns:p14="http://schemas.microsoft.com/office/powerpoint/2010/main" val="3190702926"/>
              </p:ext>
            </p:extLst>
          </p:nvPr>
        </p:nvGraphicFramePr>
        <p:xfrm>
          <a:off x="7236296" y="1052736"/>
          <a:ext cx="1584176" cy="5616624"/>
        </p:xfrm>
        <a:graphic>
          <a:graphicData uri="http://schemas.openxmlformats.org/drawingml/2006/table">
            <a:tbl>
              <a:tblPr firstRow="1" firstCol="1" lastRow="1" lastCol="1" bandRow="1" bandCol="1">
                <a:effectLst>
                  <a:outerShdw blurRad="50800" dist="38100" dir="2700000" algn="tl" rotWithShape="0">
                    <a:prstClr val="black">
                      <a:alpha val="40000"/>
                    </a:prstClr>
                  </a:outerShdw>
                </a:effectLst>
                <a:tableStyleId>{2D5ABB26-0587-4C30-8999-92F81FD0307C}</a:tableStyleId>
              </a:tblPr>
              <a:tblGrid>
                <a:gridCol w="1584176"/>
              </a:tblGrid>
              <a:tr h="370099">
                <a:tc>
                  <a:txBody>
                    <a:bodyPr/>
                    <a:lstStyle/>
                    <a:p>
                      <a:pPr>
                        <a:spcAft>
                          <a:spcPts val="0"/>
                        </a:spcAft>
                      </a:pPr>
                      <a:endParaRPr lang="en-GB" sz="130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5246525">
                <a:tc>
                  <a:txBody>
                    <a:bodyPr/>
                    <a:lstStyle/>
                    <a:p>
                      <a:pPr marL="177800" indent="-177800" algn="l">
                        <a:spcAft>
                          <a:spcPts val="600"/>
                        </a:spcAft>
                        <a:buFontTx/>
                        <a:buBlip>
                          <a:blip r:embed="rId3"/>
                        </a:buBlip>
                      </a:pPr>
                      <a:r>
                        <a:rPr lang="en-GB" sz="1300" baseline="0" dirty="0" smtClean="0">
                          <a:solidFill>
                            <a:srgbClr val="FF0000"/>
                          </a:solidFill>
                          <a:effectLst/>
                          <a:latin typeface="Arial" pitchFamily="34" charset="0"/>
                          <a:ea typeface="Times New Roman"/>
                          <a:cs typeface="Arial" pitchFamily="34" charset="0"/>
                        </a:rPr>
                        <a:t>Why do companies react differently to events</a:t>
                      </a:r>
                    </a:p>
                    <a:p>
                      <a:pPr marL="177800" indent="-177800" algn="l">
                        <a:spcAft>
                          <a:spcPts val="600"/>
                        </a:spcAft>
                        <a:buFontTx/>
                        <a:buBlip>
                          <a:blip r:embed="rId3"/>
                        </a:buBlip>
                      </a:pPr>
                      <a:r>
                        <a:rPr lang="en-GB" sz="1300" baseline="0" dirty="0" smtClean="0">
                          <a:solidFill>
                            <a:schemeClr val="tx1"/>
                          </a:solidFill>
                          <a:effectLst/>
                          <a:latin typeface="Arial" pitchFamily="34" charset="0"/>
                          <a:ea typeface="Times New Roman"/>
                          <a:cs typeface="Arial" pitchFamily="34" charset="0"/>
                        </a:rPr>
                        <a:t>What is the difference between ethics and morals</a:t>
                      </a:r>
                    </a:p>
                    <a:p>
                      <a:pPr marL="177800" indent="-177800" algn="l">
                        <a:spcAft>
                          <a:spcPts val="600"/>
                        </a:spcAft>
                        <a:buFontTx/>
                        <a:buBlip>
                          <a:blip r:embed="rId3"/>
                        </a:buBlip>
                      </a:pPr>
                      <a:r>
                        <a:rPr lang="en-GB" sz="1300" baseline="0" dirty="0" smtClean="0">
                          <a:solidFill>
                            <a:srgbClr val="FF0000"/>
                          </a:solidFill>
                          <a:effectLst/>
                          <a:latin typeface="Arial" pitchFamily="34" charset="0"/>
                          <a:ea typeface="Times New Roman"/>
                          <a:cs typeface="Arial" pitchFamily="34" charset="0"/>
                        </a:rPr>
                        <a:t>Who really cares about Copyright</a:t>
                      </a:r>
                    </a:p>
                    <a:p>
                      <a:pPr marL="177800" indent="-177800" algn="l">
                        <a:spcAft>
                          <a:spcPts val="600"/>
                        </a:spcAft>
                        <a:buFontTx/>
                        <a:buBlip>
                          <a:blip r:embed="rId3"/>
                        </a:buBlip>
                      </a:pPr>
                      <a:r>
                        <a:rPr lang="en-GB" sz="1300" baseline="0" dirty="0" smtClean="0">
                          <a:solidFill>
                            <a:schemeClr val="tx1"/>
                          </a:solidFill>
                          <a:effectLst/>
                          <a:latin typeface="Arial" pitchFamily="34" charset="0"/>
                          <a:ea typeface="Times New Roman"/>
                          <a:cs typeface="Arial" pitchFamily="34" charset="0"/>
                        </a:rPr>
                        <a:t>Are the rules of business the same all over the world</a:t>
                      </a:r>
                    </a:p>
                    <a:p>
                      <a:pPr marL="177800" indent="-177800" algn="l">
                        <a:spcAft>
                          <a:spcPts val="600"/>
                        </a:spcAft>
                        <a:buFontTx/>
                        <a:buBlip>
                          <a:blip r:embed="rId3"/>
                        </a:buBlip>
                      </a:pPr>
                      <a:r>
                        <a:rPr lang="en-US" sz="1300" baseline="0" dirty="0" smtClean="0">
                          <a:solidFill>
                            <a:srgbClr val="FF0000"/>
                          </a:solidFill>
                          <a:effectLst/>
                          <a:latin typeface="Arial" pitchFamily="34" charset="0"/>
                          <a:ea typeface="Times New Roman"/>
                          <a:cs typeface="Arial" pitchFamily="34" charset="0"/>
                        </a:rPr>
                        <a:t>What will Brexit mean for the school</a:t>
                      </a:r>
                    </a:p>
                    <a:p>
                      <a:pPr marL="177800" indent="-177800" algn="l">
                        <a:spcAft>
                          <a:spcPts val="600"/>
                        </a:spcAft>
                        <a:buFontTx/>
                        <a:buBlip>
                          <a:blip r:embed="rId3"/>
                        </a:buBlip>
                      </a:pPr>
                      <a:r>
                        <a:rPr lang="en-US" sz="1300" baseline="0" dirty="0" smtClean="0">
                          <a:solidFill>
                            <a:schemeClr val="tx1"/>
                          </a:solidFill>
                          <a:effectLst/>
                          <a:latin typeface="Arial" pitchFamily="34" charset="0"/>
                          <a:ea typeface="Times New Roman"/>
                          <a:cs typeface="Arial" pitchFamily="34" charset="0"/>
                        </a:rPr>
                        <a:t>What is the 10% rule in pollution terms</a:t>
                      </a:r>
                    </a:p>
                    <a:p>
                      <a:pPr marL="177800" indent="-177800" algn="l">
                        <a:spcAft>
                          <a:spcPts val="600"/>
                        </a:spcAft>
                        <a:buFontTx/>
                        <a:buBlip>
                          <a:blip r:embed="rId3"/>
                        </a:buBlip>
                      </a:pPr>
                      <a:r>
                        <a:rPr lang="en-US" sz="1300" baseline="0" dirty="0" smtClean="0">
                          <a:solidFill>
                            <a:srgbClr val="FF0000"/>
                          </a:solidFill>
                          <a:effectLst/>
                          <a:latin typeface="Arial" pitchFamily="34" charset="0"/>
                          <a:ea typeface="Times New Roman"/>
                          <a:cs typeface="Arial" pitchFamily="34" charset="0"/>
                        </a:rPr>
                        <a:t>Can I be prosecuted for Business Activity abroad.</a:t>
                      </a:r>
                      <a:endParaRPr lang="en-GB" sz="1300" dirty="0" smtClean="0">
                        <a:solidFill>
                          <a:srgbClr val="FF0000"/>
                        </a:solidFill>
                        <a:effectLst/>
                        <a:latin typeface="Arial" pitchFamily="34" charset="0"/>
                        <a:ea typeface="Times New Roman"/>
                        <a:cs typeface="Arial" pitchFamily="34"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9" name="Picture 4" descr="Think About"/>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7344308" y="1082133"/>
            <a:ext cx="1368152" cy="330643"/>
          </a:xfrm>
          <a:prstGeom prst="rect">
            <a:avLst/>
          </a:prstGeom>
          <a:noFill/>
          <a:extLst>
            <a:ext uri="{909E8E84-426E-40DD-AFC4-6F175D3DCCD1}">
              <a14:hiddenFill xmlns:a14="http://schemas.microsoft.com/office/drawing/2010/main">
                <a:solidFill>
                  <a:srgbClr val="FFFFFF"/>
                </a:solidFill>
              </a14:hiddenFill>
            </a:ext>
          </a:extLst>
        </p:spPr>
      </p:pic>
      <p:sp>
        <p:nvSpPr>
          <p:cNvPr id="10" name="Title 2"/>
          <p:cNvSpPr>
            <a:spLocks noGrp="1"/>
          </p:cNvSpPr>
          <p:nvPr>
            <p:ph type="title"/>
          </p:nvPr>
        </p:nvSpPr>
        <p:spPr>
          <a:xfrm>
            <a:off x="70266" y="72008"/>
            <a:ext cx="8859452" cy="548680"/>
          </a:xfrm>
        </p:spPr>
        <p:txBody>
          <a:bodyPr>
            <a:noAutofit/>
          </a:bodyPr>
          <a:lstStyle/>
          <a:p>
            <a:r>
              <a:rPr lang="en-US" sz="3600" dirty="0" smtClean="0"/>
              <a:t>6.1 – External Business Environment - Legal</a:t>
            </a:r>
            <a:endParaRPr lang="en-GB" sz="3600" dirty="0"/>
          </a:p>
        </p:txBody>
      </p:sp>
    </p:spTree>
    <p:extLst>
      <p:ext uri="{BB962C8B-B14F-4D97-AF65-F5344CB8AC3E}">
        <p14:creationId xmlns:p14="http://schemas.microsoft.com/office/powerpoint/2010/main" val="3498905123"/>
      </p:ext>
    </p:extLst>
  </p:cSld>
  <p:clrMapOvr>
    <a:masterClrMapping/>
  </p:clrMapOvr>
  <p:transition advClick="0"/>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1052736"/>
            <a:ext cx="8568952" cy="5478423"/>
          </a:xfrm>
          <a:prstGeom prst="rect">
            <a:avLst/>
          </a:prstGeom>
        </p:spPr>
        <p:txBody>
          <a:bodyPr wrap="square">
            <a:spAutoFit/>
          </a:bodyPr>
          <a:lstStyle/>
          <a:p>
            <a:pPr marL="344488" lvl="1" indent="-342900">
              <a:buClr>
                <a:srgbClr val="00B050"/>
              </a:buClr>
              <a:buFont typeface="Wingdings 3" panose="05040102010807070707" pitchFamily="18" charset="2"/>
              <a:buChar char=""/>
            </a:pPr>
            <a:r>
              <a:rPr lang="en-US" sz="1750" b="1" dirty="0" smtClean="0"/>
              <a:t>Health and safety </a:t>
            </a:r>
            <a:r>
              <a:rPr lang="en-US" sz="1750" dirty="0" smtClean="0"/>
              <a:t>legislation has been enacted to discourage, dangerous practices by businesses and to protect </a:t>
            </a:r>
            <a:r>
              <a:rPr lang="en-US" sz="1750" dirty="0"/>
              <a:t>the- </a:t>
            </a:r>
            <a:r>
              <a:rPr lang="en-US" sz="1750" dirty="0" smtClean="0"/>
              <a:t>workforce.</a:t>
            </a:r>
          </a:p>
          <a:p>
            <a:pPr marL="344488" lvl="1" indent="-342900">
              <a:buClr>
                <a:srgbClr val="00B050"/>
              </a:buClr>
              <a:buFont typeface="Wingdings 3" panose="05040102010807070707" pitchFamily="18" charset="2"/>
              <a:buChar char=""/>
            </a:pPr>
            <a:r>
              <a:rPr lang="en-US" sz="1750" dirty="0" smtClean="0"/>
              <a:t>The legislation </a:t>
            </a:r>
            <a:r>
              <a:rPr lang="en-US" sz="1750" dirty="0"/>
              <a:t>in the, UK is </a:t>
            </a:r>
            <a:r>
              <a:rPr lang="en-US" sz="1750" dirty="0" smtClean="0"/>
              <a:t>designed to prevent accidents </a:t>
            </a:r>
            <a:r>
              <a:rPr lang="en-US" sz="1750" dirty="0"/>
              <a:t>in </a:t>
            </a:r>
            <a:r>
              <a:rPr lang="en-US" sz="1750" dirty="0" smtClean="0"/>
              <a:t>the workplace, and </a:t>
            </a:r>
            <a:r>
              <a:rPr lang="en-US" sz="1750" dirty="0"/>
              <a:t>has </a:t>
            </a:r>
            <a:r>
              <a:rPr lang="en-US" sz="1750" dirty="0" smtClean="0"/>
              <a:t>developed </a:t>
            </a:r>
            <a:r>
              <a:rPr lang="en-US" sz="1750" dirty="0"/>
              <a:t>steadily </a:t>
            </a:r>
            <a:r>
              <a:rPr lang="en-US" sz="1750" dirty="0" smtClean="0"/>
              <a:t>over the last 30 years.</a:t>
            </a:r>
            <a:endParaRPr lang="en-US" sz="1750" dirty="0"/>
          </a:p>
          <a:p>
            <a:pPr marL="344488" lvl="1" indent="-342900">
              <a:buClr>
                <a:srgbClr val="00B050"/>
              </a:buClr>
              <a:buFont typeface="Wingdings 3" panose="05040102010807070707" pitchFamily="18" charset="2"/>
              <a:buChar char=""/>
            </a:pPr>
            <a:r>
              <a:rPr lang="en-US" sz="1750" dirty="0"/>
              <a:t>The main Act in the UK is the Health and </a:t>
            </a:r>
            <a:r>
              <a:rPr lang="en-US" sz="1750" dirty="0" smtClean="0"/>
              <a:t>Safety </a:t>
            </a:r>
            <a:r>
              <a:rPr lang="en-US" sz="1750" dirty="0"/>
              <a:t>Act </a:t>
            </a:r>
            <a:r>
              <a:rPr lang="en-US" sz="1750" dirty="0" smtClean="0"/>
              <a:t>of 1974. This </a:t>
            </a:r>
            <a:r>
              <a:rPr lang="en-US" sz="1750" dirty="0"/>
              <a:t>Act gives employers a </a:t>
            </a:r>
            <a:r>
              <a:rPr lang="en-US" sz="1750" dirty="0" smtClean="0"/>
              <a:t>legal obligation to ensure that they safeguard all their employees “health</a:t>
            </a:r>
            <a:r>
              <a:rPr lang="en-US" sz="1750" dirty="0"/>
              <a:t>. safety and welfare at work". The </a:t>
            </a:r>
            <a:r>
              <a:rPr lang="en-US" sz="1750" dirty="0" smtClean="0"/>
              <a:t>Act </a:t>
            </a:r>
            <a:r>
              <a:rPr lang="en-US" sz="1750" dirty="0"/>
              <a:t>covers a range </a:t>
            </a:r>
            <a:r>
              <a:rPr lang="en-US" sz="1750" dirty="0" smtClean="0"/>
              <a:t>of business activities.</a:t>
            </a:r>
            <a:endParaRPr lang="en-US" sz="1750" dirty="0"/>
          </a:p>
          <a:p>
            <a:pPr marL="690563" lvl="1" indent="-292100">
              <a:buClr>
                <a:srgbClr val="00B050"/>
              </a:buClr>
              <a:buFont typeface="Arial" panose="020B0604020202020204" pitchFamily="34" charset="0"/>
              <a:buChar char="•"/>
            </a:pPr>
            <a:r>
              <a:rPr lang="en-US" sz="1750" dirty="0" smtClean="0"/>
              <a:t>The installation and maintenance of </a:t>
            </a:r>
            <a:r>
              <a:rPr lang="en-US" sz="1750" dirty="0"/>
              <a:t>safety equipment and</a:t>
            </a:r>
          </a:p>
          <a:p>
            <a:pPr marL="690563" lvl="1" indent="-292100">
              <a:buClr>
                <a:srgbClr val="00B050"/>
              </a:buClr>
              <a:buFont typeface="Arial" panose="020B0604020202020204" pitchFamily="34" charset="0"/>
              <a:buChar char="•"/>
            </a:pPr>
            <a:r>
              <a:rPr lang="en-US" sz="1750" dirty="0" smtClean="0"/>
              <a:t>clothing</a:t>
            </a:r>
            <a:r>
              <a:rPr lang="en-US" sz="1750" dirty="0"/>
              <a:t>.</a:t>
            </a:r>
          </a:p>
          <a:p>
            <a:pPr marL="690563" lvl="1" indent="-292100">
              <a:buClr>
                <a:srgbClr val="00B050"/>
              </a:buClr>
              <a:buFont typeface="Arial" panose="020B0604020202020204" pitchFamily="34" charset="0"/>
              <a:buChar char="•"/>
            </a:pPr>
            <a:r>
              <a:rPr lang="en-US" sz="1750" dirty="0" smtClean="0"/>
              <a:t>The </a:t>
            </a:r>
            <a:r>
              <a:rPr lang="en-US" sz="1750" dirty="0"/>
              <a:t>maintenance </a:t>
            </a:r>
            <a:r>
              <a:rPr lang="en-US" sz="1750" dirty="0" smtClean="0"/>
              <a:t>of </a:t>
            </a:r>
            <a:r>
              <a:rPr lang="en-US" sz="1750" dirty="0"/>
              <a:t>workplace </a:t>
            </a:r>
            <a:r>
              <a:rPr lang="en-US" sz="1750" dirty="0" smtClean="0"/>
              <a:t>temperatures</a:t>
            </a:r>
            <a:r>
              <a:rPr lang="en-US" sz="1750" dirty="0"/>
              <a:t>.</a:t>
            </a:r>
          </a:p>
          <a:p>
            <a:pPr marL="690563" lvl="1" indent="-292100">
              <a:buClr>
                <a:srgbClr val="00B050"/>
              </a:buClr>
              <a:buFont typeface="Arial" panose="020B0604020202020204" pitchFamily="34" charset="0"/>
              <a:buChar char="•"/>
            </a:pPr>
            <a:r>
              <a:rPr lang="en-US" sz="1750" dirty="0" smtClean="0"/>
              <a:t>Giving employees sufficient breaks during the working day</a:t>
            </a:r>
            <a:r>
              <a:rPr lang="en-US" sz="1750" dirty="0"/>
              <a:t>.</a:t>
            </a:r>
          </a:p>
          <a:p>
            <a:pPr marL="690563" lvl="1" indent="-292100">
              <a:buClr>
                <a:srgbClr val="00B050"/>
              </a:buClr>
              <a:buFont typeface="Arial" panose="020B0604020202020204" pitchFamily="34" charset="0"/>
              <a:buChar char="•"/>
            </a:pPr>
            <a:r>
              <a:rPr lang="en-US" sz="1750" dirty="0" smtClean="0"/>
              <a:t>Providing protection against dangerous substances</a:t>
            </a:r>
            <a:endParaRPr lang="en-US" sz="1750" dirty="0"/>
          </a:p>
          <a:p>
            <a:pPr marL="344488" lvl="1" indent="-342900">
              <a:buClr>
                <a:srgbClr val="00B050"/>
              </a:buClr>
              <a:buFont typeface="Wingdings 3" panose="05040102010807070707" pitchFamily="18" charset="2"/>
              <a:buChar char=""/>
            </a:pPr>
            <a:r>
              <a:rPr lang="en-US" sz="1750" dirty="0" smtClean="0"/>
              <a:t>Businesses </a:t>
            </a:r>
            <a:r>
              <a:rPr lang="en-US" sz="1750" dirty="0"/>
              <a:t>are required to </a:t>
            </a:r>
            <a:r>
              <a:rPr lang="en-US" sz="1750" dirty="0" smtClean="0"/>
              <a:t>protect </a:t>
            </a:r>
            <a:r>
              <a:rPr lang="en-US" sz="1750" dirty="0"/>
              <a:t>the health and safety </a:t>
            </a:r>
            <a:r>
              <a:rPr lang="en-US" sz="1750" dirty="0" smtClean="0"/>
              <a:t>of their employees </a:t>
            </a:r>
            <a:r>
              <a:rPr lang="en-US" sz="1750" dirty="0"/>
              <a:t>'as far as it is </a:t>
            </a:r>
            <a:r>
              <a:rPr lang="en-US" sz="1750" dirty="0" smtClean="0"/>
              <a:t>reasonably </a:t>
            </a:r>
            <a:r>
              <a:rPr lang="en-US" sz="1750" dirty="0"/>
              <a:t>practicable". This </a:t>
            </a:r>
            <a:r>
              <a:rPr lang="en-US" sz="1750" dirty="0" smtClean="0"/>
              <a:t>means that </a:t>
            </a:r>
            <a:r>
              <a:rPr lang="en-US" sz="1750" dirty="0"/>
              <a:t>the business concerned must have </a:t>
            </a:r>
            <a:r>
              <a:rPr lang="en-US" sz="1750" dirty="0" smtClean="0"/>
              <a:t>provided protection appropriate </a:t>
            </a:r>
            <a:r>
              <a:rPr lang="en-US" sz="1750" dirty="0"/>
              <a:t>to the risks. Thus, a chemical manufacturer would </a:t>
            </a:r>
            <a:r>
              <a:rPr lang="en-US" sz="1750" dirty="0" smtClean="0"/>
              <a:t>be expected to provide considerable protection for its employees</a:t>
            </a:r>
            <a:endParaRPr lang="en-US" sz="1750" dirty="0"/>
          </a:p>
          <a:p>
            <a:pPr marL="344488" lvl="1" indent="-342900">
              <a:buClr>
                <a:srgbClr val="00B050"/>
              </a:buClr>
              <a:buFont typeface="Wingdings 3" panose="05040102010807070707" pitchFamily="18" charset="2"/>
              <a:buChar char=""/>
            </a:pPr>
            <a:r>
              <a:rPr lang="en-US" sz="1750" dirty="0" smtClean="0"/>
              <a:t>The </a:t>
            </a:r>
            <a:r>
              <a:rPr lang="en-US" sz="1750" dirty="0"/>
              <a:t>Health and Safety Executive (HSE) </a:t>
            </a:r>
            <a:r>
              <a:rPr lang="en-US" sz="1750" dirty="0" smtClean="0"/>
              <a:t>oversees the operation </a:t>
            </a:r>
            <a:r>
              <a:rPr lang="en-US" sz="1750" dirty="0"/>
              <a:t>of the </a:t>
            </a:r>
            <a:r>
              <a:rPr lang="en-US" sz="1750" dirty="0" smtClean="0"/>
              <a:t>Act </a:t>
            </a:r>
            <a:r>
              <a:rPr lang="en-US" sz="1750" dirty="0"/>
              <a:t>and </a:t>
            </a:r>
            <a:r>
              <a:rPr lang="en-US" sz="1750" dirty="0" smtClean="0"/>
              <a:t>carries out inspections of business premises</a:t>
            </a:r>
            <a:r>
              <a:rPr lang="en-US" sz="1750" dirty="0"/>
              <a:t>. The HSE </a:t>
            </a:r>
            <a:r>
              <a:rPr lang="en-US" sz="1750" dirty="0" smtClean="0"/>
              <a:t>also carries </a:t>
            </a:r>
            <a:r>
              <a:rPr lang="en-US" sz="1750" dirty="0"/>
              <a:t>out </a:t>
            </a:r>
            <a:r>
              <a:rPr lang="en-US" sz="1750" dirty="0" smtClean="0"/>
              <a:t>investigations </a:t>
            </a:r>
            <a:r>
              <a:rPr lang="en-US" sz="1750" dirty="0"/>
              <a:t>following </a:t>
            </a:r>
            <a:r>
              <a:rPr lang="en-US" sz="1750" dirty="0" smtClean="0"/>
              <a:t>any serious workplace accident.</a:t>
            </a:r>
            <a:endParaRPr lang="en-US" sz="1750" dirty="0" smtClean="0"/>
          </a:p>
        </p:txBody>
      </p:sp>
      <p:sp>
        <p:nvSpPr>
          <p:cNvPr id="10" name="Title 2"/>
          <p:cNvSpPr>
            <a:spLocks noGrp="1"/>
          </p:cNvSpPr>
          <p:nvPr>
            <p:ph type="title"/>
          </p:nvPr>
        </p:nvSpPr>
        <p:spPr>
          <a:xfrm>
            <a:off x="70266" y="72008"/>
            <a:ext cx="8859452" cy="548680"/>
          </a:xfrm>
        </p:spPr>
        <p:txBody>
          <a:bodyPr>
            <a:noAutofit/>
          </a:bodyPr>
          <a:lstStyle/>
          <a:p>
            <a:r>
              <a:rPr lang="en-US" sz="3600" dirty="0" smtClean="0"/>
              <a:t>6.1 – External Business Environment - Legal</a:t>
            </a:r>
            <a:endParaRPr lang="en-GB" sz="3600" dirty="0"/>
          </a:p>
        </p:txBody>
      </p:sp>
    </p:spTree>
    <p:extLst>
      <p:ext uri="{BB962C8B-B14F-4D97-AF65-F5344CB8AC3E}">
        <p14:creationId xmlns:p14="http://schemas.microsoft.com/office/powerpoint/2010/main" val="1568697341"/>
      </p:ext>
    </p:extLst>
  </p:cSld>
  <p:clrMapOvr>
    <a:masterClrMapping/>
  </p:clrMapOvr>
  <p:transition advClick="0"/>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1052736"/>
            <a:ext cx="8568952" cy="5678478"/>
          </a:xfrm>
          <a:prstGeom prst="rect">
            <a:avLst/>
          </a:prstGeom>
        </p:spPr>
        <p:txBody>
          <a:bodyPr wrap="square">
            <a:spAutoFit/>
          </a:bodyPr>
          <a:lstStyle/>
          <a:p>
            <a:pPr marL="344488" lvl="1" indent="-342900">
              <a:buClr>
                <a:srgbClr val="00B050"/>
              </a:buClr>
              <a:buFont typeface="Wingdings 3" panose="05040102010807070707" pitchFamily="18" charset="2"/>
              <a:buChar char=""/>
            </a:pPr>
            <a:r>
              <a:rPr lang="en-US" sz="1650" b="1" dirty="0"/>
              <a:t>Impact of employment </a:t>
            </a:r>
            <a:r>
              <a:rPr lang="en-US" sz="1650" b="1" dirty="0" smtClean="0"/>
              <a:t>and health </a:t>
            </a:r>
            <a:r>
              <a:rPr lang="en-US" sz="1650" b="1" dirty="0"/>
              <a:t>and safety </a:t>
            </a:r>
            <a:r>
              <a:rPr lang="en-US" sz="1650" b="1" dirty="0" smtClean="0"/>
              <a:t>legislation on businesses</a:t>
            </a:r>
          </a:p>
          <a:p>
            <a:pPr marL="344488" lvl="1" indent="-342900">
              <a:buClr>
                <a:srgbClr val="00B050"/>
              </a:buClr>
              <a:buFont typeface="Wingdings 3" panose="05040102010807070707" pitchFamily="18" charset="2"/>
              <a:buChar char=""/>
            </a:pPr>
            <a:r>
              <a:rPr lang="en-US" sz="1650" dirty="0" smtClean="0"/>
              <a:t>Employment legislation can help to motivate the workforce. Employees </a:t>
            </a:r>
            <a:r>
              <a:rPr lang="en-US" sz="1650" dirty="0"/>
              <a:t>who work in a </a:t>
            </a:r>
            <a:r>
              <a:rPr lang="en-US" sz="1650" dirty="0" smtClean="0"/>
              <a:t>safe and secure physical environment will </a:t>
            </a:r>
            <a:r>
              <a:rPr lang="en-US" sz="1650" dirty="0"/>
              <a:t>be more </a:t>
            </a:r>
            <a:r>
              <a:rPr lang="en-US" sz="1650" dirty="0" smtClean="0"/>
              <a:t>contented </a:t>
            </a:r>
            <a:r>
              <a:rPr lang="en-US" sz="1650" dirty="0"/>
              <a:t>and probably more </a:t>
            </a:r>
            <a:r>
              <a:rPr lang="en-US" sz="1650" dirty="0" smtClean="0"/>
              <a:t>productive. Employees </a:t>
            </a:r>
            <a:r>
              <a:rPr lang="en-US" sz="1650" dirty="0"/>
              <a:t>will </a:t>
            </a:r>
            <a:r>
              <a:rPr lang="en-US" sz="1650" dirty="0" smtClean="0"/>
              <a:t>also </a:t>
            </a:r>
            <a:r>
              <a:rPr lang="en-US" sz="1650" dirty="0"/>
              <a:t>avoid the </a:t>
            </a:r>
            <a:r>
              <a:rPr lang="en-US" sz="1650" dirty="0" smtClean="0"/>
              <a:t>costs, delays </a:t>
            </a:r>
            <a:r>
              <a:rPr lang="en-US" sz="1650" dirty="0"/>
              <a:t>and bad </a:t>
            </a:r>
            <a:r>
              <a:rPr lang="en-US" sz="1650" dirty="0" smtClean="0"/>
              <a:t>publicity caused </a:t>
            </a:r>
            <a:r>
              <a:rPr lang="en-US" sz="1650" dirty="0"/>
              <a:t>by accidents at work or employee complaints </a:t>
            </a:r>
            <a:r>
              <a:rPr lang="en-US" sz="1650" dirty="0" smtClean="0"/>
              <a:t>about poor conditions. Furthermore, freedom from arbitrary dismissal may </a:t>
            </a:r>
            <a:r>
              <a:rPr lang="en-US" sz="1650" dirty="0"/>
              <a:t>encourage a more cooperative and productive </a:t>
            </a:r>
            <a:r>
              <a:rPr lang="en-US" sz="1650" dirty="0" smtClean="0"/>
              <a:t>workforce, enhancing the performance of the </a:t>
            </a:r>
            <a:r>
              <a:rPr lang="en-US" sz="1650" dirty="0"/>
              <a:t>business. The ending of </a:t>
            </a:r>
            <a:r>
              <a:rPr lang="en-US" sz="1650" dirty="0" smtClean="0"/>
              <a:t>closed shops </a:t>
            </a:r>
            <a:r>
              <a:rPr lang="en-US" sz="1650" dirty="0"/>
              <a:t>and the requirement </a:t>
            </a:r>
            <a:r>
              <a:rPr lang="en-US" sz="1650" dirty="0" smtClean="0"/>
              <a:t>for union recognition </a:t>
            </a:r>
            <a:r>
              <a:rPr lang="en-US" sz="1650" dirty="0"/>
              <a:t>in many </a:t>
            </a:r>
            <a:r>
              <a:rPr lang="en-US" sz="1650" dirty="0" smtClean="0"/>
              <a:t>circumstances made it easier </a:t>
            </a:r>
            <a:r>
              <a:rPr lang="en-US" sz="1650" dirty="0"/>
              <a:t>for </a:t>
            </a:r>
            <a:r>
              <a:rPr lang="en-US" sz="1650" dirty="0" smtClean="0"/>
              <a:t>businesses to implement changes in </a:t>
            </a:r>
            <a:r>
              <a:rPr lang="en-US" sz="1650" dirty="0"/>
              <a:t>working practice</a:t>
            </a:r>
            <a:r>
              <a:rPr lang="en-US" sz="1650" dirty="0" smtClean="0"/>
              <a:t>, improving the productivity </a:t>
            </a:r>
            <a:r>
              <a:rPr lang="en-US" sz="1650" dirty="0"/>
              <a:t>and </a:t>
            </a:r>
            <a:r>
              <a:rPr lang="en-US" sz="1650" dirty="0" smtClean="0"/>
              <a:t>competitiveness </a:t>
            </a:r>
            <a:r>
              <a:rPr lang="en-US" sz="1650" dirty="0"/>
              <a:t>of UK </a:t>
            </a:r>
            <a:r>
              <a:rPr lang="en-US" sz="1650" dirty="0" smtClean="0"/>
              <a:t>businesses</a:t>
            </a:r>
            <a:r>
              <a:rPr lang="en-US" sz="1650" dirty="0"/>
              <a:t>. </a:t>
            </a:r>
            <a:r>
              <a:rPr lang="en-US" sz="1650" dirty="0" smtClean="0"/>
              <a:t>Firms were able </a:t>
            </a:r>
            <a:r>
              <a:rPr lang="en-US" sz="1650" dirty="0"/>
              <a:t>to adopt single union </a:t>
            </a:r>
            <a:r>
              <a:rPr lang="en-US" sz="1650" dirty="0" smtClean="0"/>
              <a:t>deals, </a:t>
            </a:r>
            <a:r>
              <a:rPr lang="en-US" sz="1650" dirty="0"/>
              <a:t>making collective </a:t>
            </a:r>
            <a:r>
              <a:rPr lang="en-US" sz="1650" dirty="0" smtClean="0"/>
              <a:t>bargaining simpler </a:t>
            </a:r>
            <a:r>
              <a:rPr lang="en-US" sz="1650" dirty="0"/>
              <a:t>and ending damaging and costly demarcation </a:t>
            </a:r>
            <a:r>
              <a:rPr lang="en-US" sz="1650" dirty="0" smtClean="0"/>
              <a:t>disputes.</a:t>
            </a:r>
            <a:endParaRPr lang="en-US" sz="1650" dirty="0"/>
          </a:p>
          <a:p>
            <a:pPr marL="344488" lvl="1" indent="-342900">
              <a:buClr>
                <a:srgbClr val="00B050"/>
              </a:buClr>
              <a:buFont typeface="Wingdings 3" panose="05040102010807070707" pitchFamily="18" charset="2"/>
              <a:buChar char=""/>
            </a:pPr>
            <a:r>
              <a:rPr lang="en-US" sz="1650" dirty="0"/>
              <a:t>Employment legislation restricting the powers of trade </a:t>
            </a:r>
            <a:r>
              <a:rPr lang="en-US" sz="1650" dirty="0" smtClean="0"/>
              <a:t>unions has encouraged </a:t>
            </a:r>
            <a:r>
              <a:rPr lang="en-US" sz="1650" dirty="0"/>
              <a:t>the development of more </a:t>
            </a:r>
            <a:r>
              <a:rPr lang="en-US" sz="1650" dirty="0" smtClean="0"/>
              <a:t>flexible workforces. The effects </a:t>
            </a:r>
            <a:r>
              <a:rPr lang="en-US" sz="1650" dirty="0"/>
              <a:t>of </a:t>
            </a:r>
            <a:r>
              <a:rPr lang="en-US" sz="1650" dirty="0" smtClean="0"/>
              <a:t>legislation </a:t>
            </a:r>
            <a:r>
              <a:rPr lang="en-US" sz="1650" dirty="0"/>
              <a:t>may be greater on small firms </a:t>
            </a:r>
            <a:r>
              <a:rPr lang="en-US" sz="1650" dirty="0" smtClean="0"/>
              <a:t>that have fewer resources and are less able to keep up with changes in </a:t>
            </a:r>
            <a:r>
              <a:rPr lang="en-US" sz="1650" dirty="0"/>
              <a:t>employment </a:t>
            </a:r>
            <a:r>
              <a:rPr lang="en-US" sz="1650" dirty="0" smtClean="0"/>
              <a:t>laws </a:t>
            </a:r>
            <a:r>
              <a:rPr lang="en-US" sz="1650" dirty="0"/>
              <a:t>and </a:t>
            </a:r>
            <a:r>
              <a:rPr lang="en-US" sz="1650" dirty="0" smtClean="0"/>
              <a:t>may </a:t>
            </a:r>
            <a:r>
              <a:rPr lang="en-US" sz="1650" dirty="0"/>
              <a:t>not be able </a:t>
            </a:r>
            <a:r>
              <a:rPr lang="en-US" sz="1650" dirty="0" smtClean="0"/>
              <a:t>to </a:t>
            </a:r>
            <a:r>
              <a:rPr lang="en-US" sz="1650" dirty="0"/>
              <a:t>afford to </a:t>
            </a:r>
            <a:r>
              <a:rPr lang="en-US" sz="1650" dirty="0" smtClean="0"/>
              <a:t>respond in the appropriate manner</a:t>
            </a:r>
            <a:r>
              <a:rPr lang="en-US" sz="1650" dirty="0"/>
              <a:t>. </a:t>
            </a:r>
            <a:r>
              <a:rPr lang="en-US" sz="1650" dirty="0" smtClean="0"/>
              <a:t>Larger firms have expert human resource specialists </a:t>
            </a:r>
            <a:r>
              <a:rPr lang="en-US" sz="1650" dirty="0"/>
              <a:t>and </a:t>
            </a:r>
            <a:r>
              <a:rPr lang="en-US" sz="1650" dirty="0" smtClean="0"/>
              <a:t>are more likely to be </a:t>
            </a:r>
            <a:r>
              <a:rPr lang="en-US" sz="1650" dirty="0"/>
              <a:t>geared up </a:t>
            </a:r>
            <a:r>
              <a:rPr lang="en-US" sz="1650" dirty="0" smtClean="0"/>
              <a:t>for change</a:t>
            </a:r>
            <a:r>
              <a:rPr lang="en-US" sz="1650" dirty="0"/>
              <a:t>. </a:t>
            </a:r>
            <a:r>
              <a:rPr lang="en-US" sz="1650" dirty="0" smtClean="0"/>
              <a:t>They </a:t>
            </a:r>
            <a:r>
              <a:rPr lang="en-US" sz="1650" dirty="0"/>
              <a:t>may also be able </a:t>
            </a:r>
            <a:r>
              <a:rPr lang="en-US" sz="1650" dirty="0" smtClean="0"/>
              <a:t>to </a:t>
            </a:r>
            <a:r>
              <a:rPr lang="en-US" sz="1650" dirty="0"/>
              <a:t>afford specialist </a:t>
            </a:r>
            <a:r>
              <a:rPr lang="en-US" sz="1650" dirty="0" smtClean="0"/>
              <a:t>employment lawyers </a:t>
            </a:r>
            <a:r>
              <a:rPr lang="en-US" sz="1650" dirty="0"/>
              <a:t>to </a:t>
            </a:r>
            <a:r>
              <a:rPr lang="en-US" sz="1650" dirty="0" smtClean="0"/>
              <a:t>advise </a:t>
            </a:r>
            <a:r>
              <a:rPr lang="en-US" sz="1650" dirty="0"/>
              <a:t>them on avoiding some of the </a:t>
            </a:r>
            <a:r>
              <a:rPr lang="en-US" sz="1650" dirty="0" smtClean="0"/>
              <a:t>effect </a:t>
            </a:r>
            <a:r>
              <a:rPr lang="en-US" sz="1650" dirty="0"/>
              <a:t>of a </a:t>
            </a:r>
            <a:r>
              <a:rPr lang="en-US" sz="1650" dirty="0" smtClean="0"/>
              <a:t>new piece of </a:t>
            </a:r>
            <a:r>
              <a:rPr lang="en-US" sz="1650" dirty="0"/>
              <a:t>employment legislation</a:t>
            </a:r>
            <a:r>
              <a:rPr lang="en-US" sz="1650" dirty="0" smtClean="0"/>
              <a:t>.</a:t>
            </a:r>
          </a:p>
          <a:p>
            <a:pPr marL="1588" lvl="1">
              <a:buClr>
                <a:srgbClr val="00B050"/>
              </a:buClr>
            </a:pPr>
            <a:r>
              <a:rPr lang="en-US" sz="1650" b="1" dirty="0" smtClean="0">
                <a:solidFill>
                  <a:srgbClr val="FF0000"/>
                </a:solidFill>
              </a:rPr>
              <a:t>P6.1 - Task 07 </a:t>
            </a:r>
            <a:r>
              <a:rPr lang="en-US" sz="1650" dirty="0" smtClean="0">
                <a:solidFill>
                  <a:srgbClr val="FF0000"/>
                </a:solidFill>
              </a:rPr>
              <a:t>– Describe for your school or in your classroom right now, issues that are common Health and Safety risks, the level of danger of those risks, and the solutions the school has put in place to limit those risks.</a:t>
            </a:r>
            <a:endParaRPr lang="en-US" sz="1650" dirty="0" smtClean="0">
              <a:solidFill>
                <a:srgbClr val="FF0000"/>
              </a:solidFill>
            </a:endParaRPr>
          </a:p>
        </p:txBody>
      </p:sp>
      <p:sp>
        <p:nvSpPr>
          <p:cNvPr id="10" name="Title 2"/>
          <p:cNvSpPr>
            <a:spLocks noGrp="1"/>
          </p:cNvSpPr>
          <p:nvPr>
            <p:ph type="title"/>
          </p:nvPr>
        </p:nvSpPr>
        <p:spPr>
          <a:xfrm>
            <a:off x="70266" y="72008"/>
            <a:ext cx="8859452" cy="548680"/>
          </a:xfrm>
        </p:spPr>
        <p:txBody>
          <a:bodyPr>
            <a:noAutofit/>
          </a:bodyPr>
          <a:lstStyle/>
          <a:p>
            <a:r>
              <a:rPr lang="en-US" sz="3600" dirty="0" smtClean="0"/>
              <a:t>6.1 – External Business Environment - Legal</a:t>
            </a:r>
            <a:endParaRPr lang="en-GB" sz="3600" dirty="0"/>
          </a:p>
        </p:txBody>
      </p:sp>
    </p:spTree>
    <p:extLst>
      <p:ext uri="{BB962C8B-B14F-4D97-AF65-F5344CB8AC3E}">
        <p14:creationId xmlns:p14="http://schemas.microsoft.com/office/powerpoint/2010/main" val="1239460163"/>
      </p:ext>
    </p:extLst>
  </p:cSld>
  <p:clrMapOvr>
    <a:masterClrMapping/>
  </p:clrMapOvr>
  <p:transition advClick="0"/>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250700" y="1079500"/>
            <a:ext cx="8569772" cy="5013325"/>
          </a:xfrm>
        </p:spPr>
        <p:txBody>
          <a:bodyPr>
            <a:noAutofit/>
          </a:bodyPr>
          <a:lstStyle/>
          <a:p>
            <a:pPr marL="0" indent="0">
              <a:spcAft>
                <a:spcPts val="0"/>
              </a:spcAft>
              <a:buNone/>
            </a:pPr>
            <a:r>
              <a:rPr lang="en-GB" sz="2000" b="1" dirty="0" smtClean="0"/>
              <a:t>The Data Protection Act 1998 </a:t>
            </a:r>
            <a:r>
              <a:rPr lang="en-GB" sz="2000" dirty="0" smtClean="0"/>
              <a:t>applies </a:t>
            </a:r>
            <a:r>
              <a:rPr lang="en-GB" sz="2000" dirty="0" smtClean="0"/>
              <a:t>to personal information about an </a:t>
            </a:r>
            <a:r>
              <a:rPr lang="en-GB" sz="2000" dirty="0" smtClean="0"/>
              <a:t>individual and what companies need to do to protect the privacy and confidentiality of that individual information.</a:t>
            </a:r>
            <a:endParaRPr lang="en-GB" sz="2000" dirty="0" smtClean="0"/>
          </a:p>
          <a:p>
            <a:pPr marL="352425" indent="-352425">
              <a:spcAft>
                <a:spcPts val="0"/>
              </a:spcAft>
              <a:buClr>
                <a:srgbClr val="00B050"/>
              </a:buClr>
            </a:pPr>
            <a:r>
              <a:rPr lang="en-GB" sz="2000" dirty="0" smtClean="0"/>
              <a:t>It is aimed at protecting the rights of the individual to privacy. The Act is quite complex but there are basically eight common sense rules - known as the ‘data protection principles’</a:t>
            </a:r>
          </a:p>
          <a:p>
            <a:pPr marL="352425" indent="-352425">
              <a:spcAft>
                <a:spcPts val="0"/>
              </a:spcAft>
              <a:buClr>
                <a:srgbClr val="00B050"/>
              </a:buClr>
            </a:pPr>
            <a:r>
              <a:rPr lang="en-GB" sz="2000" dirty="0" smtClean="0"/>
              <a:t>Gives important rights to the person about whom the data is held about </a:t>
            </a:r>
            <a:r>
              <a:rPr lang="en-GB" sz="2000" dirty="0" smtClean="0">
                <a:sym typeface="Wingdings" pitchFamily="2" charset="2"/>
              </a:rPr>
              <a:t> t</a:t>
            </a:r>
            <a:r>
              <a:rPr lang="en-GB" sz="2000" dirty="0" smtClean="0"/>
              <a:t>his includes the right to know what information is held, including information held by an employer, and the right to correct information that is wrong</a:t>
            </a:r>
          </a:p>
          <a:p>
            <a:pPr marL="544513" lvl="1" indent="-288925">
              <a:spcAft>
                <a:spcPts val="0"/>
              </a:spcAft>
              <a:buClr>
                <a:srgbClr val="00B050"/>
              </a:buClr>
            </a:pPr>
            <a:r>
              <a:rPr lang="en-GB" sz="2000" dirty="0" smtClean="0"/>
              <a:t>Compensation can be claimed through the courts if an organisation breaches this Act and causes damage, such as financial loss, claim for distress caused as a result of the incident</a:t>
            </a:r>
          </a:p>
          <a:p>
            <a:pPr marL="352425" indent="-352425">
              <a:spcAft>
                <a:spcPts val="0"/>
              </a:spcAft>
              <a:buClr>
                <a:srgbClr val="00B050"/>
              </a:buClr>
            </a:pPr>
            <a:r>
              <a:rPr lang="en-GB" sz="2000" dirty="0" smtClean="0"/>
              <a:t>If an organisation holds data on individuals, it must register under the Act</a:t>
            </a:r>
          </a:p>
          <a:p>
            <a:pPr marL="544513" lvl="1" indent="-288925">
              <a:spcAft>
                <a:spcPts val="0"/>
              </a:spcAft>
              <a:buClr>
                <a:srgbClr val="00B050"/>
              </a:buClr>
            </a:pPr>
            <a:r>
              <a:rPr lang="en-GB" sz="2000" dirty="0" smtClean="0"/>
              <a:t>Employees must adhere to the Act and the employer will have rules/ guidelines to follow</a:t>
            </a:r>
          </a:p>
          <a:p>
            <a:pPr marL="544513" lvl="1" indent="-288925">
              <a:spcAft>
                <a:spcPts val="0"/>
              </a:spcAft>
              <a:buClr>
                <a:srgbClr val="00B050"/>
              </a:buClr>
            </a:pPr>
            <a:r>
              <a:rPr lang="en-GB" sz="2000" dirty="0" smtClean="0"/>
              <a:t>The employer will be prosecuted if they break this law and if an employee is found to be negligent, he/she may be liable for prosecution too.</a:t>
            </a:r>
            <a:endParaRPr lang="en-GB" sz="2800" b="1" dirty="0" smtClean="0"/>
          </a:p>
        </p:txBody>
      </p:sp>
      <p:sp>
        <p:nvSpPr>
          <p:cNvPr id="7" name="Title 2"/>
          <p:cNvSpPr>
            <a:spLocks noGrp="1"/>
          </p:cNvSpPr>
          <p:nvPr>
            <p:ph type="title"/>
          </p:nvPr>
        </p:nvSpPr>
        <p:spPr>
          <a:xfrm>
            <a:off x="70266" y="72008"/>
            <a:ext cx="8859452" cy="548680"/>
          </a:xfrm>
        </p:spPr>
        <p:txBody>
          <a:bodyPr>
            <a:noAutofit/>
          </a:bodyPr>
          <a:lstStyle/>
          <a:p>
            <a:r>
              <a:rPr lang="en-US" sz="3600" dirty="0" smtClean="0"/>
              <a:t>6.1 – External Business Environment - Legal</a:t>
            </a:r>
            <a:endParaRPr lang="en-GB" sz="3600" dirty="0"/>
          </a:p>
        </p:txBody>
      </p:sp>
    </p:spTree>
    <p:extLst>
      <p:ext uri="{BB962C8B-B14F-4D97-AF65-F5344CB8AC3E}">
        <p14:creationId xmlns:p14="http://schemas.microsoft.com/office/powerpoint/2010/main" val="1922563536"/>
      </p:ext>
    </p:extLst>
  </p:cSld>
  <p:clrMapOvr>
    <a:masterClrMapping/>
  </p:clrMapOvr>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250700" y="1079500"/>
            <a:ext cx="8569772" cy="5013325"/>
          </a:xfrm>
        </p:spPr>
        <p:txBody>
          <a:bodyPr>
            <a:noAutofit/>
          </a:bodyPr>
          <a:lstStyle/>
          <a:p>
            <a:pPr marL="0" indent="0">
              <a:spcAft>
                <a:spcPts val="0"/>
              </a:spcAft>
              <a:buClr>
                <a:srgbClr val="00B050"/>
              </a:buClr>
              <a:buNone/>
            </a:pPr>
            <a:r>
              <a:rPr lang="en-US" sz="1580" b="1" dirty="0" smtClean="0"/>
              <a:t>The </a:t>
            </a:r>
            <a:r>
              <a:rPr lang="en-US" sz="1580" b="1" dirty="0"/>
              <a:t>need for the Data Protection Act</a:t>
            </a:r>
          </a:p>
          <a:p>
            <a:pPr marL="352425" indent="-352425">
              <a:spcAft>
                <a:spcPts val="0"/>
              </a:spcAft>
              <a:buClr>
                <a:srgbClr val="00B050"/>
              </a:buClr>
            </a:pPr>
            <a:r>
              <a:rPr lang="en-US" sz="1580" dirty="0" smtClean="0"/>
              <a:t>During </a:t>
            </a:r>
            <a:r>
              <a:rPr lang="en-US" sz="1580" dirty="0"/>
              <a:t>the second half of the 20th century, businesses, organisations and the government began using computers to store information about their customers, clients and staff in databases. For example:</a:t>
            </a:r>
          </a:p>
          <a:p>
            <a:pPr marL="630238" indent="-284163">
              <a:spcAft>
                <a:spcPts val="0"/>
              </a:spcAft>
              <a:buClr>
                <a:srgbClr val="00B050"/>
              </a:buClr>
              <a:buFont typeface="Arial" panose="020B0604020202020204" pitchFamily="34" charset="0"/>
              <a:buChar char="•"/>
            </a:pPr>
            <a:r>
              <a:rPr lang="en-US" sz="1580" dirty="0" smtClean="0"/>
              <a:t>Names and addresses</a:t>
            </a:r>
            <a:endParaRPr lang="en-US" sz="1580" dirty="0"/>
          </a:p>
          <a:p>
            <a:pPr marL="630238" indent="-284163">
              <a:spcAft>
                <a:spcPts val="0"/>
              </a:spcAft>
              <a:buClr>
                <a:srgbClr val="00B050"/>
              </a:buClr>
              <a:buFont typeface="Arial" panose="020B0604020202020204" pitchFamily="34" charset="0"/>
              <a:buChar char="•"/>
            </a:pPr>
            <a:r>
              <a:rPr lang="en-US" sz="1580" dirty="0" smtClean="0"/>
              <a:t>Contact </a:t>
            </a:r>
            <a:r>
              <a:rPr lang="en-US" sz="1580" dirty="0"/>
              <a:t>information</a:t>
            </a:r>
          </a:p>
          <a:p>
            <a:pPr marL="630238" indent="-284163">
              <a:spcAft>
                <a:spcPts val="0"/>
              </a:spcAft>
              <a:buClr>
                <a:srgbClr val="00B050"/>
              </a:buClr>
              <a:buFont typeface="Arial" panose="020B0604020202020204" pitchFamily="34" charset="0"/>
              <a:buChar char="•"/>
            </a:pPr>
            <a:r>
              <a:rPr lang="en-US" sz="1580" dirty="0" smtClean="0"/>
              <a:t>Employment </a:t>
            </a:r>
            <a:r>
              <a:rPr lang="en-US" sz="1580" dirty="0"/>
              <a:t>history</a:t>
            </a:r>
          </a:p>
          <a:p>
            <a:pPr marL="630238" indent="-284163">
              <a:spcAft>
                <a:spcPts val="0"/>
              </a:spcAft>
              <a:buClr>
                <a:srgbClr val="00B050"/>
              </a:buClr>
              <a:buFont typeface="Arial" panose="020B0604020202020204" pitchFamily="34" charset="0"/>
              <a:buChar char="•"/>
            </a:pPr>
            <a:r>
              <a:rPr lang="en-US" sz="1580" dirty="0" smtClean="0"/>
              <a:t>Medical </a:t>
            </a:r>
            <a:r>
              <a:rPr lang="en-US" sz="1580" dirty="0"/>
              <a:t>conditions</a:t>
            </a:r>
          </a:p>
          <a:p>
            <a:pPr marL="630238" indent="-284163">
              <a:spcAft>
                <a:spcPts val="0"/>
              </a:spcAft>
              <a:buClr>
                <a:srgbClr val="00B050"/>
              </a:buClr>
              <a:buFont typeface="Arial" panose="020B0604020202020204" pitchFamily="34" charset="0"/>
              <a:buChar char="•"/>
            </a:pPr>
            <a:r>
              <a:rPr lang="en-US" sz="1580" dirty="0" smtClean="0"/>
              <a:t>Convictions and credit </a:t>
            </a:r>
            <a:r>
              <a:rPr lang="en-US" sz="1580" dirty="0"/>
              <a:t>history</a:t>
            </a:r>
          </a:p>
          <a:p>
            <a:pPr marL="352425" indent="-352425">
              <a:spcAft>
                <a:spcPts val="0"/>
              </a:spcAft>
              <a:buClr>
                <a:srgbClr val="00B050"/>
              </a:buClr>
            </a:pPr>
            <a:r>
              <a:rPr lang="en-US" sz="1580" dirty="0"/>
              <a:t>Databases are easily accessed, searched and edited. It’s also far easier to cross reference information stored in two or more databases than if the records were paper-based. The computers on which databases resided were often networked. This allowed for organisation-wide access to databases and offered an easy way to share information with other organisations.</a:t>
            </a:r>
          </a:p>
          <a:p>
            <a:pPr marL="0" indent="0">
              <a:spcAft>
                <a:spcPts val="0"/>
              </a:spcAft>
              <a:buClr>
                <a:srgbClr val="00B050"/>
              </a:buClr>
              <a:buNone/>
            </a:pPr>
            <a:r>
              <a:rPr lang="en-US" sz="1580" b="1" dirty="0" smtClean="0"/>
              <a:t>Misuse </a:t>
            </a:r>
            <a:r>
              <a:rPr lang="en-US" sz="1580" b="1" dirty="0"/>
              <a:t>and unauthorised access to information</a:t>
            </a:r>
          </a:p>
          <a:p>
            <a:pPr marL="352425" indent="-352425">
              <a:spcAft>
                <a:spcPts val="0"/>
              </a:spcAft>
              <a:buClr>
                <a:srgbClr val="00B050"/>
              </a:buClr>
            </a:pPr>
            <a:r>
              <a:rPr lang="en-US" sz="1580" dirty="0"/>
              <a:t>With more and more organisations using computers to store and process personal information there was a danger the information could be misused or get into the wrong hands. A number of concerns </a:t>
            </a:r>
            <a:r>
              <a:rPr lang="en-US" sz="1580" dirty="0" smtClean="0"/>
              <a:t>arose such as: Who </a:t>
            </a:r>
            <a:r>
              <a:rPr lang="en-US" sz="1580" dirty="0"/>
              <a:t>could access this </a:t>
            </a:r>
            <a:r>
              <a:rPr lang="en-US" sz="1580" dirty="0" smtClean="0"/>
              <a:t>information? How </a:t>
            </a:r>
            <a:r>
              <a:rPr lang="en-US" sz="1580" dirty="0"/>
              <a:t>accurate was the </a:t>
            </a:r>
            <a:r>
              <a:rPr lang="en-US" sz="1580" dirty="0" smtClean="0"/>
              <a:t>information? Could </a:t>
            </a:r>
            <a:r>
              <a:rPr lang="en-US" sz="1580" dirty="0"/>
              <a:t>it be easily </a:t>
            </a:r>
            <a:r>
              <a:rPr lang="en-US" sz="1580" dirty="0" smtClean="0"/>
              <a:t>copied? Was </a:t>
            </a:r>
            <a:r>
              <a:rPr lang="en-US" sz="1580" dirty="0"/>
              <a:t>it possible to store information about a person without the individual’s knowledge or </a:t>
            </a:r>
            <a:r>
              <a:rPr lang="en-US" sz="1580" dirty="0" smtClean="0"/>
              <a:t>permission? Was </a:t>
            </a:r>
            <a:r>
              <a:rPr lang="en-US" sz="1580" dirty="0"/>
              <a:t>a record kept of any changes made to information?</a:t>
            </a:r>
          </a:p>
          <a:p>
            <a:pPr marL="0" indent="0">
              <a:spcAft>
                <a:spcPts val="0"/>
              </a:spcAft>
              <a:buClr>
                <a:srgbClr val="00B050"/>
              </a:buClr>
              <a:buNone/>
            </a:pPr>
            <a:r>
              <a:rPr lang="en-US" sz="1580" b="1" dirty="0"/>
              <a:t>The purpose of the Data Protection Act</a:t>
            </a:r>
          </a:p>
          <a:p>
            <a:pPr marL="352425" indent="-352425">
              <a:spcAft>
                <a:spcPts val="0"/>
              </a:spcAft>
              <a:buClr>
                <a:srgbClr val="00B050"/>
              </a:buClr>
            </a:pPr>
            <a:r>
              <a:rPr lang="en-US" sz="1580" dirty="0"/>
              <a:t>The 1998 Data Protection Act was passed by Parliament to control the way information is handled and to give legal rights to people who have information stored about </a:t>
            </a:r>
            <a:r>
              <a:rPr lang="en-US" sz="1580" dirty="0" smtClean="0"/>
              <a:t>them. Other </a:t>
            </a:r>
            <a:r>
              <a:rPr lang="en-US" sz="1580" dirty="0"/>
              <a:t>European Union countries have passed similar laws as often information is held in more than one country.</a:t>
            </a:r>
            <a:endParaRPr lang="en-GB" sz="1580" b="1" dirty="0" smtClean="0"/>
          </a:p>
        </p:txBody>
      </p:sp>
      <p:sp>
        <p:nvSpPr>
          <p:cNvPr id="7" name="Title 2"/>
          <p:cNvSpPr>
            <a:spLocks noGrp="1"/>
          </p:cNvSpPr>
          <p:nvPr>
            <p:ph type="title"/>
          </p:nvPr>
        </p:nvSpPr>
        <p:spPr>
          <a:xfrm>
            <a:off x="70266" y="72008"/>
            <a:ext cx="8859452" cy="548680"/>
          </a:xfrm>
        </p:spPr>
        <p:txBody>
          <a:bodyPr>
            <a:noAutofit/>
          </a:bodyPr>
          <a:lstStyle/>
          <a:p>
            <a:r>
              <a:rPr lang="en-US" sz="3600" dirty="0" smtClean="0"/>
              <a:t>6.1 – External Business Environment - Legal</a:t>
            </a:r>
            <a:endParaRPr lang="en-GB" sz="3600" dirty="0"/>
          </a:p>
        </p:txBody>
      </p:sp>
    </p:spTree>
    <p:extLst>
      <p:ext uri="{BB962C8B-B14F-4D97-AF65-F5344CB8AC3E}">
        <p14:creationId xmlns:p14="http://schemas.microsoft.com/office/powerpoint/2010/main" val="3428604002"/>
      </p:ext>
    </p:extLst>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0"/>
            <a:ext cx="8784976" cy="620688"/>
          </a:xfrm>
        </p:spPr>
        <p:txBody>
          <a:bodyPr>
            <a:noAutofit/>
          </a:bodyPr>
          <a:lstStyle/>
          <a:p>
            <a:pPr>
              <a:buClr>
                <a:srgbClr val="00B050"/>
              </a:buClr>
              <a:buSzPct val="80000"/>
            </a:pPr>
            <a:r>
              <a:rPr lang="en-US" sz="2800" dirty="0">
                <a:solidFill>
                  <a:srgbClr val="000000"/>
                </a:solidFill>
                <a:latin typeface="Arial" panose="020B0604020202020204" pitchFamily="34" charset="0"/>
              </a:rPr>
              <a:t>Qualification </a:t>
            </a:r>
            <a:r>
              <a:rPr lang="en-US" sz="2800" dirty="0" smtClean="0">
                <a:solidFill>
                  <a:srgbClr val="000000"/>
                </a:solidFill>
                <a:latin typeface="Arial" panose="020B0604020202020204" pitchFamily="34" charset="0"/>
              </a:rPr>
              <a:t>Grade Table – Technical Diploma</a:t>
            </a:r>
            <a:endParaRPr lang="en-US" sz="2800" dirty="0">
              <a:solidFill>
                <a:srgbClr val="000000"/>
              </a:solidFill>
              <a:latin typeface="Arial" panose="020B0604020202020204" pitchFamily="34" charset="0"/>
            </a:endParaRPr>
          </a:p>
        </p:txBody>
      </p:sp>
      <p:sp>
        <p:nvSpPr>
          <p:cNvPr id="5" name="Rectangle 4"/>
          <p:cNvSpPr/>
          <p:nvPr/>
        </p:nvSpPr>
        <p:spPr>
          <a:xfrm>
            <a:off x="3359860" y="-337066"/>
            <a:ext cx="312906" cy="369332"/>
          </a:xfrm>
          <a:prstGeom prst="rect">
            <a:avLst/>
          </a:prstGeom>
        </p:spPr>
        <p:txBody>
          <a:bodyPr wrap="none">
            <a:spAutoFit/>
          </a:bodyPr>
          <a:lstStyle/>
          <a:p>
            <a:r>
              <a:rPr lang="en-GB" b="1" dirty="0"/>
              <a:t>e</a:t>
            </a:r>
            <a:endParaRPr lang="en-GB" dirty="0"/>
          </a:p>
        </p:txBody>
      </p:sp>
      <p:sp>
        <p:nvSpPr>
          <p:cNvPr id="2" name="Rectangle 1"/>
          <p:cNvSpPr/>
          <p:nvPr/>
        </p:nvSpPr>
        <p:spPr>
          <a:xfrm>
            <a:off x="251520" y="1052736"/>
            <a:ext cx="8568952" cy="1815882"/>
          </a:xfrm>
          <a:prstGeom prst="rect">
            <a:avLst/>
          </a:prstGeom>
        </p:spPr>
        <p:txBody>
          <a:bodyPr wrap="square">
            <a:spAutoFit/>
          </a:bodyPr>
          <a:lstStyle/>
          <a:p>
            <a:pPr marL="285750" indent="-285750">
              <a:buClr>
                <a:srgbClr val="00B050"/>
              </a:buClr>
              <a:buSzPct val="80000"/>
              <a:buFont typeface="Wingdings 3" panose="05040102010807070707" pitchFamily="18" charset="2"/>
              <a:buChar char=""/>
            </a:pPr>
            <a:r>
              <a:rPr lang="en-US" sz="2800" dirty="0">
                <a:solidFill>
                  <a:srgbClr val="000000"/>
                </a:solidFill>
                <a:latin typeface="Arial" panose="020B0604020202020204" pitchFamily="34" charset="0"/>
              </a:rPr>
              <a:t>Qualification grade table OCR Level 3 Cambridge Technical Diploma (720 GLH)</a:t>
            </a:r>
          </a:p>
          <a:p>
            <a:pPr marL="285750" indent="-285750">
              <a:buClr>
                <a:srgbClr val="00B050"/>
              </a:buClr>
              <a:buSzPct val="80000"/>
              <a:buFont typeface="Wingdings 3" panose="05040102010807070707" pitchFamily="18" charset="2"/>
              <a:buChar char=""/>
            </a:pPr>
            <a:r>
              <a:rPr lang="en-US" sz="2800" dirty="0">
                <a:solidFill>
                  <a:srgbClr val="000000"/>
                </a:solidFill>
                <a:latin typeface="Arial" panose="020B0604020202020204" pitchFamily="34" charset="0"/>
              </a:rPr>
              <a:t>The table below shows the points ranges and the grades that those ranges achieve.</a:t>
            </a:r>
            <a:endParaRPr lang="en-US" sz="2800" dirty="0" smtClean="0">
              <a:solidFill>
                <a:srgbClr val="000000"/>
              </a:solidFill>
              <a:latin typeface="Arial" panose="020B0604020202020204" pitchFamily="34" charset="0"/>
            </a:endParaRPr>
          </a:p>
        </p:txBody>
      </p:sp>
      <p:graphicFrame>
        <p:nvGraphicFramePr>
          <p:cNvPr id="3" name="Table 2"/>
          <p:cNvGraphicFramePr>
            <a:graphicFrameLocks noGrp="1"/>
          </p:cNvGraphicFramePr>
          <p:nvPr>
            <p:extLst>
              <p:ext uri="{D42A27DB-BD31-4B8C-83A1-F6EECF244321}">
                <p14:modId xmlns:p14="http://schemas.microsoft.com/office/powerpoint/2010/main" val="255446025"/>
              </p:ext>
            </p:extLst>
          </p:nvPr>
        </p:nvGraphicFramePr>
        <p:xfrm>
          <a:off x="395536" y="2970979"/>
          <a:ext cx="8280920" cy="3554365"/>
        </p:xfrm>
        <a:graphic>
          <a:graphicData uri="http://schemas.openxmlformats.org/drawingml/2006/table">
            <a:tbl>
              <a:tblPr>
                <a:tableStyleId>{10A1B5D5-9B99-4C35-A422-299274C87663}</a:tableStyleId>
              </a:tblPr>
              <a:tblGrid>
                <a:gridCol w="2473968"/>
                <a:gridCol w="4157640"/>
                <a:gridCol w="1649312"/>
              </a:tblGrid>
              <a:tr h="256179">
                <a:tc>
                  <a:txBody>
                    <a:bodyPr/>
                    <a:lstStyle/>
                    <a:p>
                      <a:pPr algn="l" fontAlgn="b"/>
                      <a:r>
                        <a:rPr lang="en-GB" sz="2400" b="1" u="none" strike="noStrike" dirty="0">
                          <a:effectLst/>
                          <a:latin typeface="Arial" panose="020B0604020202020204" pitchFamily="34" charset="0"/>
                          <a:cs typeface="Arial" panose="020B0604020202020204" pitchFamily="34" charset="0"/>
                        </a:rPr>
                        <a:t>Points range</a:t>
                      </a:r>
                      <a:endParaRPr lang="en-GB" sz="2400" b="1"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b="1" u="none" strike="noStrike" dirty="0">
                          <a:effectLst/>
                          <a:latin typeface="Arial" panose="020B0604020202020204" pitchFamily="34" charset="0"/>
                          <a:cs typeface="Arial" panose="020B0604020202020204" pitchFamily="34" charset="0"/>
                        </a:rPr>
                        <a:t>Grade</a:t>
                      </a:r>
                      <a:endParaRPr lang="en-GB" sz="2400" b="1"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r>
              <a:tr h="463685">
                <a:tc>
                  <a:txBody>
                    <a:bodyPr/>
                    <a:lstStyle/>
                    <a:p>
                      <a:pPr algn="l" fontAlgn="b"/>
                      <a:r>
                        <a:rPr lang="en-GB" sz="2400" u="none" strike="noStrike" dirty="0" smtClean="0">
                          <a:effectLst/>
                          <a:latin typeface="Arial" panose="020B0604020202020204" pitchFamily="34" charset="0"/>
                          <a:cs typeface="Arial" panose="020B0604020202020204" pitchFamily="34" charset="0"/>
                        </a:rPr>
                        <a:t>208 </a:t>
                      </a:r>
                      <a:r>
                        <a:rPr lang="en-GB" sz="2400" u="none" strike="noStrike" dirty="0">
                          <a:effectLst/>
                          <a:latin typeface="Arial" panose="020B0604020202020204" pitchFamily="34" charset="0"/>
                          <a:cs typeface="Arial" panose="020B0604020202020204" pitchFamily="34" charset="0"/>
                        </a:rPr>
                        <a:t>and above</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Distinction* Distinction*</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D*D*</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r>
              <a:tr h="463685">
                <a:tc>
                  <a:txBody>
                    <a:bodyPr/>
                    <a:lstStyle/>
                    <a:p>
                      <a:pPr algn="l" fontAlgn="b"/>
                      <a:r>
                        <a:rPr lang="en-GB" sz="2400" u="none" strike="noStrike" dirty="0" smtClean="0">
                          <a:effectLst/>
                          <a:latin typeface="Arial" panose="020B0604020202020204" pitchFamily="34" charset="0"/>
                          <a:cs typeface="Arial" panose="020B0604020202020204" pitchFamily="34" charset="0"/>
                        </a:rPr>
                        <a:t>204 - 207</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Distinction* Distinction</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D*D</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r>
              <a:tr h="256179">
                <a:tc>
                  <a:txBody>
                    <a:bodyPr/>
                    <a:lstStyle/>
                    <a:p>
                      <a:pPr algn="l" fontAlgn="b"/>
                      <a:r>
                        <a:rPr lang="en-GB" sz="2400" u="none" strike="noStrike" dirty="0" smtClean="0">
                          <a:effectLst/>
                          <a:latin typeface="Arial" panose="020B0604020202020204" pitchFamily="34" charset="0"/>
                          <a:cs typeface="Arial" panose="020B0604020202020204" pitchFamily="34" charset="0"/>
                        </a:rPr>
                        <a:t>200 – 203</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Distinction Distinction</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DD</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r>
              <a:tr h="256179">
                <a:tc>
                  <a:txBody>
                    <a:bodyPr/>
                    <a:lstStyle/>
                    <a:p>
                      <a:pPr algn="l" fontAlgn="b"/>
                      <a:r>
                        <a:rPr lang="en-GB" sz="2400" u="none" strike="noStrike" dirty="0" smtClean="0">
                          <a:effectLst/>
                          <a:latin typeface="Arial" panose="020B0604020202020204" pitchFamily="34" charset="0"/>
                          <a:cs typeface="Arial" panose="020B0604020202020204" pitchFamily="34" charset="0"/>
                        </a:rPr>
                        <a:t>192 – 199</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Distinction Merit</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DM</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r>
              <a:tr h="256179">
                <a:tc>
                  <a:txBody>
                    <a:bodyPr/>
                    <a:lstStyle/>
                    <a:p>
                      <a:pPr algn="l" fontAlgn="b"/>
                      <a:r>
                        <a:rPr lang="en-GB" sz="2400" u="none" strike="noStrike" dirty="0" smtClean="0">
                          <a:effectLst/>
                          <a:latin typeface="Arial" panose="020B0604020202020204" pitchFamily="34" charset="0"/>
                          <a:cs typeface="Arial" panose="020B0604020202020204" pitchFamily="34" charset="0"/>
                        </a:rPr>
                        <a:t>184 – 191</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Merit Merit</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MM</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r>
              <a:tr h="256179">
                <a:tc>
                  <a:txBody>
                    <a:bodyPr/>
                    <a:lstStyle/>
                    <a:p>
                      <a:pPr algn="l" fontAlgn="b"/>
                      <a:r>
                        <a:rPr lang="en-GB" sz="2400" u="none" strike="noStrike" dirty="0" smtClean="0">
                          <a:effectLst/>
                          <a:latin typeface="Arial" panose="020B0604020202020204" pitchFamily="34" charset="0"/>
                          <a:cs typeface="Arial" panose="020B0604020202020204" pitchFamily="34" charset="0"/>
                        </a:rPr>
                        <a:t>176 – 183</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Merit Pass</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MP</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r>
              <a:tr h="256179">
                <a:tc>
                  <a:txBody>
                    <a:bodyPr/>
                    <a:lstStyle/>
                    <a:p>
                      <a:pPr algn="l" fontAlgn="b"/>
                      <a:r>
                        <a:rPr lang="en-GB" sz="2400" u="none" strike="noStrike" dirty="0" smtClean="0">
                          <a:effectLst/>
                          <a:latin typeface="Arial" panose="020B0604020202020204" pitchFamily="34" charset="0"/>
                          <a:cs typeface="Arial" panose="020B0604020202020204" pitchFamily="34" charset="0"/>
                        </a:rPr>
                        <a:t>168 - 175</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Pass Pass</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PP</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r>
              <a:tr h="256179">
                <a:tc>
                  <a:txBody>
                    <a:bodyPr/>
                    <a:lstStyle/>
                    <a:p>
                      <a:pPr algn="l" fontAlgn="b"/>
                      <a:r>
                        <a:rPr lang="en-GB" sz="2400" u="none" strike="noStrike" dirty="0">
                          <a:effectLst/>
                          <a:latin typeface="Arial" panose="020B0604020202020204" pitchFamily="34" charset="0"/>
                          <a:cs typeface="Arial" panose="020B0604020202020204" pitchFamily="34" charset="0"/>
                        </a:rPr>
                        <a:t>Below </a:t>
                      </a:r>
                      <a:r>
                        <a:rPr lang="en-GB" sz="2400" u="none" strike="noStrike" dirty="0" smtClean="0">
                          <a:effectLst/>
                          <a:latin typeface="Arial" panose="020B0604020202020204" pitchFamily="34" charset="0"/>
                          <a:cs typeface="Arial" panose="020B0604020202020204" pitchFamily="34" charset="0"/>
                        </a:rPr>
                        <a:t>168</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Unclassified</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U</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r>
            </a:tbl>
          </a:graphicData>
        </a:graphic>
      </p:graphicFrame>
    </p:spTree>
    <p:extLst>
      <p:ext uri="{BB962C8B-B14F-4D97-AF65-F5344CB8AC3E}">
        <p14:creationId xmlns:p14="http://schemas.microsoft.com/office/powerpoint/2010/main" val="3182246552"/>
      </p:ext>
    </p:extLst>
  </p:cSld>
  <p:clrMapOvr>
    <a:masterClrMapping/>
  </p:clrMapOvr>
  <p:transition advClick="0"/>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251520" y="1079500"/>
            <a:ext cx="8568952" cy="5013325"/>
          </a:xfrm>
        </p:spPr>
        <p:txBody>
          <a:bodyPr>
            <a:noAutofit/>
          </a:bodyPr>
          <a:lstStyle/>
          <a:p>
            <a:pPr marL="255588" indent="-255588">
              <a:spcAft>
                <a:spcPts val="0"/>
              </a:spcAft>
              <a:buClr>
                <a:srgbClr val="00B050"/>
              </a:buClr>
              <a:buSzPct val="100000"/>
              <a:buFont typeface="Wingdings 3" panose="05040102010807070707" pitchFamily="18" charset="2"/>
              <a:buChar char=""/>
            </a:pPr>
            <a:r>
              <a:rPr lang="en-US" sz="1600" dirty="0" smtClean="0">
                <a:latin typeface="Arial" panose="020B0604020202020204" pitchFamily="34" charset="0"/>
                <a:cs typeface="Arial" panose="020B0604020202020204" pitchFamily="34" charset="0"/>
              </a:rPr>
              <a:t>The Act defines eight principles of information-handling practice</a:t>
            </a:r>
          </a:p>
          <a:p>
            <a:pPr marL="568325" indent="-255588">
              <a:spcAft>
                <a:spcPts val="0"/>
              </a:spcAft>
              <a:buClr>
                <a:srgbClr val="00B050"/>
              </a:buClr>
              <a:buFont typeface="+mj-lt"/>
              <a:buAutoNum type="arabicPeriod"/>
            </a:pPr>
            <a:r>
              <a:rPr lang="en-US" sz="1600" dirty="0" smtClean="0">
                <a:latin typeface="Arial" panose="020B0604020202020204" pitchFamily="34" charset="0"/>
                <a:cs typeface="Arial" panose="020B0604020202020204" pitchFamily="34" charset="0"/>
              </a:rPr>
              <a:t>Personal </a:t>
            </a:r>
            <a:r>
              <a:rPr lang="en-US" sz="1600" b="1" dirty="0" smtClean="0">
                <a:latin typeface="Arial" panose="020B0604020202020204" pitchFamily="34" charset="0"/>
                <a:cs typeface="Arial" panose="020B0604020202020204" pitchFamily="34" charset="0"/>
              </a:rPr>
              <a:t>data shall be processed fairly and lawfully </a:t>
            </a:r>
            <a:r>
              <a:rPr lang="en-US" sz="1600" dirty="0" smtClean="0">
                <a:latin typeface="Arial" panose="020B0604020202020204" pitchFamily="34" charset="0"/>
                <a:cs typeface="Arial" panose="020B0604020202020204" pitchFamily="34" charset="0"/>
              </a:rPr>
              <a:t>and, in particular, shall not be processed</a:t>
            </a:r>
          </a:p>
          <a:p>
            <a:pPr marL="568325" indent="-255588">
              <a:spcAft>
                <a:spcPts val="0"/>
              </a:spcAft>
              <a:buClr>
                <a:srgbClr val="00B050"/>
              </a:buClr>
              <a:buFont typeface="+mj-lt"/>
              <a:buAutoNum type="arabicPeriod"/>
            </a:pPr>
            <a:r>
              <a:rPr lang="en-US" sz="1600" dirty="0" smtClean="0">
                <a:latin typeface="Arial" panose="020B0604020202020204" pitchFamily="34" charset="0"/>
                <a:cs typeface="Arial" panose="020B0604020202020204" pitchFamily="34" charset="0"/>
              </a:rPr>
              <a:t>Personal data shall be obtained only for one or more </a:t>
            </a:r>
            <a:r>
              <a:rPr lang="en-US" sz="1600" b="1" dirty="0" smtClean="0">
                <a:latin typeface="Arial" panose="020B0604020202020204" pitchFamily="34" charset="0"/>
                <a:cs typeface="Arial" panose="020B0604020202020204" pitchFamily="34" charset="0"/>
              </a:rPr>
              <a:t>specified and lawful purposes</a:t>
            </a:r>
            <a:r>
              <a:rPr lang="en-US" sz="1600" dirty="0" smtClean="0">
                <a:latin typeface="Arial" panose="020B0604020202020204" pitchFamily="34" charset="0"/>
                <a:cs typeface="Arial" panose="020B0604020202020204" pitchFamily="34" charset="0"/>
              </a:rPr>
              <a:t>, and shall not be further processed in any manner incompatible with that purpose or those purposes</a:t>
            </a:r>
          </a:p>
          <a:p>
            <a:pPr marL="568325" indent="-255588">
              <a:spcAft>
                <a:spcPts val="0"/>
              </a:spcAft>
              <a:buClr>
                <a:srgbClr val="00B050"/>
              </a:buClr>
              <a:buFont typeface="+mj-lt"/>
              <a:buAutoNum type="arabicPeriod"/>
            </a:pPr>
            <a:r>
              <a:rPr lang="en-US" sz="1600" dirty="0" smtClean="0">
                <a:latin typeface="Arial" panose="020B0604020202020204" pitchFamily="34" charset="0"/>
                <a:cs typeface="Arial" panose="020B0604020202020204" pitchFamily="34" charset="0"/>
              </a:rPr>
              <a:t>Personal data shall be </a:t>
            </a:r>
            <a:r>
              <a:rPr lang="en-US" sz="1600" b="1" dirty="0" smtClean="0">
                <a:latin typeface="Arial" panose="020B0604020202020204" pitchFamily="34" charset="0"/>
                <a:cs typeface="Arial" panose="020B0604020202020204" pitchFamily="34" charset="0"/>
              </a:rPr>
              <a:t>adequate, relevant </a:t>
            </a:r>
            <a:r>
              <a:rPr lang="en-US" sz="1600" dirty="0" smtClean="0">
                <a:latin typeface="Arial" panose="020B0604020202020204" pitchFamily="34" charset="0"/>
                <a:cs typeface="Arial" panose="020B0604020202020204" pitchFamily="34" charset="0"/>
              </a:rPr>
              <a:t>and not excessive in relation to the </a:t>
            </a:r>
            <a:r>
              <a:rPr lang="en-US" sz="1600" b="1" dirty="0" smtClean="0">
                <a:latin typeface="Arial" panose="020B0604020202020204" pitchFamily="34" charset="0"/>
                <a:cs typeface="Arial" panose="020B0604020202020204" pitchFamily="34" charset="0"/>
              </a:rPr>
              <a:t>purpose or purposes </a:t>
            </a:r>
            <a:r>
              <a:rPr lang="en-US" sz="1600" dirty="0" smtClean="0">
                <a:latin typeface="Arial" panose="020B0604020202020204" pitchFamily="34" charset="0"/>
                <a:cs typeface="Arial" panose="020B0604020202020204" pitchFamily="34" charset="0"/>
              </a:rPr>
              <a:t>for which they are processed</a:t>
            </a:r>
          </a:p>
          <a:p>
            <a:pPr marL="568325" indent="-255588">
              <a:spcAft>
                <a:spcPts val="0"/>
              </a:spcAft>
              <a:buClr>
                <a:srgbClr val="00B050"/>
              </a:buClr>
              <a:buFont typeface="+mj-lt"/>
              <a:buAutoNum type="arabicPeriod"/>
            </a:pPr>
            <a:r>
              <a:rPr lang="en-US" sz="1600" dirty="0" smtClean="0">
                <a:latin typeface="Arial" panose="020B0604020202020204" pitchFamily="34" charset="0"/>
                <a:cs typeface="Arial" panose="020B0604020202020204" pitchFamily="34" charset="0"/>
              </a:rPr>
              <a:t>Personal data shall be </a:t>
            </a:r>
            <a:r>
              <a:rPr lang="en-US" sz="1600" b="1" dirty="0" smtClean="0">
                <a:latin typeface="Arial" panose="020B0604020202020204" pitchFamily="34" charset="0"/>
                <a:cs typeface="Arial" panose="020B0604020202020204" pitchFamily="34" charset="0"/>
              </a:rPr>
              <a:t>accurate and, where necessary, kept up to date</a:t>
            </a:r>
            <a:endParaRPr lang="en-US" sz="1600" dirty="0" smtClean="0">
              <a:latin typeface="Arial" panose="020B0604020202020204" pitchFamily="34" charset="0"/>
              <a:cs typeface="Arial" panose="020B0604020202020204" pitchFamily="34" charset="0"/>
            </a:endParaRPr>
          </a:p>
          <a:p>
            <a:pPr marL="568325" indent="-255588">
              <a:spcAft>
                <a:spcPts val="0"/>
              </a:spcAft>
              <a:buClr>
                <a:srgbClr val="00B050"/>
              </a:buClr>
              <a:buFont typeface="+mj-lt"/>
              <a:buAutoNum type="arabicPeriod"/>
            </a:pPr>
            <a:r>
              <a:rPr lang="en-US" sz="1600" dirty="0" smtClean="0">
                <a:latin typeface="Arial" panose="020B0604020202020204" pitchFamily="34" charset="0"/>
                <a:cs typeface="Arial" panose="020B0604020202020204" pitchFamily="34" charset="0"/>
              </a:rPr>
              <a:t>Personal data processed for any purpose or purposes shall </a:t>
            </a:r>
            <a:r>
              <a:rPr lang="en-US" sz="1600" b="1" dirty="0" smtClean="0">
                <a:latin typeface="Arial" panose="020B0604020202020204" pitchFamily="34" charset="0"/>
                <a:cs typeface="Arial" panose="020B0604020202020204" pitchFamily="34" charset="0"/>
              </a:rPr>
              <a:t>not be kept for longer than is necessary </a:t>
            </a:r>
            <a:r>
              <a:rPr lang="en-US" sz="1600" dirty="0" smtClean="0">
                <a:latin typeface="Arial" panose="020B0604020202020204" pitchFamily="34" charset="0"/>
                <a:cs typeface="Arial" panose="020B0604020202020204" pitchFamily="34" charset="0"/>
              </a:rPr>
              <a:t>for that purpose or those purposes</a:t>
            </a:r>
          </a:p>
          <a:p>
            <a:pPr marL="568325" indent="-255588">
              <a:spcAft>
                <a:spcPts val="0"/>
              </a:spcAft>
              <a:buClr>
                <a:srgbClr val="00B050"/>
              </a:buClr>
              <a:buFont typeface="+mj-lt"/>
              <a:buAutoNum type="arabicPeriod"/>
            </a:pPr>
            <a:r>
              <a:rPr lang="en-US" sz="1600" dirty="0" smtClean="0">
                <a:latin typeface="Arial" panose="020B0604020202020204" pitchFamily="34" charset="0"/>
                <a:cs typeface="Arial" panose="020B0604020202020204" pitchFamily="34" charset="0"/>
              </a:rPr>
              <a:t>Personal data shall be </a:t>
            </a:r>
            <a:r>
              <a:rPr lang="en-US" sz="1600" b="1" dirty="0" smtClean="0">
                <a:latin typeface="Arial" panose="020B0604020202020204" pitchFamily="34" charset="0"/>
                <a:cs typeface="Arial" panose="020B0604020202020204" pitchFamily="34" charset="0"/>
              </a:rPr>
              <a:t>processed in accordance with the rights of data </a:t>
            </a:r>
            <a:r>
              <a:rPr lang="en-US" sz="1600" dirty="0" smtClean="0">
                <a:latin typeface="Arial" panose="020B0604020202020204" pitchFamily="34" charset="0"/>
                <a:cs typeface="Arial" panose="020B0604020202020204" pitchFamily="34" charset="0"/>
              </a:rPr>
              <a:t>subjects under this Act.</a:t>
            </a:r>
          </a:p>
          <a:p>
            <a:pPr marL="568325" indent="-255588">
              <a:spcAft>
                <a:spcPts val="0"/>
              </a:spcAft>
              <a:buClr>
                <a:srgbClr val="00B050"/>
              </a:buClr>
              <a:buFont typeface="+mj-lt"/>
              <a:buAutoNum type="arabicPeriod"/>
            </a:pPr>
            <a:r>
              <a:rPr lang="en-US" sz="1600" dirty="0" smtClean="0">
                <a:latin typeface="Arial" panose="020B0604020202020204" pitchFamily="34" charset="0"/>
                <a:cs typeface="Arial" panose="020B0604020202020204" pitchFamily="34" charset="0"/>
              </a:rPr>
              <a:t>Appropriate </a:t>
            </a:r>
            <a:r>
              <a:rPr lang="en-US" sz="1600" b="1" dirty="0" smtClean="0">
                <a:latin typeface="Arial" panose="020B0604020202020204" pitchFamily="34" charset="0"/>
                <a:cs typeface="Arial" panose="020B0604020202020204" pitchFamily="34" charset="0"/>
              </a:rPr>
              <a:t>technical and organisational measures </a:t>
            </a:r>
            <a:r>
              <a:rPr lang="en-US" sz="1600" dirty="0" smtClean="0">
                <a:latin typeface="Arial" panose="020B0604020202020204" pitchFamily="34" charset="0"/>
                <a:cs typeface="Arial" panose="020B0604020202020204" pitchFamily="34" charset="0"/>
              </a:rPr>
              <a:t>shall be taken against </a:t>
            </a:r>
            <a:r>
              <a:rPr lang="en-US" sz="1600" b="1" dirty="0" smtClean="0">
                <a:latin typeface="Arial" panose="020B0604020202020204" pitchFamily="34" charset="0"/>
                <a:cs typeface="Arial" panose="020B0604020202020204" pitchFamily="34" charset="0"/>
              </a:rPr>
              <a:t>unauthorised or unlawful processing of personal data </a:t>
            </a:r>
            <a:r>
              <a:rPr lang="en-US" sz="1600" dirty="0" smtClean="0">
                <a:latin typeface="Arial" panose="020B0604020202020204" pitchFamily="34" charset="0"/>
                <a:cs typeface="Arial" panose="020B0604020202020204" pitchFamily="34" charset="0"/>
              </a:rPr>
              <a:t>and against accidental loss or destruction of, or damage to, personal data</a:t>
            </a:r>
          </a:p>
          <a:p>
            <a:pPr marL="568325" indent="-255588">
              <a:spcAft>
                <a:spcPts val="0"/>
              </a:spcAft>
              <a:buClr>
                <a:srgbClr val="00B050"/>
              </a:buClr>
              <a:buFont typeface="+mj-lt"/>
              <a:buAutoNum type="arabicPeriod"/>
            </a:pPr>
            <a:r>
              <a:rPr lang="en-US" sz="1600" dirty="0" smtClean="0">
                <a:latin typeface="Arial" panose="020B0604020202020204" pitchFamily="34" charset="0"/>
                <a:cs typeface="Arial" panose="020B0604020202020204" pitchFamily="34" charset="0"/>
              </a:rPr>
              <a:t>Personal data shall not be </a:t>
            </a:r>
            <a:r>
              <a:rPr lang="en-US" sz="1600" b="1" dirty="0" smtClean="0">
                <a:latin typeface="Arial" panose="020B0604020202020204" pitchFamily="34" charset="0"/>
                <a:cs typeface="Arial" panose="020B0604020202020204" pitchFamily="34" charset="0"/>
              </a:rPr>
              <a:t>transferred to a country or territory outside the European Economic Area </a:t>
            </a:r>
            <a:r>
              <a:rPr lang="en-US" sz="1600" dirty="0" smtClean="0">
                <a:latin typeface="Arial" panose="020B0604020202020204" pitchFamily="34" charset="0"/>
                <a:cs typeface="Arial" panose="020B0604020202020204" pitchFamily="34" charset="0"/>
              </a:rPr>
              <a:t>unless that country or territory ensures an adequate level of protection for the rights and freedoms of data subjects</a:t>
            </a:r>
            <a:r>
              <a:rPr lang="en-US" sz="1600" dirty="0">
                <a:latin typeface="Arial" panose="020B0604020202020204" pitchFamily="34" charset="0"/>
                <a:cs typeface="Arial" panose="020B0604020202020204" pitchFamily="34" charset="0"/>
              </a:rPr>
              <a:t> </a:t>
            </a:r>
            <a:r>
              <a:rPr lang="en-US" sz="1600" dirty="0" smtClean="0">
                <a:latin typeface="Arial" panose="020B0604020202020204" pitchFamily="34" charset="0"/>
                <a:cs typeface="Arial" panose="020B0604020202020204" pitchFamily="34" charset="0"/>
              </a:rPr>
              <a:t>in relation to the processing of personal </a:t>
            </a:r>
            <a:r>
              <a:rPr lang="en-US" sz="1600" dirty="0" smtClean="0">
                <a:latin typeface="Arial" panose="020B0604020202020204" pitchFamily="34" charset="0"/>
                <a:cs typeface="Arial" panose="020B0604020202020204" pitchFamily="34" charset="0"/>
              </a:rPr>
              <a:t>data</a:t>
            </a:r>
          </a:p>
          <a:p>
            <a:pPr marL="0" indent="0">
              <a:spcAft>
                <a:spcPts val="0"/>
              </a:spcAft>
              <a:buClr>
                <a:srgbClr val="00B050"/>
              </a:buClr>
              <a:buNone/>
            </a:pPr>
            <a:r>
              <a:rPr lang="en-US" sz="1600" b="1" dirty="0" smtClean="0">
                <a:solidFill>
                  <a:srgbClr val="FF0000"/>
                </a:solidFill>
                <a:latin typeface="Arial" panose="020B0604020202020204" pitchFamily="34" charset="0"/>
                <a:cs typeface="Arial" panose="020B0604020202020204" pitchFamily="34" charset="0"/>
              </a:rPr>
              <a:t>P6.1 - Task 08</a:t>
            </a:r>
            <a:r>
              <a:rPr lang="en-US" sz="1600" dirty="0" smtClean="0">
                <a:solidFill>
                  <a:srgbClr val="FF0000"/>
                </a:solidFill>
                <a:latin typeface="Arial" panose="020B0604020202020204" pitchFamily="34" charset="0"/>
                <a:cs typeface="Arial" panose="020B0604020202020204" pitchFamily="34" charset="0"/>
              </a:rPr>
              <a:t> – In terms of the school, define the nature of information that is stored, the implications of the Data Protection Act and the measures the school needs to put in place to abode by the law.</a:t>
            </a:r>
            <a:endParaRPr lang="en-US" sz="1600" dirty="0" smtClean="0">
              <a:solidFill>
                <a:srgbClr val="FF0000"/>
              </a:solidFill>
              <a:latin typeface="Arial" panose="020B0604020202020204" pitchFamily="34" charset="0"/>
              <a:cs typeface="Arial" panose="020B0604020202020204" pitchFamily="34" charset="0"/>
            </a:endParaRPr>
          </a:p>
        </p:txBody>
      </p:sp>
      <p:sp>
        <p:nvSpPr>
          <p:cNvPr id="5" name="Title 2"/>
          <p:cNvSpPr>
            <a:spLocks noGrp="1"/>
          </p:cNvSpPr>
          <p:nvPr>
            <p:ph type="title"/>
          </p:nvPr>
        </p:nvSpPr>
        <p:spPr>
          <a:xfrm>
            <a:off x="70266" y="72008"/>
            <a:ext cx="8859452" cy="548680"/>
          </a:xfrm>
        </p:spPr>
        <p:txBody>
          <a:bodyPr>
            <a:noAutofit/>
          </a:bodyPr>
          <a:lstStyle/>
          <a:p>
            <a:r>
              <a:rPr lang="en-US" sz="3600" dirty="0" smtClean="0"/>
              <a:t>6.1 – External Business Environment - Legal</a:t>
            </a:r>
            <a:endParaRPr lang="en-GB" sz="3600" dirty="0"/>
          </a:p>
        </p:txBody>
      </p:sp>
    </p:spTree>
    <p:extLst>
      <p:ext uri="{BB962C8B-B14F-4D97-AF65-F5344CB8AC3E}">
        <p14:creationId xmlns:p14="http://schemas.microsoft.com/office/powerpoint/2010/main" val="2544740133"/>
      </p:ext>
    </p:extLst>
  </p:cSld>
  <p:clrMapOvr>
    <a:masterClrMapping/>
  </p:clrMapOvr>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250700" y="1080219"/>
            <a:ext cx="8569772" cy="5445125"/>
          </a:xfrm>
        </p:spPr>
        <p:txBody>
          <a:bodyPr>
            <a:noAutofit/>
          </a:bodyPr>
          <a:lstStyle/>
          <a:p>
            <a:pPr marL="285750" indent="-285750">
              <a:spcAft>
                <a:spcPts val="0"/>
              </a:spcAft>
              <a:buClr>
                <a:srgbClr val="00B050"/>
              </a:buClr>
              <a:buSzPct val="100000"/>
              <a:buFont typeface="Wingdings 3" panose="05040102010807070707" pitchFamily="18" charset="2"/>
              <a:buChar char=""/>
            </a:pPr>
            <a:r>
              <a:rPr lang="en-GB" sz="1800" dirty="0"/>
              <a:t> </a:t>
            </a:r>
            <a:r>
              <a:rPr lang="en-GB" sz="1800" b="1" dirty="0"/>
              <a:t>Copyright and Designs Patent Act</a:t>
            </a:r>
            <a:r>
              <a:rPr lang="en-GB" sz="1800" dirty="0"/>
              <a:t> - Just buying a book, CD, video or computer program does not give you the right to make copies (even for private use) or play or show them in public. The right to do these things generally belongs to the copyright owner, so you will need their permission to use their material. </a:t>
            </a:r>
          </a:p>
          <a:p>
            <a:pPr marL="285750" indent="-285750">
              <a:spcAft>
                <a:spcPts val="0"/>
              </a:spcAft>
              <a:buClr>
                <a:srgbClr val="00B050"/>
              </a:buClr>
              <a:buSzPct val="100000"/>
              <a:buFont typeface="Wingdings 3" panose="05040102010807070707" pitchFamily="18" charset="2"/>
              <a:buChar char=""/>
            </a:pPr>
            <a:r>
              <a:rPr lang="en-GB" sz="1800" b="1" dirty="0" smtClean="0"/>
              <a:t>What </a:t>
            </a:r>
            <a:r>
              <a:rPr lang="en-GB" sz="1800" b="1" dirty="0" smtClean="0"/>
              <a:t>is protected by copyright? </a:t>
            </a:r>
            <a:r>
              <a:rPr lang="en-GB" sz="1800" dirty="0" smtClean="0"/>
              <a:t>Copyright </a:t>
            </a:r>
            <a:r>
              <a:rPr lang="en-GB" sz="1800" dirty="0" smtClean="0"/>
              <a:t>protects original literary, dramatic, musical and artistic works, published editions of works, sound recordings (including CDs), films (including videos and DVDs) and broadcasts. The creator of the material has the right to control the way their work can be used. Their rights cover such things as: </a:t>
            </a:r>
            <a:endParaRPr lang="en-GB" sz="1800" dirty="0" smtClean="0"/>
          </a:p>
          <a:p>
            <a:pPr marL="285750" indent="-285750">
              <a:spcAft>
                <a:spcPts val="0"/>
              </a:spcAft>
              <a:buClr>
                <a:srgbClr val="00B050"/>
              </a:buClr>
              <a:buSzPct val="100000"/>
              <a:buFont typeface="Wingdings 3" panose="05040102010807070707" pitchFamily="18" charset="2"/>
              <a:buChar char=""/>
            </a:pPr>
            <a:endParaRPr lang="en-GB" sz="1800" dirty="0" smtClean="0"/>
          </a:p>
          <a:p>
            <a:pPr marL="285750" indent="-285750">
              <a:spcAft>
                <a:spcPts val="0"/>
              </a:spcAft>
              <a:buClr>
                <a:srgbClr val="00B050"/>
              </a:buClr>
              <a:buFont typeface="Wingdings 3" panose="05040102010807070707" pitchFamily="18" charset="2"/>
              <a:buChar char=""/>
            </a:pPr>
            <a:endParaRPr lang="en-GB" sz="1800" dirty="0" smtClean="0"/>
          </a:p>
          <a:p>
            <a:pPr marL="0" indent="0">
              <a:spcAft>
                <a:spcPts val="0"/>
              </a:spcAft>
              <a:buClr>
                <a:srgbClr val="00B050"/>
              </a:buClr>
              <a:buNone/>
            </a:pPr>
            <a:endParaRPr lang="en-GB" sz="1800" dirty="0" smtClean="0"/>
          </a:p>
          <a:p>
            <a:pPr marL="285750" indent="-285750">
              <a:spcAft>
                <a:spcPts val="0"/>
              </a:spcAft>
              <a:buClr>
                <a:srgbClr val="00B050"/>
              </a:buClr>
              <a:buFont typeface="Wingdings 3" panose="05040102010807070707" pitchFamily="18" charset="2"/>
              <a:buChar char=""/>
            </a:pPr>
            <a:r>
              <a:rPr lang="en-GB" sz="1800" dirty="0" smtClean="0"/>
              <a:t>So copyright is a type of ‘intellectual property’ and, like physical property, cannot usually be used without the owner’s permission. </a:t>
            </a:r>
          </a:p>
          <a:p>
            <a:pPr marL="285750" indent="-285750">
              <a:spcAft>
                <a:spcPts val="0"/>
              </a:spcAft>
              <a:buClr>
                <a:srgbClr val="00B050"/>
              </a:buClr>
              <a:buFont typeface="Wingdings 3" panose="05040102010807070707" pitchFamily="18" charset="2"/>
              <a:buChar char=""/>
            </a:pPr>
            <a:r>
              <a:rPr lang="en-GB" sz="1800" b="1" dirty="0" smtClean="0"/>
              <a:t>What about computer programs and material stored in computers? </a:t>
            </a:r>
          </a:p>
          <a:p>
            <a:pPr marL="285750" indent="-285750">
              <a:spcAft>
                <a:spcPts val="0"/>
              </a:spcAft>
              <a:buClr>
                <a:srgbClr val="00B050"/>
              </a:buClr>
              <a:buFont typeface="Wingdings 3" panose="05040102010807070707" pitchFamily="18" charset="2"/>
              <a:buChar char=""/>
            </a:pPr>
            <a:r>
              <a:rPr lang="en-GB" sz="1800" dirty="0" smtClean="0"/>
              <a:t>A computer program is protected as a literary work. </a:t>
            </a:r>
          </a:p>
          <a:p>
            <a:pPr marL="630238" indent="-342900">
              <a:spcAft>
                <a:spcPts val="0"/>
              </a:spcAft>
              <a:buClr>
                <a:srgbClr val="00B050"/>
              </a:buClr>
              <a:buSzPct val="100000"/>
              <a:buFont typeface="Wingdings" pitchFamily="2" charset="2"/>
              <a:buChar char="ü"/>
            </a:pPr>
            <a:r>
              <a:rPr lang="en-GB" sz="1800" dirty="0" smtClean="0"/>
              <a:t>Converting a program into or between computer languages and codes counts as ‘adapting’ a work </a:t>
            </a:r>
          </a:p>
          <a:p>
            <a:pPr marL="630238" indent="-342900">
              <a:spcAft>
                <a:spcPts val="0"/>
              </a:spcAft>
              <a:buClr>
                <a:srgbClr val="00B050"/>
              </a:buClr>
              <a:buSzPct val="100000"/>
              <a:buFont typeface="Wingdings" pitchFamily="2" charset="2"/>
              <a:buChar char="ü"/>
            </a:pPr>
            <a:r>
              <a:rPr lang="en-GB" sz="1800" dirty="0" smtClean="0"/>
              <a:t>Storing any work in a computer involves ‘copying’ the work</a:t>
            </a:r>
          </a:p>
          <a:p>
            <a:pPr marL="630238" indent="-342900">
              <a:spcAft>
                <a:spcPts val="0"/>
              </a:spcAft>
              <a:buClr>
                <a:srgbClr val="00B050"/>
              </a:buClr>
              <a:buSzPct val="100000"/>
              <a:buFont typeface="Wingdings" pitchFamily="2" charset="2"/>
              <a:buChar char="ü"/>
            </a:pPr>
            <a:r>
              <a:rPr lang="en-GB" sz="1800" dirty="0" smtClean="0"/>
              <a:t>Running a computer program or displaying work on a VDU will usually involve ‘</a:t>
            </a:r>
            <a:r>
              <a:rPr lang="en-GB" sz="1800" dirty="0" smtClean="0"/>
              <a:t>copying</a:t>
            </a:r>
            <a:r>
              <a:rPr lang="en-GB" sz="1800" dirty="0" smtClean="0"/>
              <a:t>.’</a:t>
            </a:r>
            <a:endParaRPr lang="en-GB" sz="1800" dirty="0" smtClean="0"/>
          </a:p>
        </p:txBody>
      </p:sp>
      <p:graphicFrame>
        <p:nvGraphicFramePr>
          <p:cNvPr id="9" name="Table 8"/>
          <p:cNvGraphicFramePr>
            <a:graphicFrameLocks noGrp="1"/>
          </p:cNvGraphicFramePr>
          <p:nvPr>
            <p:extLst>
              <p:ext uri="{D42A27DB-BD31-4B8C-83A1-F6EECF244321}">
                <p14:modId xmlns:p14="http://schemas.microsoft.com/office/powerpoint/2010/main" val="1374322944"/>
              </p:ext>
            </p:extLst>
          </p:nvPr>
        </p:nvGraphicFramePr>
        <p:xfrm>
          <a:off x="323526" y="3429000"/>
          <a:ext cx="8496946" cy="518160"/>
        </p:xfrm>
        <a:graphic>
          <a:graphicData uri="http://schemas.openxmlformats.org/drawingml/2006/table">
            <a:tbl>
              <a:tblPr firstRow="1" bandRow="1">
                <a:tableStyleId>{5C22544A-7EE6-4342-B048-85BDC9FD1C3A}</a:tableStyleId>
              </a:tblPr>
              <a:tblGrid>
                <a:gridCol w="792090"/>
                <a:gridCol w="879442"/>
                <a:gridCol w="1136782"/>
                <a:gridCol w="2484866"/>
                <a:gridCol w="1787608"/>
                <a:gridCol w="1416158"/>
              </a:tblGrid>
              <a:tr h="370840">
                <a:tc>
                  <a:txBody>
                    <a:bodyPr/>
                    <a:lstStyle/>
                    <a:p>
                      <a:pPr algn="ctr"/>
                      <a:r>
                        <a:rPr lang="en-GB" sz="1400" dirty="0" smtClean="0">
                          <a:solidFill>
                            <a:schemeClr val="tx1"/>
                          </a:solidFill>
                          <a:latin typeface="Calibri" pitchFamily="34" charset="0"/>
                          <a:cs typeface="Calibri" pitchFamily="34" charset="0"/>
                        </a:rPr>
                        <a:t>Copying</a:t>
                      </a:r>
                      <a:endParaRPr lang="en-GB" sz="1400" dirty="0">
                        <a:solidFill>
                          <a:schemeClr val="tx1"/>
                        </a:solidFill>
                        <a:latin typeface="Calibri" pitchFamily="34" charset="0"/>
                        <a:cs typeface="Calibri" pitchFamily="34" charset="0"/>
                      </a:endParaRPr>
                    </a:p>
                  </a:txBody>
                  <a:tcPr anchor="ctr">
                    <a:solidFill>
                      <a:schemeClr val="tx2">
                        <a:lumMod val="20000"/>
                        <a:lumOff val="80000"/>
                      </a:schemeClr>
                    </a:solidFill>
                  </a:tcPr>
                </a:tc>
                <a:tc>
                  <a:txBody>
                    <a:bodyPr/>
                    <a:lstStyle/>
                    <a:p>
                      <a:pPr algn="ctr"/>
                      <a:r>
                        <a:rPr lang="en-GB" sz="1400" dirty="0" smtClean="0">
                          <a:solidFill>
                            <a:schemeClr val="tx1"/>
                          </a:solidFill>
                          <a:latin typeface="Calibri" pitchFamily="34" charset="0"/>
                          <a:cs typeface="Calibri" pitchFamily="34" charset="0"/>
                        </a:rPr>
                        <a:t>Adapting</a:t>
                      </a:r>
                      <a:endParaRPr lang="en-GB" sz="1400" dirty="0">
                        <a:solidFill>
                          <a:schemeClr val="tx1"/>
                        </a:solidFill>
                        <a:latin typeface="Calibri" pitchFamily="34" charset="0"/>
                        <a:cs typeface="Calibri" pitchFamily="34" charset="0"/>
                      </a:endParaRPr>
                    </a:p>
                  </a:txBody>
                  <a:tcPr anchor="ctr">
                    <a:solidFill>
                      <a:schemeClr val="tx2">
                        <a:lumMod val="20000"/>
                        <a:lumOff val="80000"/>
                      </a:schemeClr>
                    </a:solidFill>
                  </a:tcPr>
                </a:tc>
                <a:tc>
                  <a:txBody>
                    <a:bodyPr/>
                    <a:lstStyle/>
                    <a:p>
                      <a:pPr algn="ctr"/>
                      <a:r>
                        <a:rPr lang="en-GB" sz="1400" dirty="0" smtClean="0">
                          <a:solidFill>
                            <a:schemeClr val="tx1"/>
                          </a:solidFill>
                          <a:latin typeface="Calibri" pitchFamily="34" charset="0"/>
                          <a:cs typeface="Calibri" pitchFamily="34" charset="0"/>
                        </a:rPr>
                        <a:t>Distributing</a:t>
                      </a:r>
                      <a:endParaRPr lang="en-GB" sz="1400" dirty="0">
                        <a:solidFill>
                          <a:schemeClr val="tx1"/>
                        </a:solidFill>
                        <a:latin typeface="Calibri" pitchFamily="34" charset="0"/>
                        <a:cs typeface="Calibri" pitchFamily="34" charset="0"/>
                      </a:endParaRPr>
                    </a:p>
                  </a:txBody>
                  <a:tcPr anchor="ctr">
                    <a:solidFill>
                      <a:schemeClr val="tx2">
                        <a:lumMod val="20000"/>
                        <a:lumOff val="80000"/>
                      </a:schemeClr>
                    </a:solidFill>
                  </a:tcPr>
                </a:tc>
                <a:tc>
                  <a:txBody>
                    <a:bodyPr/>
                    <a:lstStyle/>
                    <a:p>
                      <a:pPr algn="ctr"/>
                      <a:r>
                        <a:rPr lang="en-GB" sz="1400" dirty="0" smtClean="0">
                          <a:solidFill>
                            <a:schemeClr val="tx1"/>
                          </a:solidFill>
                          <a:latin typeface="Calibri" pitchFamily="34" charset="0"/>
                          <a:cs typeface="Calibri" pitchFamily="34" charset="0"/>
                        </a:rPr>
                        <a:t>Communicating through Electronic means to the Public</a:t>
                      </a:r>
                      <a:endParaRPr lang="en-GB" sz="1400" dirty="0">
                        <a:solidFill>
                          <a:schemeClr val="tx1"/>
                        </a:solidFill>
                        <a:latin typeface="Calibri" pitchFamily="34" charset="0"/>
                        <a:cs typeface="Calibri" pitchFamily="34" charset="0"/>
                      </a:endParaRPr>
                    </a:p>
                  </a:txBody>
                  <a:tcPr anchor="ctr">
                    <a:solidFill>
                      <a:schemeClr val="tx2">
                        <a:lumMod val="20000"/>
                        <a:lumOff val="80000"/>
                      </a:schemeClr>
                    </a:solidFill>
                  </a:tcPr>
                </a:tc>
                <a:tc>
                  <a:txBody>
                    <a:bodyPr/>
                    <a:lstStyle/>
                    <a:p>
                      <a:pPr algn="ctr"/>
                      <a:r>
                        <a:rPr lang="en-GB" sz="1400" dirty="0" smtClean="0">
                          <a:solidFill>
                            <a:schemeClr val="tx1"/>
                          </a:solidFill>
                          <a:latin typeface="Calibri" pitchFamily="34" charset="0"/>
                          <a:cs typeface="Calibri" pitchFamily="34" charset="0"/>
                        </a:rPr>
                        <a:t>Renting or Lending Copies to the Public </a:t>
                      </a:r>
                      <a:endParaRPr lang="en-GB" sz="1400" dirty="0">
                        <a:solidFill>
                          <a:schemeClr val="tx1"/>
                        </a:solidFill>
                        <a:latin typeface="Calibri" pitchFamily="34" charset="0"/>
                        <a:cs typeface="Calibri" pitchFamily="34" charset="0"/>
                      </a:endParaRPr>
                    </a:p>
                  </a:txBody>
                  <a:tcPr anchor="ctr">
                    <a:solidFill>
                      <a:schemeClr val="tx2">
                        <a:lumMod val="20000"/>
                        <a:lumOff val="80000"/>
                      </a:schemeClr>
                    </a:solidFill>
                  </a:tcPr>
                </a:tc>
                <a:tc>
                  <a:txBody>
                    <a:bodyPr/>
                    <a:lstStyle/>
                    <a:p>
                      <a:pPr algn="ctr"/>
                      <a:r>
                        <a:rPr lang="en-GB" sz="1400" dirty="0" smtClean="0">
                          <a:solidFill>
                            <a:schemeClr val="tx1"/>
                          </a:solidFill>
                          <a:latin typeface="Calibri" pitchFamily="34" charset="0"/>
                          <a:cs typeface="Calibri" pitchFamily="34" charset="0"/>
                        </a:rPr>
                        <a:t>Performing in Public</a:t>
                      </a:r>
                      <a:endParaRPr lang="en-GB" sz="1400" dirty="0">
                        <a:solidFill>
                          <a:schemeClr val="tx1"/>
                        </a:solidFill>
                        <a:latin typeface="Calibri" pitchFamily="34" charset="0"/>
                        <a:cs typeface="Calibri" pitchFamily="34" charset="0"/>
                      </a:endParaRPr>
                    </a:p>
                  </a:txBody>
                  <a:tcPr anchor="ctr">
                    <a:solidFill>
                      <a:schemeClr val="tx2">
                        <a:lumMod val="20000"/>
                        <a:lumOff val="80000"/>
                      </a:schemeClr>
                    </a:solidFill>
                  </a:tcPr>
                </a:tc>
              </a:tr>
            </a:tbl>
          </a:graphicData>
        </a:graphic>
      </p:graphicFrame>
      <p:sp>
        <p:nvSpPr>
          <p:cNvPr id="7" name="Title 2"/>
          <p:cNvSpPr>
            <a:spLocks noGrp="1"/>
          </p:cNvSpPr>
          <p:nvPr>
            <p:ph type="title"/>
          </p:nvPr>
        </p:nvSpPr>
        <p:spPr>
          <a:xfrm>
            <a:off x="70266" y="72008"/>
            <a:ext cx="8859452" cy="548680"/>
          </a:xfrm>
        </p:spPr>
        <p:txBody>
          <a:bodyPr>
            <a:noAutofit/>
          </a:bodyPr>
          <a:lstStyle/>
          <a:p>
            <a:r>
              <a:rPr lang="en-US" sz="3600" dirty="0" smtClean="0"/>
              <a:t>6.1 – External Business Environment - Legal</a:t>
            </a:r>
            <a:endParaRPr lang="en-GB" sz="3600" dirty="0"/>
          </a:p>
        </p:txBody>
      </p:sp>
    </p:spTree>
    <p:extLst>
      <p:ext uri="{BB962C8B-B14F-4D97-AF65-F5344CB8AC3E}">
        <p14:creationId xmlns:p14="http://schemas.microsoft.com/office/powerpoint/2010/main" val="1971563806"/>
      </p:ext>
    </p:extLst>
  </p:cSld>
  <p:clrMapOvr>
    <a:masterClrMapping/>
  </p:clrMapOvr>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251521" y="1079500"/>
            <a:ext cx="8568952" cy="5445125"/>
          </a:xfrm>
        </p:spPr>
        <p:txBody>
          <a:bodyPr>
            <a:noAutofit/>
          </a:bodyPr>
          <a:lstStyle/>
          <a:p>
            <a:pPr marL="285750" indent="-285750">
              <a:spcAft>
                <a:spcPts val="0"/>
              </a:spcAft>
              <a:buClr>
                <a:srgbClr val="00B050"/>
              </a:buClr>
              <a:buSzPct val="100000"/>
              <a:buFont typeface="Wingdings 3" panose="05040102010807070707" pitchFamily="18" charset="2"/>
              <a:buChar char=""/>
            </a:pPr>
            <a:r>
              <a:rPr lang="en-GB" sz="1800" b="1" dirty="0" smtClean="0"/>
              <a:t>Is material on the internet protected by copyright? </a:t>
            </a:r>
          </a:p>
          <a:p>
            <a:pPr marL="285750" indent="-285750">
              <a:spcAft>
                <a:spcPts val="0"/>
              </a:spcAft>
              <a:buClr>
                <a:srgbClr val="00B050"/>
              </a:buClr>
              <a:buSzPct val="100000"/>
              <a:buFont typeface="Wingdings 3" panose="05040102010807070707" pitchFamily="18" charset="2"/>
              <a:buChar char=""/>
            </a:pPr>
            <a:r>
              <a:rPr lang="en-GB" sz="1800" dirty="0" smtClean="0"/>
              <a:t>Copyright material sent over the internet or stored on web servers will usually be protected in the same way as material recorded on other media. </a:t>
            </a:r>
          </a:p>
          <a:p>
            <a:pPr marL="630238" indent="-342900">
              <a:spcAft>
                <a:spcPts val="0"/>
              </a:spcAft>
              <a:buClr>
                <a:srgbClr val="00B050"/>
              </a:buClr>
              <a:buSzPct val="100000"/>
              <a:buFont typeface="Wingdings" pitchFamily="2" charset="2"/>
              <a:buChar char="ü"/>
            </a:pPr>
            <a:r>
              <a:rPr lang="en-GB" sz="1800" dirty="0" smtClean="0"/>
              <a:t>So if you want to put copyright material on the internet to distribute or download copyright material that others have put on the internet, you will need to make sure that you have permission from the people who own the rights in the material</a:t>
            </a:r>
          </a:p>
          <a:p>
            <a:pPr marL="285750" indent="-285750">
              <a:spcAft>
                <a:spcPts val="0"/>
              </a:spcAft>
              <a:buClr>
                <a:srgbClr val="00B050"/>
              </a:buClr>
              <a:buSzPct val="100000"/>
              <a:buFont typeface="Wingdings 3" panose="05040102010807070707" pitchFamily="18" charset="2"/>
              <a:buChar char=""/>
            </a:pPr>
            <a:r>
              <a:rPr lang="en-GB" sz="1800" b="1" dirty="0" smtClean="0"/>
              <a:t>Does </a:t>
            </a:r>
            <a:r>
              <a:rPr lang="en-GB" sz="1800" b="1" dirty="0" smtClean="0"/>
              <a:t>copyright have to be registered? </a:t>
            </a:r>
          </a:p>
          <a:p>
            <a:pPr marL="285750" indent="-285750">
              <a:spcAft>
                <a:spcPts val="0"/>
              </a:spcAft>
              <a:buClr>
                <a:srgbClr val="00B050"/>
              </a:buClr>
              <a:buSzPct val="100000"/>
              <a:buFont typeface="Wingdings 3" panose="05040102010807070707" pitchFamily="18" charset="2"/>
              <a:buChar char=""/>
            </a:pPr>
            <a:r>
              <a:rPr lang="en-GB" sz="1800" dirty="0" smtClean="0"/>
              <a:t>Copyright protection in the UK is automatic </a:t>
            </a:r>
            <a:r>
              <a:rPr lang="en-GB" sz="1800" dirty="0" smtClean="0">
                <a:sym typeface="Wingdings" pitchFamily="2" charset="2"/>
              </a:rPr>
              <a:t> NO</a:t>
            </a:r>
            <a:r>
              <a:rPr lang="en-GB" sz="1800" dirty="0" smtClean="0"/>
              <a:t> registration system (NO </a:t>
            </a:r>
            <a:r>
              <a:rPr lang="en-GB" sz="1800" b="1" dirty="0" smtClean="0"/>
              <a:t>forms </a:t>
            </a:r>
            <a:r>
              <a:rPr lang="en-GB" sz="1800" dirty="0" smtClean="0"/>
              <a:t>to complete and NO </a:t>
            </a:r>
            <a:r>
              <a:rPr lang="en-GB" sz="1800" b="1" dirty="0" smtClean="0"/>
              <a:t>fees </a:t>
            </a:r>
            <a:r>
              <a:rPr lang="en-GB" sz="1800" dirty="0" smtClean="0"/>
              <a:t>to pay)</a:t>
            </a:r>
          </a:p>
          <a:p>
            <a:pPr marL="285750" indent="-285750">
              <a:spcAft>
                <a:spcPts val="0"/>
              </a:spcAft>
              <a:buClr>
                <a:srgbClr val="00B050"/>
              </a:buClr>
              <a:buSzPct val="100000"/>
              <a:buFont typeface="Wingdings 3" panose="05040102010807070707" pitchFamily="18" charset="2"/>
              <a:buChar char=""/>
            </a:pPr>
            <a:r>
              <a:rPr lang="en-GB" sz="1800" b="1" dirty="0" smtClean="0"/>
              <a:t>Does </a:t>
            </a:r>
            <a:r>
              <a:rPr lang="en-GB" sz="1800" b="1" dirty="0" smtClean="0"/>
              <a:t>work have to be marked to claim copyright? </a:t>
            </a:r>
          </a:p>
          <a:p>
            <a:pPr marL="355600" indent="-355600">
              <a:spcAft>
                <a:spcPts val="0"/>
              </a:spcAft>
              <a:buClr>
                <a:srgbClr val="00B050"/>
              </a:buClr>
              <a:buSzPct val="100000"/>
              <a:buFont typeface="Wingdings 3" panose="05040102010807070707" pitchFamily="18" charset="2"/>
              <a:buChar char=""/>
            </a:pPr>
            <a:r>
              <a:rPr lang="en-GB" sz="1800" dirty="0" smtClean="0"/>
              <a:t>In some countries you must mark the work with the international © mark followed by the creator’s name and the year of creation. (Additional information could be included such as how far you are happy for others to use your copyright material without permission)</a:t>
            </a:r>
          </a:p>
          <a:p>
            <a:pPr marL="630238" indent="-342900">
              <a:spcAft>
                <a:spcPts val="0"/>
              </a:spcAft>
              <a:buClr>
                <a:srgbClr val="00B050"/>
              </a:buClr>
              <a:buSzPct val="100000"/>
              <a:buFont typeface="Wingdings" pitchFamily="2" charset="2"/>
              <a:buChar char="ü"/>
            </a:pPr>
            <a:r>
              <a:rPr lang="en-GB" sz="1800" dirty="0" smtClean="0"/>
              <a:t>Not necessary in the UK, but helps if action is taken when copyrighted </a:t>
            </a:r>
            <a:r>
              <a:rPr lang="en-GB" sz="1800" dirty="0" smtClean="0"/>
              <a:t>materials </a:t>
            </a:r>
            <a:r>
              <a:rPr lang="en-GB" sz="1800" dirty="0" smtClean="0"/>
              <a:t>is used without required </a:t>
            </a:r>
            <a:r>
              <a:rPr lang="en-GB" sz="1800" dirty="0" smtClean="0"/>
              <a:t>permission.</a:t>
            </a:r>
            <a:endParaRPr lang="en-GB" sz="1800" dirty="0"/>
          </a:p>
          <a:p>
            <a:pPr marL="0" indent="0">
              <a:spcAft>
                <a:spcPts val="0"/>
              </a:spcAft>
              <a:buClr>
                <a:srgbClr val="00B050"/>
              </a:buClr>
              <a:buSzPct val="100000"/>
              <a:buNone/>
            </a:pPr>
            <a:r>
              <a:rPr lang="en-GB" sz="1800" b="1" dirty="0" smtClean="0">
                <a:solidFill>
                  <a:srgbClr val="FF0000"/>
                </a:solidFill>
              </a:rPr>
              <a:t>P6.1 – Task 09</a:t>
            </a:r>
            <a:r>
              <a:rPr lang="en-GB" sz="1800" dirty="0" smtClean="0">
                <a:solidFill>
                  <a:srgbClr val="FF0000"/>
                </a:solidFill>
              </a:rPr>
              <a:t> – Assuming </a:t>
            </a:r>
            <a:r>
              <a:rPr lang="en-GB" sz="1800" dirty="0" smtClean="0">
                <a:solidFill>
                  <a:srgbClr val="FF0000"/>
                </a:solidFill>
                <a:latin typeface="Arial" panose="020B0604020202020204" pitchFamily="34" charset="0"/>
                <a:cs typeface="Arial" panose="020B0604020202020204" pitchFamily="34" charset="0"/>
              </a:rPr>
              <a:t>£</a:t>
            </a:r>
            <a:r>
              <a:rPr lang="en-GB" sz="1800" dirty="0" smtClean="0">
                <a:solidFill>
                  <a:srgbClr val="FF0000"/>
                </a:solidFill>
              </a:rPr>
              <a:t>10 per stored Video and Music CD, </a:t>
            </a:r>
            <a:r>
              <a:rPr lang="en-GB" sz="1800" dirty="0" smtClean="0">
                <a:solidFill>
                  <a:srgbClr val="FF0000"/>
                </a:solidFill>
                <a:latin typeface="Arial" panose="020B0604020202020204" pitchFamily="34" charset="0"/>
                <a:cs typeface="Arial" panose="020B0604020202020204" pitchFamily="34" charset="0"/>
              </a:rPr>
              <a:t>£3 per individual song, £5 per book and £25 per game, calculate how much your copyright breached collection is worth.</a:t>
            </a:r>
            <a:endParaRPr lang="en-GB" sz="1800" dirty="0" smtClean="0">
              <a:solidFill>
                <a:srgbClr val="FF0000"/>
              </a:solidFill>
            </a:endParaRPr>
          </a:p>
        </p:txBody>
      </p:sp>
      <p:sp>
        <p:nvSpPr>
          <p:cNvPr id="6" name="Title 2"/>
          <p:cNvSpPr>
            <a:spLocks noGrp="1"/>
          </p:cNvSpPr>
          <p:nvPr>
            <p:ph type="title"/>
          </p:nvPr>
        </p:nvSpPr>
        <p:spPr>
          <a:xfrm>
            <a:off x="70266" y="72008"/>
            <a:ext cx="8859452" cy="548680"/>
          </a:xfrm>
        </p:spPr>
        <p:txBody>
          <a:bodyPr>
            <a:noAutofit/>
          </a:bodyPr>
          <a:lstStyle/>
          <a:p>
            <a:r>
              <a:rPr lang="en-US" sz="3600" dirty="0" smtClean="0"/>
              <a:t>6.1 – External Business Environment - Legal</a:t>
            </a:r>
            <a:endParaRPr lang="en-GB" sz="3600" dirty="0"/>
          </a:p>
        </p:txBody>
      </p:sp>
    </p:spTree>
    <p:extLst>
      <p:ext uri="{BB962C8B-B14F-4D97-AF65-F5344CB8AC3E}">
        <p14:creationId xmlns:p14="http://schemas.microsoft.com/office/powerpoint/2010/main" val="3847701864"/>
      </p:ext>
    </p:extLst>
  </p:cSld>
  <p:clrMapOvr>
    <a:masterClrMapping/>
  </p:clrMapOvr>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1052736"/>
            <a:ext cx="6912768" cy="5355312"/>
          </a:xfrm>
          <a:prstGeom prst="rect">
            <a:avLst/>
          </a:prstGeom>
        </p:spPr>
        <p:txBody>
          <a:bodyPr wrap="square">
            <a:spAutoFit/>
          </a:bodyPr>
          <a:lstStyle/>
          <a:p>
            <a:pPr marL="346075" lvl="1" indent="-342900">
              <a:buClr>
                <a:srgbClr val="00B050"/>
              </a:buClr>
              <a:buFont typeface="Wingdings 3" panose="05040102010807070707" pitchFamily="18" charset="2"/>
              <a:buChar char=""/>
            </a:pPr>
            <a:r>
              <a:rPr lang="en-US" sz="1900" b="1" dirty="0" smtClean="0"/>
              <a:t>Planning Permission </a:t>
            </a:r>
            <a:r>
              <a:rPr lang="en-US" sz="1900" dirty="0" smtClean="0"/>
              <a:t>- This is </a:t>
            </a:r>
            <a:r>
              <a:rPr lang="en-US" sz="1900" dirty="0"/>
              <a:t>the permission required in the </a:t>
            </a:r>
            <a:r>
              <a:rPr lang="en-US" sz="1900" dirty="0" smtClean="0"/>
              <a:t>UK in </a:t>
            </a:r>
            <a:r>
              <a:rPr lang="en-US" sz="1900" dirty="0"/>
              <a:t>order to be allowed to build on land, or change the use of land or buildings. Within the UK the occupier of any land or building will need title to that land or </a:t>
            </a:r>
            <a:r>
              <a:rPr lang="en-US" sz="1900" dirty="0" smtClean="0"/>
              <a:t>building, </a:t>
            </a:r>
            <a:r>
              <a:rPr lang="en-US" sz="1900" dirty="0"/>
              <a:t>but will also need "planning title" or planning permission. </a:t>
            </a:r>
            <a:endParaRPr lang="en-US" sz="1900" dirty="0" smtClean="0"/>
          </a:p>
          <a:p>
            <a:pPr marL="346075" lvl="1" indent="-342900">
              <a:buClr>
                <a:srgbClr val="00B050"/>
              </a:buClr>
              <a:buFont typeface="Wingdings 3" panose="05040102010807070707" pitchFamily="18" charset="2"/>
              <a:buChar char=""/>
            </a:pPr>
            <a:r>
              <a:rPr lang="en-US" sz="1900" dirty="0" smtClean="0"/>
              <a:t>Since 1948, </a:t>
            </a:r>
            <a:r>
              <a:rPr lang="en-US" sz="1900" dirty="0"/>
              <a:t>any new "development" has required planning permission. "Development" as defined by law consists of any building, engineering or mining operation, or the making of a material change of use in any land or building. Certain types of operation such as routine maintenance of an existing building are specifically excluded from </a:t>
            </a:r>
            <a:r>
              <a:rPr lang="en-US" sz="1900" dirty="0" smtClean="0"/>
              <a:t>this. </a:t>
            </a:r>
          </a:p>
          <a:p>
            <a:pPr marL="346075" lvl="1" indent="-342900">
              <a:buClr>
                <a:srgbClr val="00B050"/>
              </a:buClr>
              <a:buFont typeface="Wingdings 3" panose="05040102010807070707" pitchFamily="18" charset="2"/>
              <a:buChar char=""/>
            </a:pPr>
            <a:r>
              <a:rPr lang="en-US" sz="1900" dirty="0" smtClean="0"/>
              <a:t>In </a:t>
            </a:r>
            <a:r>
              <a:rPr lang="en-US" sz="1900" dirty="0"/>
              <a:t>the case of any proposal there is therefore a two-stage test: "is the proposal development at all?" </a:t>
            </a:r>
            <a:r>
              <a:rPr lang="en-US" sz="1900" dirty="0" smtClean="0"/>
              <a:t>and </a:t>
            </a:r>
            <a:r>
              <a:rPr lang="en-US" sz="1900" dirty="0"/>
              <a:t>"is it permitted development?" Only if a development is not permitted development would an application for planning permission be required. An application for planning permission should be made to the local planning authority (LPA). </a:t>
            </a:r>
            <a:endParaRPr lang="en-US" sz="1900" dirty="0" smtClean="0"/>
          </a:p>
        </p:txBody>
      </p:sp>
      <p:graphicFrame>
        <p:nvGraphicFramePr>
          <p:cNvPr id="6" name="Table 5"/>
          <p:cNvGraphicFramePr>
            <a:graphicFrameLocks noGrp="1"/>
          </p:cNvGraphicFramePr>
          <p:nvPr>
            <p:extLst>
              <p:ext uri="{D42A27DB-BD31-4B8C-83A1-F6EECF244321}">
                <p14:modId xmlns:p14="http://schemas.microsoft.com/office/powerpoint/2010/main" val="923590375"/>
              </p:ext>
            </p:extLst>
          </p:nvPr>
        </p:nvGraphicFramePr>
        <p:xfrm>
          <a:off x="7236296" y="1052736"/>
          <a:ext cx="1584176" cy="5616624"/>
        </p:xfrm>
        <a:graphic>
          <a:graphicData uri="http://schemas.openxmlformats.org/drawingml/2006/table">
            <a:tbl>
              <a:tblPr firstRow="1" firstCol="1" lastRow="1" lastCol="1" bandRow="1" bandCol="1">
                <a:effectLst>
                  <a:outerShdw blurRad="50800" dist="38100" dir="2700000" algn="tl" rotWithShape="0">
                    <a:prstClr val="black">
                      <a:alpha val="40000"/>
                    </a:prstClr>
                  </a:outerShdw>
                </a:effectLst>
                <a:tableStyleId>{2D5ABB26-0587-4C30-8999-92F81FD0307C}</a:tableStyleId>
              </a:tblPr>
              <a:tblGrid>
                <a:gridCol w="1584176"/>
              </a:tblGrid>
              <a:tr h="370099">
                <a:tc>
                  <a:txBody>
                    <a:bodyPr/>
                    <a:lstStyle/>
                    <a:p>
                      <a:pPr>
                        <a:spcAft>
                          <a:spcPts val="0"/>
                        </a:spcAft>
                      </a:pPr>
                      <a:endParaRPr lang="en-GB" sz="130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5246525">
                <a:tc>
                  <a:txBody>
                    <a:bodyPr/>
                    <a:lstStyle/>
                    <a:p>
                      <a:pPr marL="177800" indent="-177800" algn="l">
                        <a:spcAft>
                          <a:spcPts val="600"/>
                        </a:spcAft>
                        <a:buFontTx/>
                        <a:buBlip>
                          <a:blip r:embed="rId3"/>
                        </a:buBlip>
                      </a:pPr>
                      <a:r>
                        <a:rPr lang="en-GB" sz="1300" baseline="0" dirty="0" smtClean="0">
                          <a:solidFill>
                            <a:srgbClr val="FF0000"/>
                          </a:solidFill>
                          <a:effectLst/>
                          <a:latin typeface="Arial" pitchFamily="34" charset="0"/>
                          <a:ea typeface="Times New Roman"/>
                          <a:cs typeface="Arial" pitchFamily="34" charset="0"/>
                        </a:rPr>
                        <a:t>Why do companies react differently to events</a:t>
                      </a:r>
                    </a:p>
                    <a:p>
                      <a:pPr marL="177800" indent="-177800" algn="l">
                        <a:spcAft>
                          <a:spcPts val="600"/>
                        </a:spcAft>
                        <a:buFontTx/>
                        <a:buBlip>
                          <a:blip r:embed="rId3"/>
                        </a:buBlip>
                      </a:pPr>
                      <a:r>
                        <a:rPr lang="en-GB" sz="1300" baseline="0" dirty="0" smtClean="0">
                          <a:solidFill>
                            <a:schemeClr val="tx1"/>
                          </a:solidFill>
                          <a:effectLst/>
                          <a:latin typeface="Arial" pitchFamily="34" charset="0"/>
                          <a:ea typeface="Times New Roman"/>
                          <a:cs typeface="Arial" pitchFamily="34" charset="0"/>
                        </a:rPr>
                        <a:t>What is the difference between ethics and morals</a:t>
                      </a:r>
                    </a:p>
                    <a:p>
                      <a:pPr marL="177800" indent="-177800" algn="l">
                        <a:spcAft>
                          <a:spcPts val="600"/>
                        </a:spcAft>
                        <a:buFontTx/>
                        <a:buBlip>
                          <a:blip r:embed="rId3"/>
                        </a:buBlip>
                      </a:pPr>
                      <a:r>
                        <a:rPr lang="en-GB" sz="1300" baseline="0" dirty="0" smtClean="0">
                          <a:solidFill>
                            <a:srgbClr val="FF0000"/>
                          </a:solidFill>
                          <a:effectLst/>
                          <a:latin typeface="Arial" pitchFamily="34" charset="0"/>
                          <a:ea typeface="Times New Roman"/>
                          <a:cs typeface="Arial" pitchFamily="34" charset="0"/>
                        </a:rPr>
                        <a:t>Who really cares about Copyright</a:t>
                      </a:r>
                    </a:p>
                    <a:p>
                      <a:pPr marL="177800" indent="-177800" algn="l">
                        <a:spcAft>
                          <a:spcPts val="600"/>
                        </a:spcAft>
                        <a:buFontTx/>
                        <a:buBlip>
                          <a:blip r:embed="rId3"/>
                        </a:buBlip>
                      </a:pPr>
                      <a:r>
                        <a:rPr lang="en-GB" sz="1300" baseline="0" dirty="0" smtClean="0">
                          <a:solidFill>
                            <a:schemeClr val="tx1"/>
                          </a:solidFill>
                          <a:effectLst/>
                          <a:latin typeface="Arial" pitchFamily="34" charset="0"/>
                          <a:ea typeface="Times New Roman"/>
                          <a:cs typeface="Arial" pitchFamily="34" charset="0"/>
                        </a:rPr>
                        <a:t>Are the rules of business the same all over the world</a:t>
                      </a:r>
                    </a:p>
                    <a:p>
                      <a:pPr marL="177800" indent="-177800" algn="l">
                        <a:spcAft>
                          <a:spcPts val="600"/>
                        </a:spcAft>
                        <a:buFontTx/>
                        <a:buBlip>
                          <a:blip r:embed="rId3"/>
                        </a:buBlip>
                      </a:pPr>
                      <a:r>
                        <a:rPr lang="en-US" sz="1300" baseline="0" dirty="0" smtClean="0">
                          <a:solidFill>
                            <a:srgbClr val="FF0000"/>
                          </a:solidFill>
                          <a:effectLst/>
                          <a:latin typeface="Arial" pitchFamily="34" charset="0"/>
                          <a:ea typeface="Times New Roman"/>
                          <a:cs typeface="Arial" pitchFamily="34" charset="0"/>
                        </a:rPr>
                        <a:t>What will Brexit mean for the school</a:t>
                      </a:r>
                    </a:p>
                    <a:p>
                      <a:pPr marL="177800" indent="-177800" algn="l">
                        <a:spcAft>
                          <a:spcPts val="600"/>
                        </a:spcAft>
                        <a:buFontTx/>
                        <a:buBlip>
                          <a:blip r:embed="rId3"/>
                        </a:buBlip>
                      </a:pPr>
                      <a:r>
                        <a:rPr lang="en-US" sz="1300" baseline="0" dirty="0" smtClean="0">
                          <a:solidFill>
                            <a:schemeClr val="tx1"/>
                          </a:solidFill>
                          <a:effectLst/>
                          <a:latin typeface="Arial" pitchFamily="34" charset="0"/>
                          <a:ea typeface="Times New Roman"/>
                          <a:cs typeface="Arial" pitchFamily="34" charset="0"/>
                        </a:rPr>
                        <a:t>What is the 10% rule in pollution terms</a:t>
                      </a:r>
                    </a:p>
                    <a:p>
                      <a:pPr marL="177800" indent="-177800" algn="l">
                        <a:spcAft>
                          <a:spcPts val="600"/>
                        </a:spcAft>
                        <a:buFontTx/>
                        <a:buBlip>
                          <a:blip r:embed="rId3"/>
                        </a:buBlip>
                      </a:pPr>
                      <a:r>
                        <a:rPr lang="en-US" sz="1300" baseline="0" dirty="0" smtClean="0">
                          <a:solidFill>
                            <a:srgbClr val="FF0000"/>
                          </a:solidFill>
                          <a:effectLst/>
                          <a:latin typeface="Arial" pitchFamily="34" charset="0"/>
                          <a:ea typeface="Times New Roman"/>
                          <a:cs typeface="Arial" pitchFamily="34" charset="0"/>
                        </a:rPr>
                        <a:t>Can I be prosecuted for Business Activity abroad.</a:t>
                      </a:r>
                      <a:endParaRPr lang="en-GB" sz="1300" dirty="0" smtClean="0">
                        <a:solidFill>
                          <a:srgbClr val="FF0000"/>
                        </a:solidFill>
                        <a:effectLst/>
                        <a:latin typeface="Arial" pitchFamily="34" charset="0"/>
                        <a:ea typeface="Times New Roman"/>
                        <a:cs typeface="Arial" pitchFamily="34"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9" name="Picture 4" descr="Think About"/>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7344308" y="1082133"/>
            <a:ext cx="1368152" cy="330643"/>
          </a:xfrm>
          <a:prstGeom prst="rect">
            <a:avLst/>
          </a:prstGeom>
          <a:noFill/>
          <a:extLst>
            <a:ext uri="{909E8E84-426E-40DD-AFC4-6F175D3DCCD1}">
              <a14:hiddenFill xmlns:a14="http://schemas.microsoft.com/office/drawing/2010/main">
                <a:solidFill>
                  <a:srgbClr val="FFFFFF"/>
                </a:solidFill>
              </a14:hiddenFill>
            </a:ext>
          </a:extLst>
        </p:spPr>
      </p:pic>
      <p:sp>
        <p:nvSpPr>
          <p:cNvPr id="10" name="Title 2"/>
          <p:cNvSpPr>
            <a:spLocks noGrp="1"/>
          </p:cNvSpPr>
          <p:nvPr>
            <p:ph type="title"/>
          </p:nvPr>
        </p:nvSpPr>
        <p:spPr>
          <a:xfrm>
            <a:off x="70266" y="72008"/>
            <a:ext cx="8859452" cy="548680"/>
          </a:xfrm>
        </p:spPr>
        <p:txBody>
          <a:bodyPr>
            <a:noAutofit/>
          </a:bodyPr>
          <a:lstStyle/>
          <a:p>
            <a:r>
              <a:rPr lang="en-US" sz="3600" dirty="0" smtClean="0"/>
              <a:t>6.1 – External Business Environment - Legal</a:t>
            </a:r>
            <a:endParaRPr lang="en-GB" sz="3600" dirty="0"/>
          </a:p>
        </p:txBody>
      </p:sp>
    </p:spTree>
    <p:extLst>
      <p:ext uri="{BB962C8B-B14F-4D97-AF65-F5344CB8AC3E}">
        <p14:creationId xmlns:p14="http://schemas.microsoft.com/office/powerpoint/2010/main" val="1961483444"/>
      </p:ext>
    </p:extLst>
  </p:cSld>
  <p:clrMapOvr>
    <a:masterClrMapping/>
  </p:clrMapOvr>
  <p:transition advClick="0"/>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1052736"/>
            <a:ext cx="6912768" cy="5755422"/>
          </a:xfrm>
          <a:prstGeom prst="rect">
            <a:avLst/>
          </a:prstGeom>
        </p:spPr>
        <p:txBody>
          <a:bodyPr wrap="square">
            <a:spAutoFit/>
          </a:bodyPr>
          <a:lstStyle/>
          <a:p>
            <a:pPr marL="346075" lvl="1" indent="-342900">
              <a:buClr>
                <a:srgbClr val="00B050"/>
              </a:buClr>
              <a:buFont typeface="Wingdings 3" panose="05040102010807070707" pitchFamily="18" charset="2"/>
              <a:buChar char=""/>
            </a:pPr>
            <a:r>
              <a:rPr lang="en-US" sz="1600" b="1" dirty="0" smtClean="0"/>
              <a:t>Planning Permission </a:t>
            </a:r>
            <a:r>
              <a:rPr lang="en-US" sz="1600" dirty="0" smtClean="0"/>
              <a:t>– When it comes to businesses, this can limit down their activities, specifically their expansion or repurposing because:</a:t>
            </a:r>
          </a:p>
          <a:p>
            <a:pPr marL="692150" lvl="1" indent="-293688">
              <a:buClr>
                <a:srgbClr val="00B050"/>
              </a:buClr>
              <a:buFont typeface="Arial" panose="020B0604020202020204" pitchFamily="34" charset="0"/>
              <a:buChar char="•"/>
            </a:pPr>
            <a:r>
              <a:rPr lang="en-US" sz="1600" dirty="0" smtClean="0"/>
              <a:t>It could be refused due to environmental, grade listed, noise levels, or community objections.</a:t>
            </a:r>
          </a:p>
          <a:p>
            <a:pPr marL="692150" lvl="1" indent="-293688">
              <a:buClr>
                <a:srgbClr val="00B050"/>
              </a:buClr>
              <a:buFont typeface="Arial" panose="020B0604020202020204" pitchFamily="34" charset="0"/>
              <a:buChar char="•"/>
            </a:pPr>
            <a:r>
              <a:rPr lang="en-US" sz="1600" dirty="0" smtClean="0"/>
              <a:t>It takes time to get permission</a:t>
            </a:r>
          </a:p>
          <a:p>
            <a:pPr marL="692150" lvl="1" indent="-293688">
              <a:buClr>
                <a:srgbClr val="00B050"/>
              </a:buClr>
              <a:buFont typeface="Arial" panose="020B0604020202020204" pitchFamily="34" charset="0"/>
              <a:buChar char="•"/>
            </a:pPr>
            <a:r>
              <a:rPr lang="en-US" sz="1600" dirty="0" smtClean="0"/>
              <a:t>There are restrictions on what can be built and where (eyesores, breaking the horizon line, height and width of properties and adjacent business premises)</a:t>
            </a:r>
          </a:p>
          <a:p>
            <a:pPr marL="692150" lvl="1" indent="-293688">
              <a:buClr>
                <a:srgbClr val="00B050"/>
              </a:buClr>
              <a:buFont typeface="Arial" panose="020B0604020202020204" pitchFamily="34" charset="0"/>
              <a:buChar char="•"/>
            </a:pPr>
            <a:r>
              <a:rPr lang="en-US" sz="1600" dirty="0" smtClean="0"/>
              <a:t>There can be legal red tape to delay the permission</a:t>
            </a:r>
          </a:p>
          <a:p>
            <a:pPr marL="692150" lvl="1" indent="-293688">
              <a:buClr>
                <a:srgbClr val="00B050"/>
              </a:buClr>
              <a:buFont typeface="Arial" panose="020B0604020202020204" pitchFamily="34" charset="0"/>
              <a:buChar char="•"/>
            </a:pPr>
            <a:r>
              <a:rPr lang="en-US" sz="1600" dirty="0" smtClean="0"/>
              <a:t>Permission is for one building or one project, does not automatically mean other buildings can be made.</a:t>
            </a:r>
          </a:p>
          <a:p>
            <a:pPr marL="692150" lvl="1" indent="-293688">
              <a:buClr>
                <a:srgbClr val="00B050"/>
              </a:buClr>
              <a:buFont typeface="Arial" panose="020B0604020202020204" pitchFamily="34" charset="0"/>
              <a:buChar char="•"/>
            </a:pPr>
            <a:r>
              <a:rPr lang="en-US" sz="1600" dirty="0" smtClean="0"/>
              <a:t>Permission can be rejected if a local council changes hands.</a:t>
            </a:r>
          </a:p>
          <a:p>
            <a:pPr marL="692150" lvl="1" indent="-293688">
              <a:buClr>
                <a:srgbClr val="00B050"/>
              </a:buClr>
              <a:buFont typeface="Arial" panose="020B0604020202020204" pitchFamily="34" charset="0"/>
              <a:buChar char="•"/>
            </a:pPr>
            <a:r>
              <a:rPr lang="en-US" sz="1600" dirty="0" smtClean="0"/>
              <a:t>Acceptance is based on approval of plans, materials and ownership.</a:t>
            </a:r>
          </a:p>
          <a:p>
            <a:pPr marL="346075" lvl="1" indent="-342900">
              <a:buClr>
                <a:srgbClr val="00B050"/>
              </a:buClr>
              <a:buFont typeface="Wingdings 3" panose="05040102010807070707" pitchFamily="18" charset="2"/>
              <a:buChar char=""/>
            </a:pPr>
            <a:r>
              <a:rPr lang="en-US" sz="1600" dirty="0" smtClean="0"/>
              <a:t>At the end of the day this can mean uncertainty, costs and delays, something that is inevitable in the business world. For every new building you see being built anywhere, even on the grounds of a demolished or dead property, they will have had to gain those permissions and suffered those delays.</a:t>
            </a:r>
          </a:p>
          <a:p>
            <a:pPr marL="3175" lvl="1">
              <a:buClr>
                <a:srgbClr val="00B050"/>
              </a:buClr>
            </a:pPr>
            <a:r>
              <a:rPr lang="en-US" sz="1600" b="1" dirty="0" smtClean="0">
                <a:solidFill>
                  <a:srgbClr val="FF0000"/>
                </a:solidFill>
              </a:rPr>
              <a:t>P6.1 – Task 10 </a:t>
            </a:r>
            <a:r>
              <a:rPr lang="en-US" sz="1600" dirty="0" smtClean="0">
                <a:solidFill>
                  <a:srgbClr val="FF0000"/>
                </a:solidFill>
              </a:rPr>
              <a:t>– For a new building within your school grounds, describe and consider the local objections that may have had to be overcome, before, during and after the build.</a:t>
            </a:r>
            <a:endParaRPr lang="en-US" sz="1600" dirty="0" smtClean="0">
              <a:solidFill>
                <a:srgbClr val="FF0000"/>
              </a:solidFill>
            </a:endParaRPr>
          </a:p>
        </p:txBody>
      </p:sp>
      <p:graphicFrame>
        <p:nvGraphicFramePr>
          <p:cNvPr id="6" name="Table 5"/>
          <p:cNvGraphicFramePr>
            <a:graphicFrameLocks noGrp="1"/>
          </p:cNvGraphicFramePr>
          <p:nvPr>
            <p:extLst>
              <p:ext uri="{D42A27DB-BD31-4B8C-83A1-F6EECF244321}">
                <p14:modId xmlns:p14="http://schemas.microsoft.com/office/powerpoint/2010/main" val="2682548317"/>
              </p:ext>
            </p:extLst>
          </p:nvPr>
        </p:nvGraphicFramePr>
        <p:xfrm>
          <a:off x="7236296" y="1052736"/>
          <a:ext cx="1584176" cy="5616624"/>
        </p:xfrm>
        <a:graphic>
          <a:graphicData uri="http://schemas.openxmlformats.org/drawingml/2006/table">
            <a:tbl>
              <a:tblPr firstRow="1" firstCol="1" lastRow="1" lastCol="1" bandRow="1" bandCol="1">
                <a:effectLst>
                  <a:outerShdw blurRad="50800" dist="38100" dir="2700000" algn="tl" rotWithShape="0">
                    <a:prstClr val="black">
                      <a:alpha val="40000"/>
                    </a:prstClr>
                  </a:outerShdw>
                </a:effectLst>
                <a:tableStyleId>{2D5ABB26-0587-4C30-8999-92F81FD0307C}</a:tableStyleId>
              </a:tblPr>
              <a:tblGrid>
                <a:gridCol w="1584176"/>
              </a:tblGrid>
              <a:tr h="370099">
                <a:tc>
                  <a:txBody>
                    <a:bodyPr/>
                    <a:lstStyle/>
                    <a:p>
                      <a:pPr>
                        <a:spcAft>
                          <a:spcPts val="0"/>
                        </a:spcAft>
                      </a:pPr>
                      <a:endParaRPr lang="en-GB" sz="130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5246525">
                <a:tc>
                  <a:txBody>
                    <a:bodyPr/>
                    <a:lstStyle/>
                    <a:p>
                      <a:pPr marL="177800" indent="-177800" algn="l">
                        <a:spcAft>
                          <a:spcPts val="600"/>
                        </a:spcAft>
                        <a:buFontTx/>
                        <a:buBlip>
                          <a:blip r:embed="rId3"/>
                        </a:buBlip>
                      </a:pPr>
                      <a:r>
                        <a:rPr lang="en-GB" sz="1300" baseline="0" dirty="0" smtClean="0">
                          <a:solidFill>
                            <a:srgbClr val="FF0000"/>
                          </a:solidFill>
                          <a:effectLst/>
                          <a:latin typeface="Arial" pitchFamily="34" charset="0"/>
                          <a:ea typeface="Times New Roman"/>
                          <a:cs typeface="Arial" pitchFamily="34" charset="0"/>
                        </a:rPr>
                        <a:t>Why do companies react differently to events</a:t>
                      </a:r>
                    </a:p>
                    <a:p>
                      <a:pPr marL="177800" indent="-177800" algn="l">
                        <a:spcAft>
                          <a:spcPts val="600"/>
                        </a:spcAft>
                        <a:buFontTx/>
                        <a:buBlip>
                          <a:blip r:embed="rId3"/>
                        </a:buBlip>
                      </a:pPr>
                      <a:r>
                        <a:rPr lang="en-GB" sz="1300" baseline="0" dirty="0" smtClean="0">
                          <a:solidFill>
                            <a:schemeClr val="tx1"/>
                          </a:solidFill>
                          <a:effectLst/>
                          <a:latin typeface="Arial" pitchFamily="34" charset="0"/>
                          <a:ea typeface="Times New Roman"/>
                          <a:cs typeface="Arial" pitchFamily="34" charset="0"/>
                        </a:rPr>
                        <a:t>What is the difference between ethics and morals</a:t>
                      </a:r>
                    </a:p>
                    <a:p>
                      <a:pPr marL="177800" indent="-177800" algn="l">
                        <a:spcAft>
                          <a:spcPts val="600"/>
                        </a:spcAft>
                        <a:buFontTx/>
                        <a:buBlip>
                          <a:blip r:embed="rId3"/>
                        </a:buBlip>
                      </a:pPr>
                      <a:r>
                        <a:rPr lang="en-GB" sz="1300" baseline="0" dirty="0" smtClean="0">
                          <a:solidFill>
                            <a:srgbClr val="FF0000"/>
                          </a:solidFill>
                          <a:effectLst/>
                          <a:latin typeface="Arial" pitchFamily="34" charset="0"/>
                          <a:ea typeface="Times New Roman"/>
                          <a:cs typeface="Arial" pitchFamily="34" charset="0"/>
                        </a:rPr>
                        <a:t>Who really cares about Copyright</a:t>
                      </a:r>
                    </a:p>
                    <a:p>
                      <a:pPr marL="177800" indent="-177800" algn="l">
                        <a:spcAft>
                          <a:spcPts val="600"/>
                        </a:spcAft>
                        <a:buFontTx/>
                        <a:buBlip>
                          <a:blip r:embed="rId3"/>
                        </a:buBlip>
                      </a:pPr>
                      <a:r>
                        <a:rPr lang="en-GB" sz="1300" baseline="0" dirty="0" smtClean="0">
                          <a:solidFill>
                            <a:schemeClr val="tx1"/>
                          </a:solidFill>
                          <a:effectLst/>
                          <a:latin typeface="Arial" pitchFamily="34" charset="0"/>
                          <a:ea typeface="Times New Roman"/>
                          <a:cs typeface="Arial" pitchFamily="34" charset="0"/>
                        </a:rPr>
                        <a:t>Are the rules of business the same all over the world</a:t>
                      </a:r>
                    </a:p>
                    <a:p>
                      <a:pPr marL="177800" indent="-177800" algn="l">
                        <a:spcAft>
                          <a:spcPts val="600"/>
                        </a:spcAft>
                        <a:buFontTx/>
                        <a:buBlip>
                          <a:blip r:embed="rId3"/>
                        </a:buBlip>
                      </a:pPr>
                      <a:r>
                        <a:rPr lang="en-US" sz="1300" baseline="0" dirty="0" smtClean="0">
                          <a:solidFill>
                            <a:srgbClr val="FF0000"/>
                          </a:solidFill>
                          <a:effectLst/>
                          <a:latin typeface="Arial" pitchFamily="34" charset="0"/>
                          <a:ea typeface="Times New Roman"/>
                          <a:cs typeface="Arial" pitchFamily="34" charset="0"/>
                        </a:rPr>
                        <a:t>What will Brexit mean for the school</a:t>
                      </a:r>
                    </a:p>
                    <a:p>
                      <a:pPr marL="177800" indent="-177800" algn="l">
                        <a:spcAft>
                          <a:spcPts val="600"/>
                        </a:spcAft>
                        <a:buFontTx/>
                        <a:buBlip>
                          <a:blip r:embed="rId3"/>
                        </a:buBlip>
                      </a:pPr>
                      <a:r>
                        <a:rPr lang="en-US" sz="1300" baseline="0" dirty="0" smtClean="0">
                          <a:solidFill>
                            <a:schemeClr val="tx1"/>
                          </a:solidFill>
                          <a:effectLst/>
                          <a:latin typeface="Arial" pitchFamily="34" charset="0"/>
                          <a:ea typeface="Times New Roman"/>
                          <a:cs typeface="Arial" pitchFamily="34" charset="0"/>
                        </a:rPr>
                        <a:t>What is the 10% rule in pollution terms</a:t>
                      </a:r>
                    </a:p>
                    <a:p>
                      <a:pPr marL="177800" indent="-177800" algn="l">
                        <a:spcAft>
                          <a:spcPts val="600"/>
                        </a:spcAft>
                        <a:buFontTx/>
                        <a:buBlip>
                          <a:blip r:embed="rId3"/>
                        </a:buBlip>
                      </a:pPr>
                      <a:r>
                        <a:rPr lang="en-US" sz="1300" baseline="0" dirty="0" smtClean="0">
                          <a:solidFill>
                            <a:srgbClr val="FF0000"/>
                          </a:solidFill>
                          <a:effectLst/>
                          <a:latin typeface="Arial" pitchFamily="34" charset="0"/>
                          <a:ea typeface="Times New Roman"/>
                          <a:cs typeface="Arial" pitchFamily="34" charset="0"/>
                        </a:rPr>
                        <a:t>Can I be prosecuted for Business Activity abroad.</a:t>
                      </a:r>
                      <a:endParaRPr lang="en-GB" sz="1300" dirty="0" smtClean="0">
                        <a:solidFill>
                          <a:srgbClr val="FF0000"/>
                        </a:solidFill>
                        <a:effectLst/>
                        <a:latin typeface="Arial" pitchFamily="34" charset="0"/>
                        <a:ea typeface="Times New Roman"/>
                        <a:cs typeface="Arial" pitchFamily="34"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9" name="Picture 4" descr="Think About"/>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7344308" y="1082133"/>
            <a:ext cx="1368152" cy="330643"/>
          </a:xfrm>
          <a:prstGeom prst="rect">
            <a:avLst/>
          </a:prstGeom>
          <a:noFill/>
          <a:extLst>
            <a:ext uri="{909E8E84-426E-40DD-AFC4-6F175D3DCCD1}">
              <a14:hiddenFill xmlns:a14="http://schemas.microsoft.com/office/drawing/2010/main">
                <a:solidFill>
                  <a:srgbClr val="FFFFFF"/>
                </a:solidFill>
              </a14:hiddenFill>
            </a:ext>
          </a:extLst>
        </p:spPr>
      </p:pic>
      <p:sp>
        <p:nvSpPr>
          <p:cNvPr id="10" name="Title 2"/>
          <p:cNvSpPr>
            <a:spLocks noGrp="1"/>
          </p:cNvSpPr>
          <p:nvPr>
            <p:ph type="title"/>
          </p:nvPr>
        </p:nvSpPr>
        <p:spPr>
          <a:xfrm>
            <a:off x="70266" y="72008"/>
            <a:ext cx="8859452" cy="548680"/>
          </a:xfrm>
        </p:spPr>
        <p:txBody>
          <a:bodyPr>
            <a:noAutofit/>
          </a:bodyPr>
          <a:lstStyle/>
          <a:p>
            <a:r>
              <a:rPr lang="en-US" sz="3600" dirty="0" smtClean="0"/>
              <a:t>6.1 – External Business Environment - Legal</a:t>
            </a:r>
            <a:endParaRPr lang="en-GB" sz="3600" dirty="0"/>
          </a:p>
        </p:txBody>
      </p:sp>
    </p:spTree>
    <p:extLst>
      <p:ext uri="{BB962C8B-B14F-4D97-AF65-F5344CB8AC3E}">
        <p14:creationId xmlns:p14="http://schemas.microsoft.com/office/powerpoint/2010/main" val="2919232768"/>
      </p:ext>
    </p:extLst>
  </p:cSld>
  <p:clrMapOvr>
    <a:masterClrMapping/>
  </p:clrMapOvr>
  <p:transition advClick="0"/>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1052736"/>
            <a:ext cx="6912768" cy="5324535"/>
          </a:xfrm>
          <a:prstGeom prst="rect">
            <a:avLst/>
          </a:prstGeom>
        </p:spPr>
        <p:txBody>
          <a:bodyPr wrap="square">
            <a:spAutoFit/>
          </a:bodyPr>
          <a:lstStyle/>
          <a:p>
            <a:pPr marL="342900" indent="-342900">
              <a:buClr>
                <a:srgbClr val="00B050"/>
              </a:buClr>
              <a:buFont typeface="Wingdings 3" panose="05040102010807070707" pitchFamily="18" charset="2"/>
              <a:buChar char=""/>
            </a:pPr>
            <a:r>
              <a:rPr lang="en-US" sz="2000" dirty="0" smtClean="0"/>
              <a:t>To be ethical is to be </a:t>
            </a:r>
            <a:r>
              <a:rPr lang="en-US" sz="2000" dirty="0"/>
              <a:t>doing what is morally right, by acting above and beyond what the law requires. </a:t>
            </a:r>
            <a:r>
              <a:rPr lang="en-US" sz="2000" dirty="0" smtClean="0"/>
              <a:t>This includes </a:t>
            </a:r>
            <a:r>
              <a:rPr lang="en-US" sz="2000" dirty="0"/>
              <a:t>ways in which a specific business can improve its ethical profile (e.g. a restaurant could buy fair trade products</a:t>
            </a:r>
            <a:r>
              <a:rPr lang="en-US" sz="2000" dirty="0" smtClean="0"/>
              <a:t>). Few companies do this as part of their ethos but most companies will do some of this because it is the right thing to do. Standard ethical </a:t>
            </a:r>
            <a:r>
              <a:rPr lang="en-US" sz="2000" dirty="0" smtClean="0"/>
              <a:t>factors and ways </a:t>
            </a:r>
            <a:r>
              <a:rPr lang="en-US" sz="2000" dirty="0"/>
              <a:t>in which a business can act ethically, </a:t>
            </a:r>
            <a:r>
              <a:rPr lang="en-US" sz="2000" dirty="0" smtClean="0"/>
              <a:t>i</a:t>
            </a:r>
            <a:r>
              <a:rPr lang="en-US" sz="2000" dirty="0" smtClean="0"/>
              <a:t>nclude:</a:t>
            </a:r>
            <a:endParaRPr lang="en-US" sz="2000" dirty="0" smtClean="0"/>
          </a:p>
          <a:p>
            <a:pPr marL="630238" indent="-284163">
              <a:buClr>
                <a:srgbClr val="00B050"/>
              </a:buClr>
              <a:buFont typeface="Arial" panose="020B0604020202020204" pitchFamily="34" charset="0"/>
              <a:buChar char="•"/>
            </a:pPr>
            <a:r>
              <a:rPr lang="en-US" sz="2000" b="1" dirty="0" smtClean="0"/>
              <a:t>As </a:t>
            </a:r>
            <a:r>
              <a:rPr lang="en-US" sz="2000" b="1" dirty="0"/>
              <a:t>an employer </a:t>
            </a:r>
            <a:r>
              <a:rPr lang="en-US" sz="2000" dirty="0"/>
              <a:t>(e.g. not exploiting workforce, no child labour, pay above minimum wage, living wage, fair working practices) </a:t>
            </a:r>
            <a:r>
              <a:rPr lang="en-US" sz="2000" dirty="0" smtClean="0"/>
              <a:t>– this is a personal decision of the boss, to make the company act and be good to its employees in order to benefit business. This may hinder profit potential but is a moral argument at work. It costs to pay staff more, but staff work harder if they are paid more. Treat staff respectfully and they will work better, not leave, not steal.</a:t>
            </a:r>
          </a:p>
        </p:txBody>
      </p:sp>
      <p:graphicFrame>
        <p:nvGraphicFramePr>
          <p:cNvPr id="6" name="Table 5"/>
          <p:cNvGraphicFramePr>
            <a:graphicFrameLocks noGrp="1"/>
          </p:cNvGraphicFramePr>
          <p:nvPr>
            <p:extLst>
              <p:ext uri="{D42A27DB-BD31-4B8C-83A1-F6EECF244321}">
                <p14:modId xmlns:p14="http://schemas.microsoft.com/office/powerpoint/2010/main" val="1928409923"/>
              </p:ext>
            </p:extLst>
          </p:nvPr>
        </p:nvGraphicFramePr>
        <p:xfrm>
          <a:off x="7236296" y="1052736"/>
          <a:ext cx="1584176" cy="5616624"/>
        </p:xfrm>
        <a:graphic>
          <a:graphicData uri="http://schemas.openxmlformats.org/drawingml/2006/table">
            <a:tbl>
              <a:tblPr firstRow="1" firstCol="1" lastRow="1" lastCol="1" bandRow="1" bandCol="1">
                <a:effectLst>
                  <a:outerShdw blurRad="50800" dist="38100" dir="2700000" algn="tl" rotWithShape="0">
                    <a:prstClr val="black">
                      <a:alpha val="40000"/>
                    </a:prstClr>
                  </a:outerShdw>
                </a:effectLst>
                <a:tableStyleId>{2D5ABB26-0587-4C30-8999-92F81FD0307C}</a:tableStyleId>
              </a:tblPr>
              <a:tblGrid>
                <a:gridCol w="1584176"/>
              </a:tblGrid>
              <a:tr h="370099">
                <a:tc>
                  <a:txBody>
                    <a:bodyPr/>
                    <a:lstStyle/>
                    <a:p>
                      <a:pPr>
                        <a:spcAft>
                          <a:spcPts val="0"/>
                        </a:spcAft>
                      </a:pPr>
                      <a:endParaRPr lang="en-GB" sz="130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5246525">
                <a:tc>
                  <a:txBody>
                    <a:bodyPr/>
                    <a:lstStyle/>
                    <a:p>
                      <a:pPr marL="177800" indent="-177800" algn="l">
                        <a:spcAft>
                          <a:spcPts val="600"/>
                        </a:spcAft>
                        <a:buFontTx/>
                        <a:buBlip>
                          <a:blip r:embed="rId3"/>
                        </a:buBlip>
                      </a:pPr>
                      <a:r>
                        <a:rPr lang="en-GB" sz="1300" baseline="0" dirty="0" smtClean="0">
                          <a:solidFill>
                            <a:srgbClr val="FF0000"/>
                          </a:solidFill>
                          <a:effectLst/>
                          <a:latin typeface="Arial" pitchFamily="34" charset="0"/>
                          <a:ea typeface="Times New Roman"/>
                          <a:cs typeface="Arial" pitchFamily="34" charset="0"/>
                        </a:rPr>
                        <a:t>Why do companies react differently to events</a:t>
                      </a:r>
                    </a:p>
                    <a:p>
                      <a:pPr marL="177800" indent="-177800" algn="l">
                        <a:spcAft>
                          <a:spcPts val="600"/>
                        </a:spcAft>
                        <a:buFontTx/>
                        <a:buBlip>
                          <a:blip r:embed="rId3"/>
                        </a:buBlip>
                      </a:pPr>
                      <a:r>
                        <a:rPr lang="en-GB" sz="1300" baseline="0" dirty="0" smtClean="0">
                          <a:solidFill>
                            <a:schemeClr val="tx1"/>
                          </a:solidFill>
                          <a:effectLst/>
                          <a:latin typeface="Arial" pitchFamily="34" charset="0"/>
                          <a:ea typeface="Times New Roman"/>
                          <a:cs typeface="Arial" pitchFamily="34" charset="0"/>
                        </a:rPr>
                        <a:t>What is the difference between ethics and morals</a:t>
                      </a:r>
                    </a:p>
                    <a:p>
                      <a:pPr marL="177800" indent="-177800" algn="l">
                        <a:spcAft>
                          <a:spcPts val="600"/>
                        </a:spcAft>
                        <a:buFontTx/>
                        <a:buBlip>
                          <a:blip r:embed="rId3"/>
                        </a:buBlip>
                      </a:pPr>
                      <a:r>
                        <a:rPr lang="en-GB" sz="1300" baseline="0" dirty="0" smtClean="0">
                          <a:solidFill>
                            <a:srgbClr val="FF0000"/>
                          </a:solidFill>
                          <a:effectLst/>
                          <a:latin typeface="Arial" pitchFamily="34" charset="0"/>
                          <a:ea typeface="Times New Roman"/>
                          <a:cs typeface="Arial" pitchFamily="34" charset="0"/>
                        </a:rPr>
                        <a:t>Who really cares about Copyright</a:t>
                      </a:r>
                    </a:p>
                    <a:p>
                      <a:pPr marL="177800" indent="-177800" algn="l">
                        <a:spcAft>
                          <a:spcPts val="600"/>
                        </a:spcAft>
                        <a:buFontTx/>
                        <a:buBlip>
                          <a:blip r:embed="rId3"/>
                        </a:buBlip>
                      </a:pPr>
                      <a:r>
                        <a:rPr lang="en-GB" sz="1300" baseline="0" dirty="0" smtClean="0">
                          <a:solidFill>
                            <a:schemeClr val="tx1"/>
                          </a:solidFill>
                          <a:effectLst/>
                          <a:latin typeface="Arial" pitchFamily="34" charset="0"/>
                          <a:ea typeface="Times New Roman"/>
                          <a:cs typeface="Arial" pitchFamily="34" charset="0"/>
                        </a:rPr>
                        <a:t>Are the rules of business the same all over the world</a:t>
                      </a:r>
                    </a:p>
                    <a:p>
                      <a:pPr marL="177800" indent="-177800" algn="l">
                        <a:spcAft>
                          <a:spcPts val="600"/>
                        </a:spcAft>
                        <a:buFontTx/>
                        <a:buBlip>
                          <a:blip r:embed="rId3"/>
                        </a:buBlip>
                      </a:pPr>
                      <a:r>
                        <a:rPr lang="en-US" sz="1300" baseline="0" dirty="0" smtClean="0">
                          <a:solidFill>
                            <a:srgbClr val="FF0000"/>
                          </a:solidFill>
                          <a:effectLst/>
                          <a:latin typeface="Arial" pitchFamily="34" charset="0"/>
                          <a:ea typeface="Times New Roman"/>
                          <a:cs typeface="Arial" pitchFamily="34" charset="0"/>
                        </a:rPr>
                        <a:t>What will Brexit mean for the school</a:t>
                      </a:r>
                    </a:p>
                    <a:p>
                      <a:pPr marL="177800" indent="-177800" algn="l">
                        <a:spcAft>
                          <a:spcPts val="600"/>
                        </a:spcAft>
                        <a:buFontTx/>
                        <a:buBlip>
                          <a:blip r:embed="rId3"/>
                        </a:buBlip>
                      </a:pPr>
                      <a:r>
                        <a:rPr lang="en-US" sz="1300" baseline="0" dirty="0" smtClean="0">
                          <a:solidFill>
                            <a:schemeClr val="tx1"/>
                          </a:solidFill>
                          <a:effectLst/>
                          <a:latin typeface="Arial" pitchFamily="34" charset="0"/>
                          <a:ea typeface="Times New Roman"/>
                          <a:cs typeface="Arial" pitchFamily="34" charset="0"/>
                        </a:rPr>
                        <a:t>What is the 10% rule in pollution terms</a:t>
                      </a:r>
                    </a:p>
                    <a:p>
                      <a:pPr marL="177800" indent="-177800" algn="l">
                        <a:spcAft>
                          <a:spcPts val="600"/>
                        </a:spcAft>
                        <a:buFontTx/>
                        <a:buBlip>
                          <a:blip r:embed="rId3"/>
                        </a:buBlip>
                      </a:pPr>
                      <a:r>
                        <a:rPr lang="en-US" sz="1300" baseline="0" dirty="0" smtClean="0">
                          <a:solidFill>
                            <a:srgbClr val="FF0000"/>
                          </a:solidFill>
                          <a:effectLst/>
                          <a:latin typeface="Arial" pitchFamily="34" charset="0"/>
                          <a:ea typeface="Times New Roman"/>
                          <a:cs typeface="Arial" pitchFamily="34" charset="0"/>
                        </a:rPr>
                        <a:t>Can I be prosecuted for Business Activity abroad.</a:t>
                      </a:r>
                      <a:endParaRPr lang="en-GB" sz="1300" dirty="0" smtClean="0">
                        <a:solidFill>
                          <a:srgbClr val="FF0000"/>
                        </a:solidFill>
                        <a:effectLst/>
                        <a:latin typeface="Arial" pitchFamily="34" charset="0"/>
                        <a:ea typeface="Times New Roman"/>
                        <a:cs typeface="Arial" pitchFamily="34"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9" name="Picture 4" descr="Think About"/>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7344308" y="1082133"/>
            <a:ext cx="1368152" cy="330643"/>
          </a:xfrm>
          <a:prstGeom prst="rect">
            <a:avLst/>
          </a:prstGeom>
          <a:noFill/>
          <a:extLst>
            <a:ext uri="{909E8E84-426E-40DD-AFC4-6F175D3DCCD1}">
              <a14:hiddenFill xmlns:a14="http://schemas.microsoft.com/office/drawing/2010/main">
                <a:solidFill>
                  <a:srgbClr val="FFFFFF"/>
                </a:solidFill>
              </a14:hiddenFill>
            </a:ext>
          </a:extLst>
        </p:spPr>
      </p:pic>
      <p:sp>
        <p:nvSpPr>
          <p:cNvPr id="10" name="Title 2"/>
          <p:cNvSpPr>
            <a:spLocks noGrp="1"/>
          </p:cNvSpPr>
          <p:nvPr>
            <p:ph type="title"/>
          </p:nvPr>
        </p:nvSpPr>
        <p:spPr>
          <a:xfrm>
            <a:off x="70266" y="72008"/>
            <a:ext cx="8859452" cy="548680"/>
          </a:xfrm>
        </p:spPr>
        <p:txBody>
          <a:bodyPr>
            <a:noAutofit/>
          </a:bodyPr>
          <a:lstStyle/>
          <a:p>
            <a:r>
              <a:rPr lang="en-US" sz="3600" dirty="0" smtClean="0"/>
              <a:t>6.2 </a:t>
            </a:r>
            <a:r>
              <a:rPr lang="en-US" sz="3600" dirty="0" smtClean="0"/>
              <a:t>– External Business Environment - Ethical</a:t>
            </a:r>
            <a:endParaRPr lang="en-GB" sz="3600" dirty="0"/>
          </a:p>
        </p:txBody>
      </p:sp>
    </p:spTree>
    <p:extLst>
      <p:ext uri="{BB962C8B-B14F-4D97-AF65-F5344CB8AC3E}">
        <p14:creationId xmlns:p14="http://schemas.microsoft.com/office/powerpoint/2010/main" val="1199713932"/>
      </p:ext>
    </p:extLst>
  </p:cSld>
  <p:clrMapOvr>
    <a:masterClrMapping/>
  </p:clrMapOvr>
  <p:transition advClick="0"/>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1052736"/>
            <a:ext cx="6912768" cy="5632311"/>
          </a:xfrm>
          <a:prstGeom prst="rect">
            <a:avLst/>
          </a:prstGeom>
        </p:spPr>
        <p:txBody>
          <a:bodyPr wrap="square">
            <a:spAutoFit/>
          </a:bodyPr>
          <a:lstStyle/>
          <a:p>
            <a:pPr marL="284163" indent="-284163">
              <a:buClr>
                <a:srgbClr val="00B050"/>
              </a:buClr>
              <a:buFont typeface="Arial" panose="020B0604020202020204" pitchFamily="34" charset="0"/>
              <a:buChar char="•"/>
            </a:pPr>
            <a:r>
              <a:rPr lang="en-US" sz="1600" b="1" dirty="0" smtClean="0"/>
              <a:t>As </a:t>
            </a:r>
            <a:r>
              <a:rPr lang="en-US" sz="1600" b="1" dirty="0"/>
              <a:t>a trader </a:t>
            </a:r>
            <a:r>
              <a:rPr lang="en-US" sz="1600" dirty="0"/>
              <a:t>(e.g. fair trade, fair prices) </a:t>
            </a:r>
            <a:r>
              <a:rPr lang="en-US" sz="1600" dirty="0" smtClean="0"/>
              <a:t>Fair trade is to buy off ethical suppliers, straight from the farmers etc</a:t>
            </a:r>
            <a:r>
              <a:rPr lang="en-US" sz="1600" dirty="0" smtClean="0"/>
              <a:t>.</a:t>
            </a:r>
            <a:r>
              <a:rPr lang="en-US" sz="1600" dirty="0" smtClean="0"/>
              <a:t>, again this will cost the company more money in sales and reduce profit potentials but it may increase customer loyalty and benefit customer communication. It wil</a:t>
            </a:r>
            <a:r>
              <a:rPr lang="en-US" sz="1600" dirty="0" smtClean="0"/>
              <a:t>l  make the company look ethical but</a:t>
            </a:r>
            <a:r>
              <a:rPr lang="en-US" sz="1600" dirty="0" smtClean="0"/>
              <a:t> less competitive in the open market place.</a:t>
            </a:r>
          </a:p>
          <a:p>
            <a:pPr marL="284163" indent="-284163">
              <a:buClr>
                <a:srgbClr val="00B050"/>
              </a:buClr>
              <a:buFont typeface="Arial" panose="020B0604020202020204" pitchFamily="34" charset="0"/>
              <a:buChar char="•"/>
            </a:pPr>
            <a:r>
              <a:rPr lang="en-US" sz="1600" b="1" dirty="0" smtClean="0"/>
              <a:t>Environmentally </a:t>
            </a:r>
            <a:r>
              <a:rPr lang="en-US" sz="1600" b="1" dirty="0"/>
              <a:t>friendly </a:t>
            </a:r>
            <a:r>
              <a:rPr lang="en-US" sz="1600" dirty="0"/>
              <a:t>(e.g. waste management, recycling, carbon emissions, transport miles, energy use) </a:t>
            </a:r>
            <a:r>
              <a:rPr lang="en-US" sz="1600" dirty="0" smtClean="0"/>
              <a:t>– The benefits are that the government may be more willing to supply grants and loans but doing this costs.</a:t>
            </a:r>
          </a:p>
          <a:p>
            <a:pPr marL="284163" indent="-284163">
              <a:buClr>
                <a:srgbClr val="00B050"/>
              </a:buClr>
              <a:buFont typeface="Arial" panose="020B0604020202020204" pitchFamily="34" charset="0"/>
              <a:buChar char="•"/>
            </a:pPr>
            <a:r>
              <a:rPr lang="en-US" sz="1600" b="1" dirty="0" smtClean="0"/>
              <a:t>Sustainability</a:t>
            </a:r>
            <a:r>
              <a:rPr lang="en-US" sz="1600" dirty="0" smtClean="0"/>
              <a:t> </a:t>
            </a:r>
            <a:r>
              <a:rPr lang="en-US" sz="1600" dirty="0"/>
              <a:t>(e.g. fossil fuels, land management, green energy) </a:t>
            </a:r>
            <a:r>
              <a:rPr lang="en-US" sz="1600" dirty="0" smtClean="0"/>
              <a:t>– this is a potential longer term solution to the world but little financial benefit to a company. Government grants may help but there is no guarantee.</a:t>
            </a:r>
          </a:p>
          <a:p>
            <a:pPr marL="284163" indent="-284163">
              <a:buClr>
                <a:srgbClr val="00B050"/>
              </a:buClr>
              <a:buFont typeface="Arial" panose="020B0604020202020204" pitchFamily="34" charset="0"/>
              <a:buChar char="•"/>
            </a:pPr>
            <a:r>
              <a:rPr lang="en-US" sz="1600" b="1" dirty="0" smtClean="0"/>
              <a:t>Corporate </a:t>
            </a:r>
            <a:r>
              <a:rPr lang="en-US" sz="1600" b="1" dirty="0"/>
              <a:t>social responsibility activities </a:t>
            </a:r>
            <a:r>
              <a:rPr lang="en-US" sz="1600" dirty="0"/>
              <a:t>(e.g. charity donations, humanitarian aid, health and welfare </a:t>
            </a:r>
            <a:r>
              <a:rPr lang="en-US" sz="1600" dirty="0" smtClean="0"/>
              <a:t>schemes</a:t>
            </a:r>
            <a:r>
              <a:rPr lang="en-US" sz="1600" dirty="0"/>
              <a:t>, sponsorship of sport/educational/ cultural events) </a:t>
            </a:r>
            <a:r>
              <a:rPr lang="en-US" sz="1600" dirty="0" smtClean="0"/>
              <a:t>– this gives very good kudos for the company and in the local community standing but costs into profits.</a:t>
            </a:r>
          </a:p>
          <a:p>
            <a:pPr>
              <a:buClr>
                <a:srgbClr val="00B050"/>
              </a:buClr>
            </a:pPr>
            <a:r>
              <a:rPr lang="en-US" sz="1600" b="1" dirty="0" smtClean="0">
                <a:solidFill>
                  <a:srgbClr val="FF0000"/>
                </a:solidFill>
              </a:rPr>
              <a:t>P6.2 – Task 11</a:t>
            </a:r>
            <a:r>
              <a:rPr lang="en-US" sz="1600" dirty="0" smtClean="0">
                <a:solidFill>
                  <a:srgbClr val="FF0000"/>
                </a:solidFill>
              </a:rPr>
              <a:t> – Consider the different ethical issues face by your school in its daily function and how your school benefits the local community, describe what they do, how it helps and what they should do more of to remain ethical.</a:t>
            </a:r>
            <a:endParaRPr lang="en-US" sz="1600" dirty="0" smtClean="0">
              <a:solidFill>
                <a:srgbClr val="FF0000"/>
              </a:solidFill>
            </a:endParaRPr>
          </a:p>
        </p:txBody>
      </p:sp>
      <p:graphicFrame>
        <p:nvGraphicFramePr>
          <p:cNvPr id="6" name="Table 5"/>
          <p:cNvGraphicFramePr>
            <a:graphicFrameLocks noGrp="1"/>
          </p:cNvGraphicFramePr>
          <p:nvPr>
            <p:extLst>
              <p:ext uri="{D42A27DB-BD31-4B8C-83A1-F6EECF244321}">
                <p14:modId xmlns:p14="http://schemas.microsoft.com/office/powerpoint/2010/main" val="3378717517"/>
              </p:ext>
            </p:extLst>
          </p:nvPr>
        </p:nvGraphicFramePr>
        <p:xfrm>
          <a:off x="7236296" y="1052736"/>
          <a:ext cx="1584176" cy="5616624"/>
        </p:xfrm>
        <a:graphic>
          <a:graphicData uri="http://schemas.openxmlformats.org/drawingml/2006/table">
            <a:tbl>
              <a:tblPr firstRow="1" firstCol="1" lastRow="1" lastCol="1" bandRow="1" bandCol="1">
                <a:effectLst>
                  <a:outerShdw blurRad="50800" dist="38100" dir="2700000" algn="tl" rotWithShape="0">
                    <a:prstClr val="black">
                      <a:alpha val="40000"/>
                    </a:prstClr>
                  </a:outerShdw>
                </a:effectLst>
                <a:tableStyleId>{2D5ABB26-0587-4C30-8999-92F81FD0307C}</a:tableStyleId>
              </a:tblPr>
              <a:tblGrid>
                <a:gridCol w="1584176"/>
              </a:tblGrid>
              <a:tr h="370099">
                <a:tc>
                  <a:txBody>
                    <a:bodyPr/>
                    <a:lstStyle/>
                    <a:p>
                      <a:pPr>
                        <a:spcAft>
                          <a:spcPts val="0"/>
                        </a:spcAft>
                      </a:pPr>
                      <a:endParaRPr lang="en-GB" sz="130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5246525">
                <a:tc>
                  <a:txBody>
                    <a:bodyPr/>
                    <a:lstStyle/>
                    <a:p>
                      <a:pPr marL="177800" indent="-177800" algn="l">
                        <a:spcAft>
                          <a:spcPts val="600"/>
                        </a:spcAft>
                        <a:buFontTx/>
                        <a:buBlip>
                          <a:blip r:embed="rId3"/>
                        </a:buBlip>
                      </a:pPr>
                      <a:r>
                        <a:rPr lang="en-GB" sz="1300" baseline="0" dirty="0" smtClean="0">
                          <a:solidFill>
                            <a:srgbClr val="FF0000"/>
                          </a:solidFill>
                          <a:effectLst/>
                          <a:latin typeface="Arial" pitchFamily="34" charset="0"/>
                          <a:ea typeface="Times New Roman"/>
                          <a:cs typeface="Arial" pitchFamily="34" charset="0"/>
                        </a:rPr>
                        <a:t>Why do companies react differently to events</a:t>
                      </a:r>
                    </a:p>
                    <a:p>
                      <a:pPr marL="177800" indent="-177800" algn="l">
                        <a:spcAft>
                          <a:spcPts val="600"/>
                        </a:spcAft>
                        <a:buFontTx/>
                        <a:buBlip>
                          <a:blip r:embed="rId3"/>
                        </a:buBlip>
                      </a:pPr>
                      <a:r>
                        <a:rPr lang="en-GB" sz="1300" baseline="0" dirty="0" smtClean="0">
                          <a:solidFill>
                            <a:schemeClr val="tx1"/>
                          </a:solidFill>
                          <a:effectLst/>
                          <a:latin typeface="Arial" pitchFamily="34" charset="0"/>
                          <a:ea typeface="Times New Roman"/>
                          <a:cs typeface="Arial" pitchFamily="34" charset="0"/>
                        </a:rPr>
                        <a:t>What is the difference between ethics and morals</a:t>
                      </a:r>
                    </a:p>
                    <a:p>
                      <a:pPr marL="177800" indent="-177800" algn="l">
                        <a:spcAft>
                          <a:spcPts val="600"/>
                        </a:spcAft>
                        <a:buFontTx/>
                        <a:buBlip>
                          <a:blip r:embed="rId3"/>
                        </a:buBlip>
                      </a:pPr>
                      <a:r>
                        <a:rPr lang="en-GB" sz="1300" baseline="0" dirty="0" smtClean="0">
                          <a:solidFill>
                            <a:srgbClr val="FF0000"/>
                          </a:solidFill>
                          <a:effectLst/>
                          <a:latin typeface="Arial" pitchFamily="34" charset="0"/>
                          <a:ea typeface="Times New Roman"/>
                          <a:cs typeface="Arial" pitchFamily="34" charset="0"/>
                        </a:rPr>
                        <a:t>Who really cares about Copyright</a:t>
                      </a:r>
                    </a:p>
                    <a:p>
                      <a:pPr marL="177800" indent="-177800" algn="l">
                        <a:spcAft>
                          <a:spcPts val="600"/>
                        </a:spcAft>
                        <a:buFontTx/>
                        <a:buBlip>
                          <a:blip r:embed="rId3"/>
                        </a:buBlip>
                      </a:pPr>
                      <a:r>
                        <a:rPr lang="en-GB" sz="1300" baseline="0" dirty="0" smtClean="0">
                          <a:solidFill>
                            <a:schemeClr val="tx1"/>
                          </a:solidFill>
                          <a:effectLst/>
                          <a:latin typeface="Arial" pitchFamily="34" charset="0"/>
                          <a:ea typeface="Times New Roman"/>
                          <a:cs typeface="Arial" pitchFamily="34" charset="0"/>
                        </a:rPr>
                        <a:t>Are the rules of business the same all over the world</a:t>
                      </a:r>
                    </a:p>
                    <a:p>
                      <a:pPr marL="177800" indent="-177800" algn="l">
                        <a:spcAft>
                          <a:spcPts val="600"/>
                        </a:spcAft>
                        <a:buFontTx/>
                        <a:buBlip>
                          <a:blip r:embed="rId3"/>
                        </a:buBlip>
                      </a:pPr>
                      <a:r>
                        <a:rPr lang="en-US" sz="1300" baseline="0" dirty="0" smtClean="0">
                          <a:solidFill>
                            <a:srgbClr val="FF0000"/>
                          </a:solidFill>
                          <a:effectLst/>
                          <a:latin typeface="Arial" pitchFamily="34" charset="0"/>
                          <a:ea typeface="Times New Roman"/>
                          <a:cs typeface="Arial" pitchFamily="34" charset="0"/>
                        </a:rPr>
                        <a:t>What will Brexit mean for the school</a:t>
                      </a:r>
                    </a:p>
                    <a:p>
                      <a:pPr marL="177800" indent="-177800" algn="l">
                        <a:spcAft>
                          <a:spcPts val="600"/>
                        </a:spcAft>
                        <a:buFontTx/>
                        <a:buBlip>
                          <a:blip r:embed="rId3"/>
                        </a:buBlip>
                      </a:pPr>
                      <a:r>
                        <a:rPr lang="en-US" sz="1300" baseline="0" dirty="0" smtClean="0">
                          <a:solidFill>
                            <a:schemeClr val="tx1"/>
                          </a:solidFill>
                          <a:effectLst/>
                          <a:latin typeface="Arial" pitchFamily="34" charset="0"/>
                          <a:ea typeface="Times New Roman"/>
                          <a:cs typeface="Arial" pitchFamily="34" charset="0"/>
                        </a:rPr>
                        <a:t>What is the 10% rule in pollution terms</a:t>
                      </a:r>
                    </a:p>
                    <a:p>
                      <a:pPr marL="177800" indent="-177800" algn="l">
                        <a:spcAft>
                          <a:spcPts val="600"/>
                        </a:spcAft>
                        <a:buFontTx/>
                        <a:buBlip>
                          <a:blip r:embed="rId3"/>
                        </a:buBlip>
                      </a:pPr>
                      <a:r>
                        <a:rPr lang="en-US" sz="1300" baseline="0" dirty="0" smtClean="0">
                          <a:solidFill>
                            <a:srgbClr val="FF0000"/>
                          </a:solidFill>
                          <a:effectLst/>
                          <a:latin typeface="Arial" pitchFamily="34" charset="0"/>
                          <a:ea typeface="Times New Roman"/>
                          <a:cs typeface="Arial" pitchFamily="34" charset="0"/>
                        </a:rPr>
                        <a:t>Can I be prosecuted for Business Activity abroad.</a:t>
                      </a:r>
                      <a:endParaRPr lang="en-GB" sz="1300" dirty="0" smtClean="0">
                        <a:solidFill>
                          <a:srgbClr val="FF0000"/>
                        </a:solidFill>
                        <a:effectLst/>
                        <a:latin typeface="Arial" pitchFamily="34" charset="0"/>
                        <a:ea typeface="Times New Roman"/>
                        <a:cs typeface="Arial" pitchFamily="34"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9" name="Picture 4" descr="Think About"/>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7344308" y="1082133"/>
            <a:ext cx="1368152" cy="330643"/>
          </a:xfrm>
          <a:prstGeom prst="rect">
            <a:avLst/>
          </a:prstGeom>
          <a:noFill/>
          <a:extLst>
            <a:ext uri="{909E8E84-426E-40DD-AFC4-6F175D3DCCD1}">
              <a14:hiddenFill xmlns:a14="http://schemas.microsoft.com/office/drawing/2010/main">
                <a:solidFill>
                  <a:srgbClr val="FFFFFF"/>
                </a:solidFill>
              </a14:hiddenFill>
            </a:ext>
          </a:extLst>
        </p:spPr>
      </p:pic>
      <p:sp>
        <p:nvSpPr>
          <p:cNvPr id="10" name="Title 2"/>
          <p:cNvSpPr>
            <a:spLocks noGrp="1"/>
          </p:cNvSpPr>
          <p:nvPr>
            <p:ph type="title"/>
          </p:nvPr>
        </p:nvSpPr>
        <p:spPr>
          <a:xfrm>
            <a:off x="70266" y="72008"/>
            <a:ext cx="8859452" cy="548680"/>
          </a:xfrm>
        </p:spPr>
        <p:txBody>
          <a:bodyPr>
            <a:noAutofit/>
          </a:bodyPr>
          <a:lstStyle/>
          <a:p>
            <a:r>
              <a:rPr lang="en-US" sz="3600" dirty="0" smtClean="0"/>
              <a:t>6.2 </a:t>
            </a:r>
            <a:r>
              <a:rPr lang="en-US" sz="3600" dirty="0" smtClean="0"/>
              <a:t>– External Business Environment - Ethical</a:t>
            </a:r>
            <a:endParaRPr lang="en-GB" sz="3600" dirty="0"/>
          </a:p>
        </p:txBody>
      </p:sp>
    </p:spTree>
    <p:extLst>
      <p:ext uri="{BB962C8B-B14F-4D97-AF65-F5344CB8AC3E}">
        <p14:creationId xmlns:p14="http://schemas.microsoft.com/office/powerpoint/2010/main" val="1440039551"/>
      </p:ext>
    </p:extLst>
  </p:cSld>
  <p:clrMapOvr>
    <a:masterClrMapping/>
  </p:clrMapOvr>
  <p:transition advClick="0"/>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1052736"/>
            <a:ext cx="6912768" cy="5683094"/>
          </a:xfrm>
          <a:prstGeom prst="rect">
            <a:avLst/>
          </a:prstGeom>
        </p:spPr>
        <p:txBody>
          <a:bodyPr wrap="square">
            <a:spAutoFit/>
          </a:bodyPr>
          <a:lstStyle/>
          <a:p>
            <a:pPr marL="342900" indent="-342900">
              <a:buClr>
                <a:srgbClr val="00B050"/>
              </a:buClr>
              <a:buFont typeface="Wingdings 3" panose="05040102010807070707" pitchFamily="18" charset="2"/>
              <a:buChar char=""/>
            </a:pPr>
            <a:r>
              <a:rPr lang="en-US" sz="1730" b="1" dirty="0" smtClean="0"/>
              <a:t>The </a:t>
            </a:r>
            <a:r>
              <a:rPr lang="en-US" sz="1730" b="1" dirty="0"/>
              <a:t>impact on a business and its stakeholders </a:t>
            </a:r>
            <a:r>
              <a:rPr lang="en-US" sz="1730" b="1" dirty="0" smtClean="0"/>
              <a:t>of operating </a:t>
            </a:r>
            <a:r>
              <a:rPr lang="en-US" sz="1730" b="1" dirty="0" smtClean="0"/>
              <a:t>ethically</a:t>
            </a:r>
            <a:r>
              <a:rPr lang="en-US" sz="1730" b="1" dirty="0" smtClean="0"/>
              <a:t> - </a:t>
            </a:r>
            <a:r>
              <a:rPr lang="en-US" sz="1730" dirty="0" smtClean="0"/>
              <a:t>Most </a:t>
            </a:r>
            <a:r>
              <a:rPr lang="en-US" sz="1730" dirty="0"/>
              <a:t>business activity incurs financial costs such as equipment and labour. Non-financial costs include noise and impact on the </a:t>
            </a:r>
            <a:r>
              <a:rPr lang="en-US" sz="1730" dirty="0" smtClean="0"/>
              <a:t>environment. There </a:t>
            </a:r>
            <a:r>
              <a:rPr lang="en-US" sz="1730" dirty="0"/>
              <a:t>is a financial cost to acting ethically. To engage stakeholders takes time and money. Mining in ways that minimise environmental impacts is more expensive than extracting resources regardless of impact. </a:t>
            </a:r>
            <a:r>
              <a:rPr lang="en-US" sz="1730" dirty="0" smtClean="0"/>
              <a:t>An </a:t>
            </a:r>
            <a:r>
              <a:rPr lang="en-US" sz="1730" dirty="0"/>
              <a:t>ethical business also recognises its responsibility for minimising the non-financial costs</a:t>
            </a:r>
            <a:r>
              <a:rPr lang="en-US" sz="1730" dirty="0" smtClean="0"/>
              <a:t>.</a:t>
            </a:r>
            <a:r>
              <a:rPr lang="en-US" sz="1730" dirty="0"/>
              <a:t> But reputation is important. </a:t>
            </a:r>
          </a:p>
          <a:p>
            <a:pPr marL="342900" indent="-342900">
              <a:buClr>
                <a:srgbClr val="00B050"/>
              </a:buClr>
              <a:buFont typeface="Wingdings 3" panose="05040102010807070707" pitchFamily="18" charset="2"/>
              <a:buChar char=""/>
            </a:pPr>
            <a:r>
              <a:rPr lang="en-US" sz="1730" dirty="0" smtClean="0"/>
              <a:t>For 6.2, you need to find any reasonable sized business that operates, McDonalds, Oil Company, Drilling Company etc. the look at the ethics of operating where they are and the goods they produce. For example a mine might provide jobs and structure for a town, history and reputation, secondary employment and a service to the country being home grown, but it may have a duty of health care to the workers, safety measures, pay measures, union rights. Somewhere there must be a compromise if profit is made.</a:t>
            </a:r>
          </a:p>
          <a:p>
            <a:pPr>
              <a:buClr>
                <a:srgbClr val="00B050"/>
              </a:buClr>
            </a:pPr>
            <a:r>
              <a:rPr lang="en-US" sz="1730" b="1" dirty="0" smtClean="0">
                <a:solidFill>
                  <a:srgbClr val="FF0000"/>
                </a:solidFill>
              </a:rPr>
              <a:t>P6.2 – Task 12 – </a:t>
            </a:r>
            <a:r>
              <a:rPr lang="en-US" sz="1730" dirty="0" smtClean="0">
                <a:solidFill>
                  <a:srgbClr val="FF0000"/>
                </a:solidFill>
              </a:rPr>
              <a:t>Create a company report on the issues concerning acting ethically to include both </a:t>
            </a:r>
            <a:r>
              <a:rPr lang="en-US" sz="1730" dirty="0">
                <a:solidFill>
                  <a:srgbClr val="FF0000"/>
                </a:solidFill>
              </a:rPr>
              <a:t>positive and negative impacts </a:t>
            </a:r>
            <a:r>
              <a:rPr lang="en-US" sz="1730" dirty="0" smtClean="0">
                <a:solidFill>
                  <a:srgbClr val="FF0000"/>
                </a:solidFill>
              </a:rPr>
              <a:t>on the business.</a:t>
            </a:r>
          </a:p>
        </p:txBody>
      </p:sp>
      <p:graphicFrame>
        <p:nvGraphicFramePr>
          <p:cNvPr id="6" name="Table 5"/>
          <p:cNvGraphicFramePr>
            <a:graphicFrameLocks noGrp="1"/>
          </p:cNvGraphicFramePr>
          <p:nvPr>
            <p:extLst>
              <p:ext uri="{D42A27DB-BD31-4B8C-83A1-F6EECF244321}">
                <p14:modId xmlns:p14="http://schemas.microsoft.com/office/powerpoint/2010/main" val="1619595329"/>
              </p:ext>
            </p:extLst>
          </p:nvPr>
        </p:nvGraphicFramePr>
        <p:xfrm>
          <a:off x="7236296" y="1052736"/>
          <a:ext cx="1584176" cy="5616624"/>
        </p:xfrm>
        <a:graphic>
          <a:graphicData uri="http://schemas.openxmlformats.org/drawingml/2006/table">
            <a:tbl>
              <a:tblPr firstRow="1" firstCol="1" lastRow="1" lastCol="1" bandRow="1" bandCol="1">
                <a:effectLst>
                  <a:outerShdw blurRad="50800" dist="38100" dir="2700000" algn="tl" rotWithShape="0">
                    <a:prstClr val="black">
                      <a:alpha val="40000"/>
                    </a:prstClr>
                  </a:outerShdw>
                </a:effectLst>
                <a:tableStyleId>{2D5ABB26-0587-4C30-8999-92F81FD0307C}</a:tableStyleId>
              </a:tblPr>
              <a:tblGrid>
                <a:gridCol w="1584176"/>
              </a:tblGrid>
              <a:tr h="370099">
                <a:tc>
                  <a:txBody>
                    <a:bodyPr/>
                    <a:lstStyle/>
                    <a:p>
                      <a:pPr>
                        <a:spcAft>
                          <a:spcPts val="0"/>
                        </a:spcAft>
                      </a:pPr>
                      <a:endParaRPr lang="en-GB" sz="130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5246525">
                <a:tc>
                  <a:txBody>
                    <a:bodyPr/>
                    <a:lstStyle/>
                    <a:p>
                      <a:pPr marL="177800" indent="-177800" algn="l">
                        <a:spcAft>
                          <a:spcPts val="600"/>
                        </a:spcAft>
                        <a:buFontTx/>
                        <a:buBlip>
                          <a:blip r:embed="rId3"/>
                        </a:buBlip>
                      </a:pPr>
                      <a:r>
                        <a:rPr lang="en-GB" sz="1300" baseline="0" dirty="0" smtClean="0">
                          <a:solidFill>
                            <a:srgbClr val="FF0000"/>
                          </a:solidFill>
                          <a:effectLst/>
                          <a:latin typeface="Arial" pitchFamily="34" charset="0"/>
                          <a:ea typeface="Times New Roman"/>
                          <a:cs typeface="Arial" pitchFamily="34" charset="0"/>
                        </a:rPr>
                        <a:t>Why do companies react differently to events</a:t>
                      </a:r>
                    </a:p>
                    <a:p>
                      <a:pPr marL="177800" indent="-177800" algn="l">
                        <a:spcAft>
                          <a:spcPts val="600"/>
                        </a:spcAft>
                        <a:buFontTx/>
                        <a:buBlip>
                          <a:blip r:embed="rId3"/>
                        </a:buBlip>
                      </a:pPr>
                      <a:r>
                        <a:rPr lang="en-GB" sz="1300" baseline="0" dirty="0" smtClean="0">
                          <a:solidFill>
                            <a:schemeClr val="tx1"/>
                          </a:solidFill>
                          <a:effectLst/>
                          <a:latin typeface="Arial" pitchFamily="34" charset="0"/>
                          <a:ea typeface="Times New Roman"/>
                          <a:cs typeface="Arial" pitchFamily="34" charset="0"/>
                        </a:rPr>
                        <a:t>What is the difference between ethics and morals</a:t>
                      </a:r>
                    </a:p>
                    <a:p>
                      <a:pPr marL="177800" indent="-177800" algn="l">
                        <a:spcAft>
                          <a:spcPts val="600"/>
                        </a:spcAft>
                        <a:buFontTx/>
                        <a:buBlip>
                          <a:blip r:embed="rId3"/>
                        </a:buBlip>
                      </a:pPr>
                      <a:r>
                        <a:rPr lang="en-GB" sz="1300" baseline="0" dirty="0" smtClean="0">
                          <a:solidFill>
                            <a:srgbClr val="FF0000"/>
                          </a:solidFill>
                          <a:effectLst/>
                          <a:latin typeface="Arial" pitchFamily="34" charset="0"/>
                          <a:ea typeface="Times New Roman"/>
                          <a:cs typeface="Arial" pitchFamily="34" charset="0"/>
                        </a:rPr>
                        <a:t>Who really cares about Copyright</a:t>
                      </a:r>
                    </a:p>
                    <a:p>
                      <a:pPr marL="177800" indent="-177800" algn="l">
                        <a:spcAft>
                          <a:spcPts val="600"/>
                        </a:spcAft>
                        <a:buFontTx/>
                        <a:buBlip>
                          <a:blip r:embed="rId3"/>
                        </a:buBlip>
                      </a:pPr>
                      <a:r>
                        <a:rPr lang="en-GB" sz="1300" baseline="0" dirty="0" smtClean="0">
                          <a:solidFill>
                            <a:schemeClr val="tx1"/>
                          </a:solidFill>
                          <a:effectLst/>
                          <a:latin typeface="Arial" pitchFamily="34" charset="0"/>
                          <a:ea typeface="Times New Roman"/>
                          <a:cs typeface="Arial" pitchFamily="34" charset="0"/>
                        </a:rPr>
                        <a:t>Are the rules of business the same all over the world</a:t>
                      </a:r>
                    </a:p>
                    <a:p>
                      <a:pPr marL="177800" indent="-177800" algn="l">
                        <a:spcAft>
                          <a:spcPts val="600"/>
                        </a:spcAft>
                        <a:buFontTx/>
                        <a:buBlip>
                          <a:blip r:embed="rId3"/>
                        </a:buBlip>
                      </a:pPr>
                      <a:r>
                        <a:rPr lang="en-US" sz="1300" baseline="0" dirty="0" smtClean="0">
                          <a:solidFill>
                            <a:srgbClr val="FF0000"/>
                          </a:solidFill>
                          <a:effectLst/>
                          <a:latin typeface="Arial" pitchFamily="34" charset="0"/>
                          <a:ea typeface="Times New Roman"/>
                          <a:cs typeface="Arial" pitchFamily="34" charset="0"/>
                        </a:rPr>
                        <a:t>What will Brexit mean for the school</a:t>
                      </a:r>
                    </a:p>
                    <a:p>
                      <a:pPr marL="177800" indent="-177800" algn="l">
                        <a:spcAft>
                          <a:spcPts val="600"/>
                        </a:spcAft>
                        <a:buFontTx/>
                        <a:buBlip>
                          <a:blip r:embed="rId3"/>
                        </a:buBlip>
                      </a:pPr>
                      <a:r>
                        <a:rPr lang="en-US" sz="1300" baseline="0" dirty="0" smtClean="0">
                          <a:solidFill>
                            <a:schemeClr val="tx1"/>
                          </a:solidFill>
                          <a:effectLst/>
                          <a:latin typeface="Arial" pitchFamily="34" charset="0"/>
                          <a:ea typeface="Times New Roman"/>
                          <a:cs typeface="Arial" pitchFamily="34" charset="0"/>
                        </a:rPr>
                        <a:t>What is the 10% rule in pollution terms</a:t>
                      </a:r>
                    </a:p>
                    <a:p>
                      <a:pPr marL="177800" indent="-177800" algn="l">
                        <a:spcAft>
                          <a:spcPts val="600"/>
                        </a:spcAft>
                        <a:buFontTx/>
                        <a:buBlip>
                          <a:blip r:embed="rId3"/>
                        </a:buBlip>
                      </a:pPr>
                      <a:r>
                        <a:rPr lang="en-US" sz="1300" baseline="0" dirty="0" smtClean="0">
                          <a:solidFill>
                            <a:srgbClr val="FF0000"/>
                          </a:solidFill>
                          <a:effectLst/>
                          <a:latin typeface="Arial" pitchFamily="34" charset="0"/>
                          <a:ea typeface="Times New Roman"/>
                          <a:cs typeface="Arial" pitchFamily="34" charset="0"/>
                        </a:rPr>
                        <a:t>Can I be prosecuted for Business Activity abroad.</a:t>
                      </a:r>
                      <a:endParaRPr lang="en-GB" sz="1300" dirty="0" smtClean="0">
                        <a:solidFill>
                          <a:srgbClr val="FF0000"/>
                        </a:solidFill>
                        <a:effectLst/>
                        <a:latin typeface="Arial" pitchFamily="34" charset="0"/>
                        <a:ea typeface="Times New Roman"/>
                        <a:cs typeface="Arial" pitchFamily="34"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9" name="Picture 4" descr="Think About"/>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7344308" y="1082133"/>
            <a:ext cx="1368152" cy="330643"/>
          </a:xfrm>
          <a:prstGeom prst="rect">
            <a:avLst/>
          </a:prstGeom>
          <a:noFill/>
          <a:extLst>
            <a:ext uri="{909E8E84-426E-40DD-AFC4-6F175D3DCCD1}">
              <a14:hiddenFill xmlns:a14="http://schemas.microsoft.com/office/drawing/2010/main">
                <a:solidFill>
                  <a:srgbClr val="FFFFFF"/>
                </a:solidFill>
              </a14:hiddenFill>
            </a:ext>
          </a:extLst>
        </p:spPr>
      </p:pic>
      <p:sp>
        <p:nvSpPr>
          <p:cNvPr id="10" name="Title 2"/>
          <p:cNvSpPr>
            <a:spLocks noGrp="1"/>
          </p:cNvSpPr>
          <p:nvPr>
            <p:ph type="title"/>
          </p:nvPr>
        </p:nvSpPr>
        <p:spPr>
          <a:xfrm>
            <a:off x="70266" y="72008"/>
            <a:ext cx="8859452" cy="548680"/>
          </a:xfrm>
        </p:spPr>
        <p:txBody>
          <a:bodyPr>
            <a:noAutofit/>
          </a:bodyPr>
          <a:lstStyle/>
          <a:p>
            <a:r>
              <a:rPr lang="en-US" sz="3600" dirty="0" smtClean="0"/>
              <a:t>6.2 </a:t>
            </a:r>
            <a:r>
              <a:rPr lang="en-US" sz="3600" dirty="0" smtClean="0"/>
              <a:t>– External Business Environment - Ethical</a:t>
            </a:r>
            <a:endParaRPr lang="en-GB" sz="3600" dirty="0"/>
          </a:p>
        </p:txBody>
      </p:sp>
    </p:spTree>
    <p:extLst>
      <p:ext uri="{BB962C8B-B14F-4D97-AF65-F5344CB8AC3E}">
        <p14:creationId xmlns:p14="http://schemas.microsoft.com/office/powerpoint/2010/main" val="2293605531"/>
      </p:ext>
    </p:extLst>
  </p:cSld>
  <p:clrMapOvr>
    <a:masterClrMapping/>
  </p:clrMapOvr>
  <p:transition advClick="0"/>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1052736"/>
            <a:ext cx="6912768" cy="5586145"/>
          </a:xfrm>
          <a:prstGeom prst="rect">
            <a:avLst/>
          </a:prstGeom>
        </p:spPr>
        <p:txBody>
          <a:bodyPr wrap="square">
            <a:spAutoFit/>
          </a:bodyPr>
          <a:lstStyle/>
          <a:p>
            <a:pPr marL="342900" indent="-342900">
              <a:buClr>
                <a:srgbClr val="00B050"/>
              </a:buClr>
              <a:buFont typeface="Wingdings 3" panose="05040102010807070707" pitchFamily="18" charset="2"/>
              <a:buChar char=""/>
            </a:pPr>
            <a:r>
              <a:rPr lang="en-US" sz="1700" b="1" dirty="0" smtClean="0"/>
              <a:t>The </a:t>
            </a:r>
            <a:r>
              <a:rPr lang="en-US" sz="1700" b="1" dirty="0"/>
              <a:t>consequences for a business and its stakeholders of not operating </a:t>
            </a:r>
            <a:r>
              <a:rPr lang="en-US" sz="1700" b="1" dirty="0" smtClean="0"/>
              <a:t>ethically - </a:t>
            </a:r>
            <a:r>
              <a:rPr lang="en-US" sz="1700" dirty="0" smtClean="0"/>
              <a:t>When a business does not act ethically there can be consequences, usually negative ones, that impact the business. But a business is not independent of its stakeholders and they can be impacted by the </a:t>
            </a:r>
            <a:r>
              <a:rPr lang="en-US" sz="1700" dirty="0" smtClean="0"/>
              <a:t>unethical trade.</a:t>
            </a:r>
          </a:p>
          <a:p>
            <a:pPr marL="342900" indent="-342900">
              <a:buClr>
                <a:srgbClr val="00B050"/>
              </a:buClr>
              <a:buFont typeface="Wingdings 3" panose="05040102010807070707" pitchFamily="18" charset="2"/>
              <a:buChar char=""/>
            </a:pPr>
            <a:r>
              <a:rPr lang="en-US" sz="1700" dirty="0" smtClean="0"/>
              <a:t>For example, a school that punishes children for their parents not paying the school meals fees impacts the reputation for the school, for the positive, some parents feel that this is right, that they have paid theirs and it is unfair that others get away with it. They might admire the stance taken by the school, appreciate the one size fits all. But on the negative side those punished parents may feel embarrassed, may want to take their children out of the school, suppliers may not agree with the punishment efforts and hold back deliveries or demand more prompt payments. The governors of the school might feel that the measures are too draconian and become critical of the principal.</a:t>
            </a:r>
          </a:p>
          <a:p>
            <a:pPr marL="342900" indent="-342900">
              <a:buClr>
                <a:srgbClr val="00B050"/>
              </a:buClr>
              <a:buFont typeface="Wingdings 3" panose="05040102010807070707" pitchFamily="18" charset="2"/>
              <a:buChar char=""/>
            </a:pPr>
            <a:r>
              <a:rPr lang="en-US" sz="1700" dirty="0" smtClean="0"/>
              <a:t>See </a:t>
            </a:r>
            <a:r>
              <a:rPr lang="en-US" sz="1700" dirty="0" smtClean="0">
                <a:hlinkClick r:id="rId3"/>
              </a:rPr>
              <a:t>link </a:t>
            </a:r>
            <a:r>
              <a:rPr lang="en-US" sz="1700" dirty="0" smtClean="0"/>
              <a:t>here for an example.</a:t>
            </a:r>
            <a:endParaRPr lang="en-US" sz="1700" dirty="0" smtClean="0"/>
          </a:p>
          <a:p>
            <a:pPr>
              <a:buClr>
                <a:srgbClr val="00B050"/>
              </a:buClr>
            </a:pPr>
            <a:r>
              <a:rPr lang="en-US" sz="1700" b="1" dirty="0">
                <a:solidFill>
                  <a:srgbClr val="FF0000"/>
                </a:solidFill>
              </a:rPr>
              <a:t>P6.2 – Task </a:t>
            </a:r>
            <a:r>
              <a:rPr lang="en-US" sz="1700" b="1" dirty="0" smtClean="0">
                <a:solidFill>
                  <a:srgbClr val="FF0000"/>
                </a:solidFill>
              </a:rPr>
              <a:t>13 </a:t>
            </a:r>
            <a:r>
              <a:rPr lang="en-US" sz="1700" b="1" dirty="0">
                <a:solidFill>
                  <a:srgbClr val="FF0000"/>
                </a:solidFill>
              </a:rPr>
              <a:t>–</a:t>
            </a:r>
            <a:r>
              <a:rPr lang="en-US" sz="1700" dirty="0">
                <a:solidFill>
                  <a:srgbClr val="FF0000"/>
                </a:solidFill>
              </a:rPr>
              <a:t> </a:t>
            </a:r>
            <a:r>
              <a:rPr lang="en-US" sz="1700" dirty="0" smtClean="0">
                <a:solidFill>
                  <a:srgbClr val="FF0000"/>
                </a:solidFill>
              </a:rPr>
              <a:t>Using an example, create </a:t>
            </a:r>
            <a:r>
              <a:rPr lang="en-US" sz="1700" dirty="0">
                <a:solidFill>
                  <a:srgbClr val="FF0000"/>
                </a:solidFill>
              </a:rPr>
              <a:t>a company report on the </a:t>
            </a:r>
            <a:r>
              <a:rPr lang="en-US" sz="1700" dirty="0" smtClean="0">
                <a:solidFill>
                  <a:srgbClr val="FF0000"/>
                </a:solidFill>
              </a:rPr>
              <a:t>consequences for a business and at least 4 stakeholders of not acting </a:t>
            </a:r>
            <a:r>
              <a:rPr lang="en-US" sz="1700" dirty="0">
                <a:solidFill>
                  <a:srgbClr val="FF0000"/>
                </a:solidFill>
              </a:rPr>
              <a:t>ethically to include both positive and negative impacts on the </a:t>
            </a:r>
            <a:r>
              <a:rPr lang="en-US" sz="1700" dirty="0" smtClean="0">
                <a:solidFill>
                  <a:srgbClr val="FF0000"/>
                </a:solidFill>
              </a:rPr>
              <a:t>business.</a:t>
            </a:r>
            <a:endParaRPr lang="en-US" sz="1700" dirty="0">
              <a:solidFill>
                <a:srgbClr val="FF0000"/>
              </a:solidFill>
            </a:endParaRPr>
          </a:p>
        </p:txBody>
      </p:sp>
      <p:graphicFrame>
        <p:nvGraphicFramePr>
          <p:cNvPr id="6" name="Table 5"/>
          <p:cNvGraphicFramePr>
            <a:graphicFrameLocks noGrp="1"/>
          </p:cNvGraphicFramePr>
          <p:nvPr>
            <p:extLst>
              <p:ext uri="{D42A27DB-BD31-4B8C-83A1-F6EECF244321}">
                <p14:modId xmlns:p14="http://schemas.microsoft.com/office/powerpoint/2010/main" val="2018894279"/>
              </p:ext>
            </p:extLst>
          </p:nvPr>
        </p:nvGraphicFramePr>
        <p:xfrm>
          <a:off x="7236296" y="1052736"/>
          <a:ext cx="1584176" cy="5616624"/>
        </p:xfrm>
        <a:graphic>
          <a:graphicData uri="http://schemas.openxmlformats.org/drawingml/2006/table">
            <a:tbl>
              <a:tblPr firstRow="1" firstCol="1" lastRow="1" lastCol="1" bandRow="1" bandCol="1">
                <a:effectLst>
                  <a:outerShdw blurRad="50800" dist="38100" dir="2700000" algn="tl" rotWithShape="0">
                    <a:prstClr val="black">
                      <a:alpha val="40000"/>
                    </a:prstClr>
                  </a:outerShdw>
                </a:effectLst>
                <a:tableStyleId>{2D5ABB26-0587-4C30-8999-92F81FD0307C}</a:tableStyleId>
              </a:tblPr>
              <a:tblGrid>
                <a:gridCol w="1584176"/>
              </a:tblGrid>
              <a:tr h="370099">
                <a:tc>
                  <a:txBody>
                    <a:bodyPr/>
                    <a:lstStyle/>
                    <a:p>
                      <a:pPr>
                        <a:spcAft>
                          <a:spcPts val="0"/>
                        </a:spcAft>
                      </a:pPr>
                      <a:endParaRPr lang="en-GB" sz="130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5246525">
                <a:tc>
                  <a:txBody>
                    <a:bodyPr/>
                    <a:lstStyle/>
                    <a:p>
                      <a:pPr marL="177800" indent="-177800" algn="l">
                        <a:spcAft>
                          <a:spcPts val="600"/>
                        </a:spcAft>
                        <a:buFontTx/>
                        <a:buBlip>
                          <a:blip r:embed="rId4"/>
                        </a:buBlip>
                      </a:pPr>
                      <a:r>
                        <a:rPr lang="en-GB" sz="1300" baseline="0" dirty="0" smtClean="0">
                          <a:solidFill>
                            <a:srgbClr val="FF0000"/>
                          </a:solidFill>
                          <a:effectLst/>
                          <a:latin typeface="Arial" pitchFamily="34" charset="0"/>
                          <a:ea typeface="Times New Roman"/>
                          <a:cs typeface="Arial" pitchFamily="34" charset="0"/>
                        </a:rPr>
                        <a:t>Why do companies react differently to events</a:t>
                      </a:r>
                    </a:p>
                    <a:p>
                      <a:pPr marL="177800" indent="-177800" algn="l">
                        <a:spcAft>
                          <a:spcPts val="600"/>
                        </a:spcAft>
                        <a:buFontTx/>
                        <a:buBlip>
                          <a:blip r:embed="rId4"/>
                        </a:buBlip>
                      </a:pPr>
                      <a:r>
                        <a:rPr lang="en-GB" sz="1300" baseline="0" dirty="0" smtClean="0">
                          <a:solidFill>
                            <a:schemeClr val="tx1"/>
                          </a:solidFill>
                          <a:effectLst/>
                          <a:latin typeface="Arial" pitchFamily="34" charset="0"/>
                          <a:ea typeface="Times New Roman"/>
                          <a:cs typeface="Arial" pitchFamily="34" charset="0"/>
                        </a:rPr>
                        <a:t>What is the difference between ethics and morals</a:t>
                      </a:r>
                    </a:p>
                    <a:p>
                      <a:pPr marL="177800" indent="-177800" algn="l">
                        <a:spcAft>
                          <a:spcPts val="600"/>
                        </a:spcAft>
                        <a:buFontTx/>
                        <a:buBlip>
                          <a:blip r:embed="rId4"/>
                        </a:buBlip>
                      </a:pPr>
                      <a:r>
                        <a:rPr lang="en-GB" sz="1300" baseline="0" dirty="0" smtClean="0">
                          <a:solidFill>
                            <a:srgbClr val="FF0000"/>
                          </a:solidFill>
                          <a:effectLst/>
                          <a:latin typeface="Arial" pitchFamily="34" charset="0"/>
                          <a:ea typeface="Times New Roman"/>
                          <a:cs typeface="Arial" pitchFamily="34" charset="0"/>
                        </a:rPr>
                        <a:t>Who really cares about Copyright</a:t>
                      </a:r>
                    </a:p>
                    <a:p>
                      <a:pPr marL="177800" indent="-177800" algn="l">
                        <a:spcAft>
                          <a:spcPts val="600"/>
                        </a:spcAft>
                        <a:buFontTx/>
                        <a:buBlip>
                          <a:blip r:embed="rId4"/>
                        </a:buBlip>
                      </a:pPr>
                      <a:r>
                        <a:rPr lang="en-GB" sz="1300" baseline="0" dirty="0" smtClean="0">
                          <a:solidFill>
                            <a:schemeClr val="tx1"/>
                          </a:solidFill>
                          <a:effectLst/>
                          <a:latin typeface="Arial" pitchFamily="34" charset="0"/>
                          <a:ea typeface="Times New Roman"/>
                          <a:cs typeface="Arial" pitchFamily="34" charset="0"/>
                        </a:rPr>
                        <a:t>Are the rules of business the same all over the world</a:t>
                      </a:r>
                    </a:p>
                    <a:p>
                      <a:pPr marL="177800" indent="-177800" algn="l">
                        <a:spcAft>
                          <a:spcPts val="600"/>
                        </a:spcAft>
                        <a:buFontTx/>
                        <a:buBlip>
                          <a:blip r:embed="rId4"/>
                        </a:buBlip>
                      </a:pPr>
                      <a:r>
                        <a:rPr lang="en-US" sz="1300" baseline="0" dirty="0" smtClean="0">
                          <a:solidFill>
                            <a:srgbClr val="FF0000"/>
                          </a:solidFill>
                          <a:effectLst/>
                          <a:latin typeface="Arial" pitchFamily="34" charset="0"/>
                          <a:ea typeface="Times New Roman"/>
                          <a:cs typeface="Arial" pitchFamily="34" charset="0"/>
                        </a:rPr>
                        <a:t>What will Brexit mean for the school</a:t>
                      </a:r>
                    </a:p>
                    <a:p>
                      <a:pPr marL="177800" indent="-177800" algn="l">
                        <a:spcAft>
                          <a:spcPts val="600"/>
                        </a:spcAft>
                        <a:buFontTx/>
                        <a:buBlip>
                          <a:blip r:embed="rId4"/>
                        </a:buBlip>
                      </a:pPr>
                      <a:r>
                        <a:rPr lang="en-US" sz="1300" baseline="0" dirty="0" smtClean="0">
                          <a:solidFill>
                            <a:schemeClr val="tx1"/>
                          </a:solidFill>
                          <a:effectLst/>
                          <a:latin typeface="Arial" pitchFamily="34" charset="0"/>
                          <a:ea typeface="Times New Roman"/>
                          <a:cs typeface="Arial" pitchFamily="34" charset="0"/>
                        </a:rPr>
                        <a:t>What is the 10% rule in pollution terms</a:t>
                      </a:r>
                    </a:p>
                    <a:p>
                      <a:pPr marL="177800" indent="-177800" algn="l">
                        <a:spcAft>
                          <a:spcPts val="600"/>
                        </a:spcAft>
                        <a:buFontTx/>
                        <a:buBlip>
                          <a:blip r:embed="rId4"/>
                        </a:buBlip>
                      </a:pPr>
                      <a:r>
                        <a:rPr lang="en-US" sz="1300" baseline="0" dirty="0" smtClean="0">
                          <a:solidFill>
                            <a:srgbClr val="FF0000"/>
                          </a:solidFill>
                          <a:effectLst/>
                          <a:latin typeface="Arial" pitchFamily="34" charset="0"/>
                          <a:ea typeface="Times New Roman"/>
                          <a:cs typeface="Arial" pitchFamily="34" charset="0"/>
                        </a:rPr>
                        <a:t>Can I be prosecuted for Business Activity abroad.</a:t>
                      </a:r>
                      <a:endParaRPr lang="en-GB" sz="1300" dirty="0" smtClean="0">
                        <a:solidFill>
                          <a:srgbClr val="FF0000"/>
                        </a:solidFill>
                        <a:effectLst/>
                        <a:latin typeface="Arial" pitchFamily="34" charset="0"/>
                        <a:ea typeface="Times New Roman"/>
                        <a:cs typeface="Arial" pitchFamily="34"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9" name="Picture 4" descr="Think About"/>
          <p:cNvPicPr>
            <a:picLocks noChangeAspect="1" noChangeArrowheads="1"/>
          </p:cNvPicPr>
          <p:nvPr/>
        </p:nvPicPr>
        <p:blipFill>
          <a:blip r:embed="rId5" cstate="print">
            <a:extLst>
              <a:ext uri="{28A0092B-C50C-407E-A947-70E740481C1C}">
                <a14:useLocalDpi xmlns:a14="http://schemas.microsoft.com/office/drawing/2010/main"/>
              </a:ext>
            </a:extLst>
          </a:blip>
          <a:srcRect/>
          <a:stretch>
            <a:fillRect/>
          </a:stretch>
        </p:blipFill>
        <p:spPr bwMode="auto">
          <a:xfrm>
            <a:off x="7344308" y="1082133"/>
            <a:ext cx="1368152" cy="330643"/>
          </a:xfrm>
          <a:prstGeom prst="rect">
            <a:avLst/>
          </a:prstGeom>
          <a:noFill/>
          <a:extLst>
            <a:ext uri="{909E8E84-426E-40DD-AFC4-6F175D3DCCD1}">
              <a14:hiddenFill xmlns:a14="http://schemas.microsoft.com/office/drawing/2010/main">
                <a:solidFill>
                  <a:srgbClr val="FFFFFF"/>
                </a:solidFill>
              </a14:hiddenFill>
            </a:ext>
          </a:extLst>
        </p:spPr>
      </p:pic>
      <p:sp>
        <p:nvSpPr>
          <p:cNvPr id="10" name="Title 2"/>
          <p:cNvSpPr>
            <a:spLocks noGrp="1"/>
          </p:cNvSpPr>
          <p:nvPr>
            <p:ph type="title"/>
          </p:nvPr>
        </p:nvSpPr>
        <p:spPr>
          <a:xfrm>
            <a:off x="70266" y="72008"/>
            <a:ext cx="8859452" cy="548680"/>
          </a:xfrm>
        </p:spPr>
        <p:txBody>
          <a:bodyPr>
            <a:noAutofit/>
          </a:bodyPr>
          <a:lstStyle/>
          <a:p>
            <a:r>
              <a:rPr lang="en-US" sz="3600" dirty="0" smtClean="0"/>
              <a:t>6.2 </a:t>
            </a:r>
            <a:r>
              <a:rPr lang="en-US" sz="3600" dirty="0" smtClean="0"/>
              <a:t>– External Business Environment - Ethical</a:t>
            </a:r>
            <a:endParaRPr lang="en-GB" sz="3600" dirty="0"/>
          </a:p>
        </p:txBody>
      </p:sp>
    </p:spTree>
    <p:extLst>
      <p:ext uri="{BB962C8B-B14F-4D97-AF65-F5344CB8AC3E}">
        <p14:creationId xmlns:p14="http://schemas.microsoft.com/office/powerpoint/2010/main" val="1125383400"/>
      </p:ext>
    </p:extLst>
  </p:cSld>
  <p:clrMapOvr>
    <a:masterClrMapping/>
  </p:clrMapOvr>
  <p:transition advClick="0"/>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1052736"/>
            <a:ext cx="6912768" cy="5401479"/>
          </a:xfrm>
          <a:prstGeom prst="rect">
            <a:avLst/>
          </a:prstGeom>
        </p:spPr>
        <p:txBody>
          <a:bodyPr wrap="square">
            <a:spAutoFit/>
          </a:bodyPr>
          <a:lstStyle/>
          <a:p>
            <a:pPr marL="342900" indent="-342900">
              <a:buClr>
                <a:srgbClr val="00B050"/>
              </a:buClr>
              <a:buFont typeface="Wingdings 3" panose="05040102010807070707" pitchFamily="18" charset="2"/>
              <a:buChar char=""/>
            </a:pPr>
            <a:r>
              <a:rPr lang="en-US" sz="1500" b="1" dirty="0" smtClean="0"/>
              <a:t>Competitor factors</a:t>
            </a:r>
            <a:r>
              <a:rPr lang="en-US" sz="1500" dirty="0" smtClean="0"/>
              <a:t> – there are external factors that influence whether a company can afford to act ethically that can also impact on the level of ethical behaviour they act upon. </a:t>
            </a:r>
            <a:r>
              <a:rPr lang="en-US" sz="1500" dirty="0" smtClean="0"/>
              <a:t>E.g. Amazon have been known to act very unethically in terms of staffing and  treatment but they have little competition, therefor their actions are not justified, but local shops making their staff work long hours when there is little profit will not be considered as unethical because they cannot afford otherwise. </a:t>
            </a:r>
            <a:endParaRPr lang="en-US" sz="1500" dirty="0" smtClean="0"/>
          </a:p>
          <a:p>
            <a:pPr marL="342900" indent="-342900">
              <a:buClr>
                <a:srgbClr val="00B050"/>
              </a:buClr>
              <a:buFont typeface="Wingdings 3" panose="05040102010807070707" pitchFamily="18" charset="2"/>
              <a:buChar char=""/>
            </a:pPr>
            <a:r>
              <a:rPr lang="en-US" sz="1500" b="1" dirty="0" smtClean="0"/>
              <a:t>Strength </a:t>
            </a:r>
            <a:r>
              <a:rPr lang="en-US" sz="1500" b="1" dirty="0"/>
              <a:t>of </a:t>
            </a:r>
            <a:r>
              <a:rPr lang="en-US" sz="1500" b="1" dirty="0" smtClean="0"/>
              <a:t>competition </a:t>
            </a:r>
            <a:r>
              <a:rPr lang="en-US" sz="1500" dirty="0" smtClean="0"/>
              <a:t>– the bigger the competition, the less ethical a company might be in order to survive, a primary company aim.</a:t>
            </a:r>
          </a:p>
          <a:p>
            <a:pPr marL="342900" indent="-342900">
              <a:buClr>
                <a:srgbClr val="00B050"/>
              </a:buClr>
              <a:buFont typeface="Wingdings 3" panose="05040102010807070707" pitchFamily="18" charset="2"/>
              <a:buChar char=""/>
            </a:pPr>
            <a:r>
              <a:rPr lang="en-US" sz="1500" b="1" dirty="0"/>
              <a:t>M</a:t>
            </a:r>
            <a:r>
              <a:rPr lang="en-US" sz="1500" b="1" dirty="0" smtClean="0"/>
              <a:t>arket </a:t>
            </a:r>
            <a:r>
              <a:rPr lang="en-US" sz="1500" b="1" dirty="0"/>
              <a:t>share of business and </a:t>
            </a:r>
            <a:r>
              <a:rPr lang="en-US" sz="1500" b="1" dirty="0" smtClean="0"/>
              <a:t>competitors </a:t>
            </a:r>
            <a:r>
              <a:rPr lang="en-US" sz="1500" dirty="0" smtClean="0"/>
              <a:t>– if the competition is very small or the competitors hold a small market share, then a company might be able to have leeway in its ethical policy to get that balance.</a:t>
            </a:r>
          </a:p>
          <a:p>
            <a:pPr marL="342900" indent="-342900">
              <a:buClr>
                <a:srgbClr val="00B050"/>
              </a:buClr>
              <a:buFont typeface="Wingdings 3" panose="05040102010807070707" pitchFamily="18" charset="2"/>
              <a:buChar char=""/>
            </a:pPr>
            <a:r>
              <a:rPr lang="en-US" sz="1500" b="1" dirty="0"/>
              <a:t>C</a:t>
            </a:r>
            <a:r>
              <a:rPr lang="en-US" sz="1500" b="1" dirty="0" smtClean="0"/>
              <a:t>ompetitor behaviour </a:t>
            </a:r>
            <a:r>
              <a:rPr lang="en-US" sz="1500" dirty="0" smtClean="0"/>
              <a:t>– if the rivals are aggressive, or unethical or it is in the nature of the business field then companies often fall into the routine of behaviour.</a:t>
            </a:r>
          </a:p>
          <a:p>
            <a:pPr marL="342900" indent="-342900">
              <a:buClr>
                <a:srgbClr val="00B050"/>
              </a:buClr>
              <a:buFont typeface="Wingdings 3" panose="05040102010807070707" pitchFamily="18" charset="2"/>
              <a:buChar char=""/>
            </a:pPr>
            <a:r>
              <a:rPr lang="en-US" sz="1500" b="1" dirty="0"/>
              <a:t>P</a:t>
            </a:r>
            <a:r>
              <a:rPr lang="en-US" sz="1500" b="1" dirty="0" smtClean="0"/>
              <a:t>osition </a:t>
            </a:r>
            <a:r>
              <a:rPr lang="en-US" sz="1500" b="1" dirty="0"/>
              <a:t>in </a:t>
            </a:r>
            <a:r>
              <a:rPr lang="en-US" sz="1500" b="1" dirty="0" smtClean="0"/>
              <a:t>market</a:t>
            </a:r>
            <a:r>
              <a:rPr lang="en-US" sz="1500" dirty="0"/>
              <a:t> </a:t>
            </a:r>
            <a:r>
              <a:rPr lang="en-US" sz="1500" dirty="0" smtClean="0"/>
              <a:t>– If your company is the leader, the most observed and important, then setting a precedent is good, governments like this, grants become available, others within the industry can see it. If your company is small, there are things you can get away with more for the sake of profit.</a:t>
            </a:r>
            <a:endParaRPr lang="en-US" sz="1500" dirty="0" smtClean="0"/>
          </a:p>
          <a:p>
            <a:pPr>
              <a:buClr>
                <a:srgbClr val="00B050"/>
              </a:buClr>
            </a:pPr>
            <a:r>
              <a:rPr lang="en-US" sz="1500" b="1" dirty="0">
                <a:solidFill>
                  <a:srgbClr val="FF0000"/>
                </a:solidFill>
              </a:rPr>
              <a:t>P6.2 – Task </a:t>
            </a:r>
            <a:r>
              <a:rPr lang="en-US" sz="1500" b="1" dirty="0" smtClean="0">
                <a:solidFill>
                  <a:srgbClr val="FF0000"/>
                </a:solidFill>
              </a:rPr>
              <a:t>14 </a:t>
            </a:r>
            <a:r>
              <a:rPr lang="en-US" sz="1500" b="1" dirty="0">
                <a:solidFill>
                  <a:srgbClr val="FF0000"/>
                </a:solidFill>
              </a:rPr>
              <a:t>–</a:t>
            </a:r>
            <a:r>
              <a:rPr lang="en-US" sz="1500" dirty="0">
                <a:solidFill>
                  <a:srgbClr val="FF0000"/>
                </a:solidFill>
              </a:rPr>
              <a:t> Using an example, create a company report on the </a:t>
            </a:r>
            <a:r>
              <a:rPr lang="en-US" sz="1500" dirty="0" smtClean="0">
                <a:solidFill>
                  <a:srgbClr val="FF0000"/>
                </a:solidFill>
              </a:rPr>
              <a:t>competitor factors that influence and pressure ethical behaviour in terms of </a:t>
            </a:r>
            <a:r>
              <a:rPr lang="en-US" sz="1500" dirty="0">
                <a:solidFill>
                  <a:srgbClr val="FF0000"/>
                </a:solidFill>
              </a:rPr>
              <a:t>strength of competition, market share of business and competitors, competitor behaviour and position in market</a:t>
            </a:r>
            <a:r>
              <a:rPr lang="en-US" sz="1500" dirty="0" smtClean="0">
                <a:solidFill>
                  <a:srgbClr val="FF0000"/>
                </a:solidFill>
              </a:rPr>
              <a:t>.</a:t>
            </a:r>
            <a:endParaRPr lang="en-US" sz="1500" dirty="0">
              <a:solidFill>
                <a:srgbClr val="FF0000"/>
              </a:solidFill>
            </a:endParaRPr>
          </a:p>
        </p:txBody>
      </p:sp>
      <p:graphicFrame>
        <p:nvGraphicFramePr>
          <p:cNvPr id="6" name="Table 5"/>
          <p:cNvGraphicFramePr>
            <a:graphicFrameLocks noGrp="1"/>
          </p:cNvGraphicFramePr>
          <p:nvPr>
            <p:extLst>
              <p:ext uri="{D42A27DB-BD31-4B8C-83A1-F6EECF244321}">
                <p14:modId xmlns:p14="http://schemas.microsoft.com/office/powerpoint/2010/main" val="1768073396"/>
              </p:ext>
            </p:extLst>
          </p:nvPr>
        </p:nvGraphicFramePr>
        <p:xfrm>
          <a:off x="7236296" y="1052736"/>
          <a:ext cx="1584176" cy="5616624"/>
        </p:xfrm>
        <a:graphic>
          <a:graphicData uri="http://schemas.openxmlformats.org/drawingml/2006/table">
            <a:tbl>
              <a:tblPr firstRow="1" firstCol="1" lastRow="1" lastCol="1" bandRow="1" bandCol="1">
                <a:effectLst>
                  <a:outerShdw blurRad="50800" dist="38100" dir="2700000" algn="tl" rotWithShape="0">
                    <a:prstClr val="black">
                      <a:alpha val="40000"/>
                    </a:prstClr>
                  </a:outerShdw>
                </a:effectLst>
                <a:tableStyleId>{2D5ABB26-0587-4C30-8999-92F81FD0307C}</a:tableStyleId>
              </a:tblPr>
              <a:tblGrid>
                <a:gridCol w="1584176"/>
              </a:tblGrid>
              <a:tr h="370099">
                <a:tc>
                  <a:txBody>
                    <a:bodyPr/>
                    <a:lstStyle/>
                    <a:p>
                      <a:pPr>
                        <a:spcAft>
                          <a:spcPts val="0"/>
                        </a:spcAft>
                      </a:pPr>
                      <a:endParaRPr lang="en-GB" sz="130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5246525">
                <a:tc>
                  <a:txBody>
                    <a:bodyPr/>
                    <a:lstStyle/>
                    <a:p>
                      <a:pPr marL="177800" indent="-177800" algn="l">
                        <a:spcAft>
                          <a:spcPts val="600"/>
                        </a:spcAft>
                        <a:buFontTx/>
                        <a:buBlip>
                          <a:blip r:embed="rId3"/>
                        </a:buBlip>
                      </a:pPr>
                      <a:r>
                        <a:rPr lang="en-GB" sz="1300" baseline="0" dirty="0" smtClean="0">
                          <a:solidFill>
                            <a:srgbClr val="FF0000"/>
                          </a:solidFill>
                          <a:effectLst/>
                          <a:latin typeface="Arial" pitchFamily="34" charset="0"/>
                          <a:ea typeface="Times New Roman"/>
                          <a:cs typeface="Arial" pitchFamily="34" charset="0"/>
                        </a:rPr>
                        <a:t>Why do companies react differently to events</a:t>
                      </a:r>
                    </a:p>
                    <a:p>
                      <a:pPr marL="177800" indent="-177800" algn="l">
                        <a:spcAft>
                          <a:spcPts val="600"/>
                        </a:spcAft>
                        <a:buFontTx/>
                        <a:buBlip>
                          <a:blip r:embed="rId3"/>
                        </a:buBlip>
                      </a:pPr>
                      <a:r>
                        <a:rPr lang="en-GB" sz="1300" baseline="0" dirty="0" smtClean="0">
                          <a:solidFill>
                            <a:schemeClr val="tx1"/>
                          </a:solidFill>
                          <a:effectLst/>
                          <a:latin typeface="Arial" pitchFamily="34" charset="0"/>
                          <a:ea typeface="Times New Roman"/>
                          <a:cs typeface="Arial" pitchFamily="34" charset="0"/>
                        </a:rPr>
                        <a:t>What is the difference between ethics and morals</a:t>
                      </a:r>
                    </a:p>
                    <a:p>
                      <a:pPr marL="177800" indent="-177800" algn="l">
                        <a:spcAft>
                          <a:spcPts val="600"/>
                        </a:spcAft>
                        <a:buFontTx/>
                        <a:buBlip>
                          <a:blip r:embed="rId3"/>
                        </a:buBlip>
                      </a:pPr>
                      <a:r>
                        <a:rPr lang="en-GB" sz="1300" baseline="0" dirty="0" smtClean="0">
                          <a:solidFill>
                            <a:srgbClr val="FF0000"/>
                          </a:solidFill>
                          <a:effectLst/>
                          <a:latin typeface="Arial" pitchFamily="34" charset="0"/>
                          <a:ea typeface="Times New Roman"/>
                          <a:cs typeface="Arial" pitchFamily="34" charset="0"/>
                        </a:rPr>
                        <a:t>Who really cares about Copyright</a:t>
                      </a:r>
                    </a:p>
                    <a:p>
                      <a:pPr marL="177800" indent="-177800" algn="l">
                        <a:spcAft>
                          <a:spcPts val="600"/>
                        </a:spcAft>
                        <a:buFontTx/>
                        <a:buBlip>
                          <a:blip r:embed="rId3"/>
                        </a:buBlip>
                      </a:pPr>
                      <a:r>
                        <a:rPr lang="en-GB" sz="1300" baseline="0" dirty="0" smtClean="0">
                          <a:solidFill>
                            <a:schemeClr val="tx1"/>
                          </a:solidFill>
                          <a:effectLst/>
                          <a:latin typeface="Arial" pitchFamily="34" charset="0"/>
                          <a:ea typeface="Times New Roman"/>
                          <a:cs typeface="Arial" pitchFamily="34" charset="0"/>
                        </a:rPr>
                        <a:t>Are the rules of business the same all over the world</a:t>
                      </a:r>
                    </a:p>
                    <a:p>
                      <a:pPr marL="177800" indent="-177800" algn="l">
                        <a:spcAft>
                          <a:spcPts val="600"/>
                        </a:spcAft>
                        <a:buFontTx/>
                        <a:buBlip>
                          <a:blip r:embed="rId3"/>
                        </a:buBlip>
                      </a:pPr>
                      <a:r>
                        <a:rPr lang="en-US" sz="1300" baseline="0" dirty="0" smtClean="0">
                          <a:solidFill>
                            <a:srgbClr val="FF0000"/>
                          </a:solidFill>
                          <a:effectLst/>
                          <a:latin typeface="Arial" pitchFamily="34" charset="0"/>
                          <a:ea typeface="Times New Roman"/>
                          <a:cs typeface="Arial" pitchFamily="34" charset="0"/>
                        </a:rPr>
                        <a:t>What will Brexit mean for the school</a:t>
                      </a:r>
                    </a:p>
                    <a:p>
                      <a:pPr marL="177800" indent="-177800" algn="l">
                        <a:spcAft>
                          <a:spcPts val="600"/>
                        </a:spcAft>
                        <a:buFontTx/>
                        <a:buBlip>
                          <a:blip r:embed="rId3"/>
                        </a:buBlip>
                      </a:pPr>
                      <a:r>
                        <a:rPr lang="en-US" sz="1300" baseline="0" dirty="0" smtClean="0">
                          <a:solidFill>
                            <a:schemeClr val="tx1"/>
                          </a:solidFill>
                          <a:effectLst/>
                          <a:latin typeface="Arial" pitchFamily="34" charset="0"/>
                          <a:ea typeface="Times New Roman"/>
                          <a:cs typeface="Arial" pitchFamily="34" charset="0"/>
                        </a:rPr>
                        <a:t>What is the 10% rule in pollution terms</a:t>
                      </a:r>
                    </a:p>
                    <a:p>
                      <a:pPr marL="177800" indent="-177800" algn="l">
                        <a:spcAft>
                          <a:spcPts val="600"/>
                        </a:spcAft>
                        <a:buFontTx/>
                        <a:buBlip>
                          <a:blip r:embed="rId3"/>
                        </a:buBlip>
                      </a:pPr>
                      <a:r>
                        <a:rPr lang="en-US" sz="1300" baseline="0" dirty="0" smtClean="0">
                          <a:solidFill>
                            <a:srgbClr val="FF0000"/>
                          </a:solidFill>
                          <a:effectLst/>
                          <a:latin typeface="Arial" pitchFamily="34" charset="0"/>
                          <a:ea typeface="Times New Roman"/>
                          <a:cs typeface="Arial" pitchFamily="34" charset="0"/>
                        </a:rPr>
                        <a:t>Can I be prosecuted for Business Activity abroad.</a:t>
                      </a:r>
                      <a:endParaRPr lang="en-GB" sz="1300" dirty="0" smtClean="0">
                        <a:solidFill>
                          <a:srgbClr val="FF0000"/>
                        </a:solidFill>
                        <a:effectLst/>
                        <a:latin typeface="Arial" pitchFamily="34" charset="0"/>
                        <a:ea typeface="Times New Roman"/>
                        <a:cs typeface="Arial" pitchFamily="34"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9" name="Picture 4" descr="Think About"/>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7344308" y="1082133"/>
            <a:ext cx="1368152" cy="330643"/>
          </a:xfrm>
          <a:prstGeom prst="rect">
            <a:avLst/>
          </a:prstGeom>
          <a:noFill/>
          <a:extLst>
            <a:ext uri="{909E8E84-426E-40DD-AFC4-6F175D3DCCD1}">
              <a14:hiddenFill xmlns:a14="http://schemas.microsoft.com/office/drawing/2010/main">
                <a:solidFill>
                  <a:srgbClr val="FFFFFF"/>
                </a:solidFill>
              </a14:hiddenFill>
            </a:ext>
          </a:extLst>
        </p:spPr>
      </p:pic>
      <p:sp>
        <p:nvSpPr>
          <p:cNvPr id="10" name="Title 2"/>
          <p:cNvSpPr>
            <a:spLocks noGrp="1"/>
          </p:cNvSpPr>
          <p:nvPr>
            <p:ph type="title"/>
          </p:nvPr>
        </p:nvSpPr>
        <p:spPr>
          <a:xfrm>
            <a:off x="70266" y="72008"/>
            <a:ext cx="8859452" cy="548680"/>
          </a:xfrm>
        </p:spPr>
        <p:txBody>
          <a:bodyPr>
            <a:noAutofit/>
          </a:bodyPr>
          <a:lstStyle/>
          <a:p>
            <a:r>
              <a:rPr lang="en-US" sz="3600" dirty="0" smtClean="0"/>
              <a:t>6.2 </a:t>
            </a:r>
            <a:r>
              <a:rPr lang="en-US" sz="3600" dirty="0" smtClean="0"/>
              <a:t>– External Business Environment - Ethical</a:t>
            </a:r>
            <a:endParaRPr lang="en-GB" sz="3600" dirty="0"/>
          </a:p>
        </p:txBody>
      </p:sp>
    </p:spTree>
    <p:extLst>
      <p:ext uri="{BB962C8B-B14F-4D97-AF65-F5344CB8AC3E}">
        <p14:creationId xmlns:p14="http://schemas.microsoft.com/office/powerpoint/2010/main" val="2998074374"/>
      </p:ext>
    </p:extLst>
  </p:cSld>
  <p:clrMapOvr>
    <a:masterClrMapping/>
  </p:clrMapOvr>
  <p:transition advClick="0"/>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1052736"/>
            <a:ext cx="6912768" cy="5521512"/>
          </a:xfrm>
          <a:prstGeom prst="rect">
            <a:avLst/>
          </a:prstGeom>
        </p:spPr>
        <p:txBody>
          <a:bodyPr wrap="square">
            <a:spAutoFit/>
          </a:bodyPr>
          <a:lstStyle/>
          <a:p>
            <a:pPr marL="342900" indent="-342900">
              <a:buClr>
                <a:srgbClr val="00B050"/>
              </a:buClr>
              <a:buFont typeface="Wingdings 3" panose="05040102010807070707" pitchFamily="18" charset="2"/>
              <a:buChar char=""/>
            </a:pPr>
            <a:r>
              <a:rPr lang="en-US" sz="1680" dirty="0" smtClean="0"/>
              <a:t>Not everything in the world can be controlled and not everything in the business world is avoidable. External influences help decide what companies can and cannot do, their product range, their catalog’s, and how they do business. In business terms this is called PESTLE, Political, Economical, Social, Technical, Legal and Environmental.</a:t>
            </a:r>
          </a:p>
          <a:p>
            <a:pPr marL="342900" indent="-342900">
              <a:buClr>
                <a:srgbClr val="00B050"/>
              </a:buClr>
              <a:buFont typeface="Wingdings 3" panose="05040102010807070707" pitchFamily="18" charset="2"/>
              <a:buChar char=""/>
            </a:pPr>
            <a:r>
              <a:rPr lang="en-US" sz="1680" b="1" dirty="0" smtClean="0"/>
              <a:t>Social </a:t>
            </a:r>
            <a:r>
              <a:rPr lang="en-US" sz="1680" b="1" dirty="0"/>
              <a:t>factors </a:t>
            </a:r>
            <a:r>
              <a:rPr lang="en-US" sz="1680" dirty="0" smtClean="0"/>
              <a:t>– This is what affects people, the buying public and can include thigs such as demographic </a:t>
            </a:r>
            <a:r>
              <a:rPr lang="en-US" sz="1680" dirty="0"/>
              <a:t>issues, attitudes to work, disposable income, social trends, cultural beliefs</a:t>
            </a:r>
            <a:r>
              <a:rPr lang="en-US" sz="1680" dirty="0" smtClean="0"/>
              <a:t>.</a:t>
            </a:r>
          </a:p>
          <a:p>
            <a:pPr marL="342900" indent="-342900">
              <a:buClr>
                <a:srgbClr val="00B050"/>
              </a:buClr>
              <a:buFont typeface="Wingdings 3" panose="05040102010807070707" pitchFamily="18" charset="2"/>
              <a:buChar char=""/>
            </a:pPr>
            <a:r>
              <a:rPr lang="en-US" sz="1680" b="1" dirty="0"/>
              <a:t>Corporate social responsibility</a:t>
            </a:r>
            <a:r>
              <a:rPr lang="en-US" sz="1680" dirty="0"/>
              <a:t> (CSR) is the voluntary actions needed for an organisation to act responsibly to all its stakeholders. CSR includes acting in an ethical way, respecting the people, communities and the environment that the business affects and balancing the aims of</a:t>
            </a:r>
            <a:r>
              <a:rPr lang="en-US" sz="1680" i="1" dirty="0"/>
              <a:t> </a:t>
            </a:r>
            <a:r>
              <a:rPr lang="en-US" sz="1680" dirty="0"/>
              <a:t>stakeholders. Acting on CSR might:</a:t>
            </a:r>
          </a:p>
          <a:p>
            <a:pPr marL="682625" indent="-342900">
              <a:buClr>
                <a:srgbClr val="00B050"/>
              </a:buClr>
              <a:buFont typeface="Arial" panose="020B0604020202020204" pitchFamily="34" charset="0"/>
              <a:buChar char="•"/>
            </a:pPr>
            <a:r>
              <a:rPr lang="en-US" sz="1680" dirty="0"/>
              <a:t>Reduce environmental problems such as pollution and climate change</a:t>
            </a:r>
          </a:p>
          <a:p>
            <a:pPr marL="682625" indent="-342900">
              <a:buClr>
                <a:srgbClr val="00B050"/>
              </a:buClr>
              <a:buFont typeface="Arial" panose="020B0604020202020204" pitchFamily="34" charset="0"/>
              <a:buChar char="•"/>
            </a:pPr>
            <a:r>
              <a:rPr lang="en-US" sz="1680" dirty="0"/>
              <a:t>Mean long-term needs are put ahead of short-term goals</a:t>
            </a:r>
          </a:p>
          <a:p>
            <a:pPr marL="682625" indent="-342900">
              <a:buClr>
                <a:srgbClr val="00B050"/>
              </a:buClr>
              <a:buFont typeface="Arial" panose="020B0604020202020204" pitchFamily="34" charset="0"/>
              <a:buChar char="•"/>
            </a:pPr>
            <a:r>
              <a:rPr lang="en-US" sz="1680" dirty="0"/>
              <a:t>Be behaving in the right way</a:t>
            </a:r>
          </a:p>
          <a:p>
            <a:pPr marL="682625" indent="-342900">
              <a:buClr>
                <a:srgbClr val="00B050"/>
              </a:buClr>
              <a:buFont typeface="Arial" panose="020B0604020202020204" pitchFamily="34" charset="0"/>
              <a:buChar char="•"/>
            </a:pPr>
            <a:r>
              <a:rPr lang="en-US" sz="1680" dirty="0"/>
              <a:t>Reduce exploitation of one group by another - for example, profits for Shareholders mean very </a:t>
            </a:r>
            <a:r>
              <a:rPr lang="en-US" sz="1680" dirty="0" smtClean="0"/>
              <a:t>low wages </a:t>
            </a:r>
            <a:r>
              <a:rPr lang="en-US" sz="1680" dirty="0"/>
              <a:t>for employees</a:t>
            </a:r>
          </a:p>
          <a:p>
            <a:pPr marL="682625" indent="-342900">
              <a:buClr>
                <a:srgbClr val="00B050"/>
              </a:buClr>
              <a:buFont typeface="Arial" panose="020B0604020202020204" pitchFamily="34" charset="0"/>
              <a:buChar char="•"/>
            </a:pPr>
            <a:r>
              <a:rPr lang="en-GB" sz="1680" dirty="0"/>
              <a:t>Lead to commercial benefits</a:t>
            </a:r>
          </a:p>
        </p:txBody>
      </p:sp>
      <p:sp>
        <p:nvSpPr>
          <p:cNvPr id="8" name="Title 2"/>
          <p:cNvSpPr>
            <a:spLocks noGrp="1"/>
          </p:cNvSpPr>
          <p:nvPr>
            <p:ph type="title"/>
          </p:nvPr>
        </p:nvSpPr>
        <p:spPr>
          <a:xfrm>
            <a:off x="70266" y="72008"/>
            <a:ext cx="8859452" cy="548680"/>
          </a:xfrm>
        </p:spPr>
        <p:txBody>
          <a:bodyPr>
            <a:noAutofit/>
          </a:bodyPr>
          <a:lstStyle/>
          <a:p>
            <a:r>
              <a:rPr lang="en-US" sz="3600" dirty="0" smtClean="0"/>
              <a:t>6.1 – External Business Environment - Social</a:t>
            </a:r>
            <a:endParaRPr lang="en-GB" sz="3600" dirty="0"/>
          </a:p>
        </p:txBody>
      </p:sp>
      <p:graphicFrame>
        <p:nvGraphicFramePr>
          <p:cNvPr id="6" name="Table 5"/>
          <p:cNvGraphicFramePr>
            <a:graphicFrameLocks noGrp="1"/>
          </p:cNvGraphicFramePr>
          <p:nvPr>
            <p:extLst>
              <p:ext uri="{D42A27DB-BD31-4B8C-83A1-F6EECF244321}">
                <p14:modId xmlns:p14="http://schemas.microsoft.com/office/powerpoint/2010/main" val="553902143"/>
              </p:ext>
            </p:extLst>
          </p:nvPr>
        </p:nvGraphicFramePr>
        <p:xfrm>
          <a:off x="7236296" y="1052736"/>
          <a:ext cx="1584176" cy="5616624"/>
        </p:xfrm>
        <a:graphic>
          <a:graphicData uri="http://schemas.openxmlformats.org/drawingml/2006/table">
            <a:tbl>
              <a:tblPr firstRow="1" firstCol="1" lastRow="1" lastCol="1" bandRow="1" bandCol="1">
                <a:effectLst>
                  <a:outerShdw blurRad="50800" dist="38100" dir="2700000" algn="tl" rotWithShape="0">
                    <a:prstClr val="black">
                      <a:alpha val="40000"/>
                    </a:prstClr>
                  </a:outerShdw>
                </a:effectLst>
                <a:tableStyleId>{2D5ABB26-0587-4C30-8999-92F81FD0307C}</a:tableStyleId>
              </a:tblPr>
              <a:tblGrid>
                <a:gridCol w="1584176"/>
              </a:tblGrid>
              <a:tr h="370099">
                <a:tc>
                  <a:txBody>
                    <a:bodyPr/>
                    <a:lstStyle/>
                    <a:p>
                      <a:pPr>
                        <a:spcAft>
                          <a:spcPts val="0"/>
                        </a:spcAft>
                      </a:pPr>
                      <a:endParaRPr lang="en-GB" sz="130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5246525">
                <a:tc>
                  <a:txBody>
                    <a:bodyPr/>
                    <a:lstStyle/>
                    <a:p>
                      <a:pPr marL="177800" indent="-177800" algn="l">
                        <a:spcAft>
                          <a:spcPts val="600"/>
                        </a:spcAft>
                        <a:buFontTx/>
                        <a:buBlip>
                          <a:blip r:embed="rId3"/>
                        </a:buBlip>
                      </a:pPr>
                      <a:r>
                        <a:rPr lang="en-GB" sz="1300" baseline="0" dirty="0" smtClean="0">
                          <a:solidFill>
                            <a:srgbClr val="FF0000"/>
                          </a:solidFill>
                          <a:effectLst/>
                          <a:latin typeface="Arial" pitchFamily="34" charset="0"/>
                          <a:ea typeface="Times New Roman"/>
                          <a:cs typeface="Arial" pitchFamily="34" charset="0"/>
                        </a:rPr>
                        <a:t>Why do companies react differently to events</a:t>
                      </a:r>
                      <a:endParaRPr lang="en-GB" sz="1300" baseline="0" dirty="0" smtClean="0">
                        <a:solidFill>
                          <a:srgbClr val="FF0000"/>
                        </a:solidFill>
                        <a:effectLst/>
                        <a:latin typeface="Arial" pitchFamily="34" charset="0"/>
                        <a:ea typeface="Times New Roman"/>
                        <a:cs typeface="Arial" pitchFamily="34" charset="0"/>
                      </a:endParaRPr>
                    </a:p>
                    <a:p>
                      <a:pPr marL="177800" indent="-177800" algn="l">
                        <a:spcAft>
                          <a:spcPts val="600"/>
                        </a:spcAft>
                        <a:buFontTx/>
                        <a:buBlip>
                          <a:blip r:embed="rId3"/>
                        </a:buBlip>
                      </a:pPr>
                      <a:r>
                        <a:rPr lang="en-GB" sz="1300" baseline="0" dirty="0" smtClean="0">
                          <a:solidFill>
                            <a:schemeClr val="tx1"/>
                          </a:solidFill>
                          <a:effectLst/>
                          <a:latin typeface="Arial" pitchFamily="34" charset="0"/>
                          <a:ea typeface="Times New Roman"/>
                          <a:cs typeface="Arial" pitchFamily="34" charset="0"/>
                        </a:rPr>
                        <a:t>What is the difference between ethics and morals</a:t>
                      </a:r>
                      <a:endParaRPr lang="en-GB" sz="1300" baseline="0" dirty="0" smtClean="0">
                        <a:solidFill>
                          <a:schemeClr val="tx1"/>
                        </a:solidFill>
                        <a:effectLst/>
                        <a:latin typeface="Arial" pitchFamily="34" charset="0"/>
                        <a:ea typeface="Times New Roman"/>
                        <a:cs typeface="Arial" pitchFamily="34" charset="0"/>
                      </a:endParaRPr>
                    </a:p>
                    <a:p>
                      <a:pPr marL="177800" indent="-177800" algn="l">
                        <a:spcAft>
                          <a:spcPts val="600"/>
                        </a:spcAft>
                        <a:buFontTx/>
                        <a:buBlip>
                          <a:blip r:embed="rId3"/>
                        </a:buBlip>
                      </a:pPr>
                      <a:r>
                        <a:rPr lang="en-GB" sz="1300" baseline="0" dirty="0" smtClean="0">
                          <a:solidFill>
                            <a:srgbClr val="FF0000"/>
                          </a:solidFill>
                          <a:effectLst/>
                          <a:latin typeface="Arial" pitchFamily="34" charset="0"/>
                          <a:ea typeface="Times New Roman"/>
                          <a:cs typeface="Arial" pitchFamily="34" charset="0"/>
                        </a:rPr>
                        <a:t>Who really cares about Copyright</a:t>
                      </a:r>
                      <a:endParaRPr lang="en-GB" sz="1300" baseline="0" dirty="0" smtClean="0">
                        <a:solidFill>
                          <a:srgbClr val="FF0000"/>
                        </a:solidFill>
                        <a:effectLst/>
                        <a:latin typeface="Arial" pitchFamily="34" charset="0"/>
                        <a:ea typeface="Times New Roman"/>
                        <a:cs typeface="Arial" pitchFamily="34" charset="0"/>
                      </a:endParaRPr>
                    </a:p>
                    <a:p>
                      <a:pPr marL="177800" indent="-177800" algn="l">
                        <a:spcAft>
                          <a:spcPts val="600"/>
                        </a:spcAft>
                        <a:buFontTx/>
                        <a:buBlip>
                          <a:blip r:embed="rId3"/>
                        </a:buBlip>
                      </a:pPr>
                      <a:r>
                        <a:rPr lang="en-GB" sz="1300" baseline="0" dirty="0" smtClean="0">
                          <a:solidFill>
                            <a:schemeClr val="tx1"/>
                          </a:solidFill>
                          <a:effectLst/>
                          <a:latin typeface="Arial" pitchFamily="34" charset="0"/>
                          <a:ea typeface="Times New Roman"/>
                          <a:cs typeface="Arial" pitchFamily="34" charset="0"/>
                        </a:rPr>
                        <a:t>Are the rules of business the same all over the world</a:t>
                      </a:r>
                      <a:endParaRPr lang="en-GB" sz="1300" baseline="0" dirty="0" smtClean="0">
                        <a:solidFill>
                          <a:schemeClr val="tx1"/>
                        </a:solidFill>
                        <a:effectLst/>
                        <a:latin typeface="Arial" pitchFamily="34" charset="0"/>
                        <a:ea typeface="Times New Roman"/>
                        <a:cs typeface="Arial" pitchFamily="34" charset="0"/>
                      </a:endParaRPr>
                    </a:p>
                    <a:p>
                      <a:pPr marL="177800" indent="-177800" algn="l">
                        <a:spcAft>
                          <a:spcPts val="600"/>
                        </a:spcAft>
                        <a:buFontTx/>
                        <a:buBlip>
                          <a:blip r:embed="rId3"/>
                        </a:buBlip>
                      </a:pPr>
                      <a:r>
                        <a:rPr lang="en-US" sz="1300" baseline="0" dirty="0" smtClean="0">
                          <a:solidFill>
                            <a:srgbClr val="FF0000"/>
                          </a:solidFill>
                          <a:effectLst/>
                          <a:latin typeface="Arial" pitchFamily="34" charset="0"/>
                          <a:ea typeface="Times New Roman"/>
                          <a:cs typeface="Arial" pitchFamily="34" charset="0"/>
                        </a:rPr>
                        <a:t>What will Brexit mean for the school</a:t>
                      </a:r>
                      <a:endParaRPr lang="en-US" sz="1300" baseline="0" dirty="0" smtClean="0">
                        <a:solidFill>
                          <a:srgbClr val="FF0000"/>
                        </a:solidFill>
                        <a:effectLst/>
                        <a:latin typeface="Arial" pitchFamily="34" charset="0"/>
                        <a:ea typeface="Times New Roman"/>
                        <a:cs typeface="Arial" pitchFamily="34" charset="0"/>
                      </a:endParaRPr>
                    </a:p>
                    <a:p>
                      <a:pPr marL="177800" indent="-177800" algn="l">
                        <a:spcAft>
                          <a:spcPts val="600"/>
                        </a:spcAft>
                        <a:buFontTx/>
                        <a:buBlip>
                          <a:blip r:embed="rId3"/>
                        </a:buBlip>
                      </a:pPr>
                      <a:r>
                        <a:rPr lang="en-US" sz="1300" baseline="0" dirty="0" smtClean="0">
                          <a:solidFill>
                            <a:schemeClr val="tx1"/>
                          </a:solidFill>
                          <a:effectLst/>
                          <a:latin typeface="Arial" pitchFamily="34" charset="0"/>
                          <a:ea typeface="Times New Roman"/>
                          <a:cs typeface="Arial" pitchFamily="34" charset="0"/>
                        </a:rPr>
                        <a:t>What is the 10% rule in pollution terms</a:t>
                      </a:r>
                      <a:endParaRPr lang="en-US" sz="1300" baseline="0" dirty="0" smtClean="0">
                        <a:solidFill>
                          <a:schemeClr val="tx1"/>
                        </a:solidFill>
                        <a:effectLst/>
                        <a:latin typeface="Arial" pitchFamily="34" charset="0"/>
                        <a:ea typeface="Times New Roman"/>
                        <a:cs typeface="Arial" pitchFamily="34" charset="0"/>
                      </a:endParaRPr>
                    </a:p>
                    <a:p>
                      <a:pPr marL="177800" indent="-177800" algn="l">
                        <a:spcAft>
                          <a:spcPts val="600"/>
                        </a:spcAft>
                        <a:buFontTx/>
                        <a:buBlip>
                          <a:blip r:embed="rId3"/>
                        </a:buBlip>
                      </a:pPr>
                      <a:r>
                        <a:rPr lang="en-US" sz="1300" baseline="0" dirty="0" smtClean="0">
                          <a:solidFill>
                            <a:srgbClr val="FF0000"/>
                          </a:solidFill>
                          <a:effectLst/>
                          <a:latin typeface="Arial" pitchFamily="34" charset="0"/>
                          <a:ea typeface="Times New Roman"/>
                          <a:cs typeface="Arial" pitchFamily="34" charset="0"/>
                        </a:rPr>
                        <a:t>Can I be prosecuted for Business Activity abroad.</a:t>
                      </a:r>
                      <a:endParaRPr lang="en-GB" sz="1300" dirty="0" smtClean="0">
                        <a:solidFill>
                          <a:srgbClr val="FF0000"/>
                        </a:solidFill>
                        <a:effectLst/>
                        <a:latin typeface="Arial" pitchFamily="34" charset="0"/>
                        <a:ea typeface="Times New Roman"/>
                        <a:cs typeface="Arial" pitchFamily="34"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9" name="Picture 4" descr="Think About"/>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7344308" y="1082133"/>
            <a:ext cx="1368152" cy="33064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72034975"/>
      </p:ext>
    </p:extLst>
  </p:cSld>
  <p:clrMapOvr>
    <a:masterClrMapping/>
  </p:clrMapOvr>
  <p:transition advClick="0"/>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1052736"/>
            <a:ext cx="6912768" cy="5632311"/>
          </a:xfrm>
          <a:prstGeom prst="rect">
            <a:avLst/>
          </a:prstGeom>
        </p:spPr>
        <p:txBody>
          <a:bodyPr wrap="square">
            <a:spAutoFit/>
          </a:bodyPr>
          <a:lstStyle/>
          <a:p>
            <a:pPr marL="342900" indent="-342900">
              <a:buClr>
                <a:srgbClr val="00B050"/>
              </a:buClr>
              <a:buFont typeface="Wingdings 3" panose="05040102010807070707" pitchFamily="18" charset="2"/>
              <a:buChar char=""/>
            </a:pPr>
            <a:r>
              <a:rPr lang="en-US" sz="1500" dirty="0" smtClean="0"/>
              <a:t>We have looked at PESTLE and identified </a:t>
            </a:r>
            <a:r>
              <a:rPr lang="en-US" sz="1500" dirty="0"/>
              <a:t>how the external environment can impact on a business and its </a:t>
            </a:r>
            <a:r>
              <a:rPr lang="en-US" sz="1500" dirty="0" smtClean="0"/>
              <a:t>stakeholders. </a:t>
            </a:r>
            <a:r>
              <a:rPr lang="en-US" sz="1500" dirty="0" smtClean="0"/>
              <a:t>There is no right or wrong way they react, some businesses get more aggressive, less ethical or react in denial, others pay the fines, change the system and more on to the next issue.</a:t>
            </a:r>
          </a:p>
          <a:p>
            <a:pPr marL="342900" indent="-342900">
              <a:buClr>
                <a:srgbClr val="00B050"/>
              </a:buClr>
              <a:buFont typeface="Wingdings 3" panose="05040102010807070707" pitchFamily="18" charset="2"/>
              <a:buChar char=""/>
            </a:pPr>
            <a:r>
              <a:rPr lang="en-US" sz="1500" dirty="0" smtClean="0"/>
              <a:t>Look at schools, the government push to bring in exam based courses for Business BTEC like this one leads to a wave of reaction. Some schools have stakeholders that see league tables and encourage the school to move towards this curriculum, others see that the school is struggling and move away, change courses, even drop Business BTEC as an A’ Level. New staff may be hired for this, new work needs to be produced, equipment purchases may be necessary, money set aside for speakers etc. </a:t>
            </a:r>
          </a:p>
          <a:p>
            <a:pPr marL="342900" indent="-342900">
              <a:buClr>
                <a:srgbClr val="00B050"/>
              </a:buClr>
              <a:buFont typeface="Wingdings 3" panose="05040102010807070707" pitchFamily="18" charset="2"/>
              <a:buChar char=""/>
            </a:pPr>
            <a:r>
              <a:rPr lang="en-US" sz="1500" dirty="0" smtClean="0"/>
              <a:t>This wave is small but it is a reaction that impacts on the school. Grades may change, governors might be concerned, or happy, the school reputation in the area might be impacted. In terms of ethics it may mean less cheating making the school more ethical. This impact may not be seen outside the school, it may not even be large within the school but it is still an impact on the business.</a:t>
            </a:r>
          </a:p>
          <a:p>
            <a:pPr marL="342900" indent="-342900">
              <a:buClr>
                <a:srgbClr val="00B050"/>
              </a:buClr>
              <a:buFont typeface="Wingdings 3" panose="05040102010807070707" pitchFamily="18" charset="2"/>
              <a:buChar char=""/>
            </a:pPr>
            <a:r>
              <a:rPr lang="en-US" sz="1500" dirty="0" smtClean="0"/>
              <a:t>All business decisions have a wave of reaction to any decision that filters down and that filter down effect can impact on profits, ethics, staffing, grants, reputation etc.</a:t>
            </a:r>
            <a:endParaRPr lang="en-US" sz="1500" dirty="0" smtClean="0"/>
          </a:p>
          <a:p>
            <a:pPr>
              <a:buClr>
                <a:srgbClr val="00B050"/>
              </a:buClr>
            </a:pPr>
            <a:r>
              <a:rPr lang="en-US" sz="1500" b="1" dirty="0" smtClean="0">
                <a:solidFill>
                  <a:srgbClr val="FF0000"/>
                </a:solidFill>
              </a:rPr>
              <a:t>P6.3 – Task 15 </a:t>
            </a:r>
            <a:r>
              <a:rPr lang="en-US" sz="1500" dirty="0" smtClean="0">
                <a:solidFill>
                  <a:srgbClr val="FF0000"/>
                </a:solidFill>
              </a:rPr>
              <a:t>-  Choose a company that has made a dramatic decision and discuss the filter down </a:t>
            </a:r>
            <a:r>
              <a:rPr lang="en-US" sz="1500" dirty="0" smtClean="0">
                <a:solidFill>
                  <a:srgbClr val="FF0000"/>
                </a:solidFill>
              </a:rPr>
              <a:t>effect within and outside the company</a:t>
            </a:r>
            <a:r>
              <a:rPr lang="en-US" sz="1500" dirty="0" smtClean="0">
                <a:solidFill>
                  <a:srgbClr val="FF0000"/>
                </a:solidFill>
              </a:rPr>
              <a:t>, including potential positive </a:t>
            </a:r>
            <a:r>
              <a:rPr lang="en-US" sz="1500" dirty="0">
                <a:solidFill>
                  <a:srgbClr val="FF0000"/>
                </a:solidFill>
              </a:rPr>
              <a:t>and negative impacts on a business and its </a:t>
            </a:r>
            <a:r>
              <a:rPr lang="en-US" sz="1500" dirty="0" smtClean="0">
                <a:solidFill>
                  <a:srgbClr val="FF0000"/>
                </a:solidFill>
              </a:rPr>
              <a:t>stakeholders. </a:t>
            </a:r>
            <a:endParaRPr lang="en-US" sz="1500" dirty="0" smtClean="0">
              <a:solidFill>
                <a:srgbClr val="FF0000"/>
              </a:solidFill>
            </a:endParaRPr>
          </a:p>
        </p:txBody>
      </p:sp>
      <p:sp>
        <p:nvSpPr>
          <p:cNvPr id="8" name="Title 2"/>
          <p:cNvSpPr>
            <a:spLocks noGrp="1"/>
          </p:cNvSpPr>
          <p:nvPr>
            <p:ph type="title"/>
          </p:nvPr>
        </p:nvSpPr>
        <p:spPr>
          <a:xfrm>
            <a:off x="70266" y="72008"/>
            <a:ext cx="8859452" cy="548680"/>
          </a:xfrm>
        </p:spPr>
        <p:txBody>
          <a:bodyPr>
            <a:noAutofit/>
          </a:bodyPr>
          <a:lstStyle/>
          <a:p>
            <a:r>
              <a:rPr lang="en-US" sz="3200" dirty="0" smtClean="0"/>
              <a:t>6.3 </a:t>
            </a:r>
            <a:r>
              <a:rPr lang="en-US" sz="3200" dirty="0" smtClean="0"/>
              <a:t>– External Environment – Impact on Businesses</a:t>
            </a:r>
            <a:endParaRPr lang="en-GB" sz="3200" dirty="0"/>
          </a:p>
        </p:txBody>
      </p:sp>
      <p:graphicFrame>
        <p:nvGraphicFramePr>
          <p:cNvPr id="6" name="Table 5"/>
          <p:cNvGraphicFramePr>
            <a:graphicFrameLocks noGrp="1"/>
          </p:cNvGraphicFramePr>
          <p:nvPr>
            <p:extLst>
              <p:ext uri="{D42A27DB-BD31-4B8C-83A1-F6EECF244321}">
                <p14:modId xmlns:p14="http://schemas.microsoft.com/office/powerpoint/2010/main" val="716894325"/>
              </p:ext>
            </p:extLst>
          </p:nvPr>
        </p:nvGraphicFramePr>
        <p:xfrm>
          <a:off x="7236296" y="1052736"/>
          <a:ext cx="1584176" cy="5616624"/>
        </p:xfrm>
        <a:graphic>
          <a:graphicData uri="http://schemas.openxmlformats.org/drawingml/2006/table">
            <a:tbl>
              <a:tblPr firstRow="1" firstCol="1" lastRow="1" lastCol="1" bandRow="1" bandCol="1">
                <a:effectLst>
                  <a:outerShdw blurRad="50800" dist="38100" dir="2700000" algn="tl" rotWithShape="0">
                    <a:prstClr val="black">
                      <a:alpha val="40000"/>
                    </a:prstClr>
                  </a:outerShdw>
                </a:effectLst>
                <a:tableStyleId>{2D5ABB26-0587-4C30-8999-92F81FD0307C}</a:tableStyleId>
              </a:tblPr>
              <a:tblGrid>
                <a:gridCol w="1584176"/>
              </a:tblGrid>
              <a:tr h="370099">
                <a:tc>
                  <a:txBody>
                    <a:bodyPr/>
                    <a:lstStyle/>
                    <a:p>
                      <a:pPr>
                        <a:spcAft>
                          <a:spcPts val="0"/>
                        </a:spcAft>
                      </a:pPr>
                      <a:endParaRPr lang="en-GB" sz="130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5246525">
                <a:tc>
                  <a:txBody>
                    <a:bodyPr/>
                    <a:lstStyle/>
                    <a:p>
                      <a:pPr marL="177800" indent="-177800" algn="l">
                        <a:spcAft>
                          <a:spcPts val="600"/>
                        </a:spcAft>
                        <a:buFontTx/>
                        <a:buBlip>
                          <a:blip r:embed="rId3"/>
                        </a:buBlip>
                      </a:pPr>
                      <a:r>
                        <a:rPr lang="en-GB" sz="1300" baseline="0" dirty="0" smtClean="0">
                          <a:solidFill>
                            <a:srgbClr val="FF0000"/>
                          </a:solidFill>
                          <a:effectLst/>
                          <a:latin typeface="Arial" pitchFamily="34" charset="0"/>
                          <a:ea typeface="Times New Roman"/>
                          <a:cs typeface="Arial" pitchFamily="34" charset="0"/>
                        </a:rPr>
                        <a:t>Why do companies react differently to events</a:t>
                      </a:r>
                    </a:p>
                    <a:p>
                      <a:pPr marL="177800" indent="-177800" algn="l">
                        <a:spcAft>
                          <a:spcPts val="600"/>
                        </a:spcAft>
                        <a:buFontTx/>
                        <a:buBlip>
                          <a:blip r:embed="rId3"/>
                        </a:buBlip>
                      </a:pPr>
                      <a:r>
                        <a:rPr lang="en-GB" sz="1300" baseline="0" dirty="0" smtClean="0">
                          <a:solidFill>
                            <a:schemeClr val="tx1"/>
                          </a:solidFill>
                          <a:effectLst/>
                          <a:latin typeface="Arial" pitchFamily="34" charset="0"/>
                          <a:ea typeface="Times New Roman"/>
                          <a:cs typeface="Arial" pitchFamily="34" charset="0"/>
                        </a:rPr>
                        <a:t>What is the difference between ethics and morals</a:t>
                      </a:r>
                    </a:p>
                    <a:p>
                      <a:pPr marL="177800" indent="-177800" algn="l">
                        <a:spcAft>
                          <a:spcPts val="600"/>
                        </a:spcAft>
                        <a:buFontTx/>
                        <a:buBlip>
                          <a:blip r:embed="rId3"/>
                        </a:buBlip>
                      </a:pPr>
                      <a:r>
                        <a:rPr lang="en-GB" sz="1300" baseline="0" dirty="0" smtClean="0">
                          <a:solidFill>
                            <a:srgbClr val="FF0000"/>
                          </a:solidFill>
                          <a:effectLst/>
                          <a:latin typeface="Arial" pitchFamily="34" charset="0"/>
                          <a:ea typeface="Times New Roman"/>
                          <a:cs typeface="Arial" pitchFamily="34" charset="0"/>
                        </a:rPr>
                        <a:t>Who really cares about Copyright</a:t>
                      </a:r>
                    </a:p>
                    <a:p>
                      <a:pPr marL="177800" indent="-177800" algn="l">
                        <a:spcAft>
                          <a:spcPts val="600"/>
                        </a:spcAft>
                        <a:buFontTx/>
                        <a:buBlip>
                          <a:blip r:embed="rId3"/>
                        </a:buBlip>
                      </a:pPr>
                      <a:r>
                        <a:rPr lang="en-GB" sz="1300" baseline="0" dirty="0" smtClean="0">
                          <a:solidFill>
                            <a:schemeClr val="tx1"/>
                          </a:solidFill>
                          <a:effectLst/>
                          <a:latin typeface="Arial" pitchFamily="34" charset="0"/>
                          <a:ea typeface="Times New Roman"/>
                          <a:cs typeface="Arial" pitchFamily="34" charset="0"/>
                        </a:rPr>
                        <a:t>Are the rules of business the same all over the world</a:t>
                      </a:r>
                    </a:p>
                    <a:p>
                      <a:pPr marL="177800" indent="-177800" algn="l">
                        <a:spcAft>
                          <a:spcPts val="600"/>
                        </a:spcAft>
                        <a:buFontTx/>
                        <a:buBlip>
                          <a:blip r:embed="rId3"/>
                        </a:buBlip>
                      </a:pPr>
                      <a:r>
                        <a:rPr lang="en-US" sz="1300" baseline="0" dirty="0" smtClean="0">
                          <a:solidFill>
                            <a:srgbClr val="FF0000"/>
                          </a:solidFill>
                          <a:effectLst/>
                          <a:latin typeface="Arial" pitchFamily="34" charset="0"/>
                          <a:ea typeface="Times New Roman"/>
                          <a:cs typeface="Arial" pitchFamily="34" charset="0"/>
                        </a:rPr>
                        <a:t>What will Brexit mean for the school</a:t>
                      </a:r>
                    </a:p>
                    <a:p>
                      <a:pPr marL="177800" indent="-177800" algn="l">
                        <a:spcAft>
                          <a:spcPts val="600"/>
                        </a:spcAft>
                        <a:buFontTx/>
                        <a:buBlip>
                          <a:blip r:embed="rId3"/>
                        </a:buBlip>
                      </a:pPr>
                      <a:r>
                        <a:rPr lang="en-US" sz="1300" baseline="0" dirty="0" smtClean="0">
                          <a:solidFill>
                            <a:schemeClr val="tx1"/>
                          </a:solidFill>
                          <a:effectLst/>
                          <a:latin typeface="Arial" pitchFamily="34" charset="0"/>
                          <a:ea typeface="Times New Roman"/>
                          <a:cs typeface="Arial" pitchFamily="34" charset="0"/>
                        </a:rPr>
                        <a:t>What is the 10% rule in pollution terms</a:t>
                      </a:r>
                    </a:p>
                    <a:p>
                      <a:pPr marL="177800" indent="-177800" algn="l">
                        <a:spcAft>
                          <a:spcPts val="600"/>
                        </a:spcAft>
                        <a:buFontTx/>
                        <a:buBlip>
                          <a:blip r:embed="rId3"/>
                        </a:buBlip>
                      </a:pPr>
                      <a:r>
                        <a:rPr lang="en-US" sz="1300" baseline="0" dirty="0" smtClean="0">
                          <a:solidFill>
                            <a:srgbClr val="FF0000"/>
                          </a:solidFill>
                          <a:effectLst/>
                          <a:latin typeface="Arial" pitchFamily="34" charset="0"/>
                          <a:ea typeface="Times New Roman"/>
                          <a:cs typeface="Arial" pitchFamily="34" charset="0"/>
                        </a:rPr>
                        <a:t>Can I be prosecuted for Business Activity abroad.</a:t>
                      </a:r>
                      <a:endParaRPr lang="en-GB" sz="1300" dirty="0" smtClean="0">
                        <a:solidFill>
                          <a:srgbClr val="FF0000"/>
                        </a:solidFill>
                        <a:effectLst/>
                        <a:latin typeface="Arial" pitchFamily="34" charset="0"/>
                        <a:ea typeface="Times New Roman"/>
                        <a:cs typeface="Arial" pitchFamily="34"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9" name="Picture 4" descr="Think About"/>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7344308" y="1082133"/>
            <a:ext cx="1368152" cy="33064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58707127"/>
      </p:ext>
    </p:extLst>
  </p:cSld>
  <p:clrMapOvr>
    <a:masterClrMapping/>
  </p:clrMapOvr>
  <p:transition advClick="0"/>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1052736"/>
            <a:ext cx="6912768" cy="5755422"/>
          </a:xfrm>
          <a:prstGeom prst="rect">
            <a:avLst/>
          </a:prstGeom>
        </p:spPr>
        <p:txBody>
          <a:bodyPr wrap="square">
            <a:spAutoFit/>
          </a:bodyPr>
          <a:lstStyle/>
          <a:p>
            <a:pPr marL="342900" indent="-342900">
              <a:buClr>
                <a:srgbClr val="00B050"/>
              </a:buClr>
              <a:buFont typeface="Wingdings 3" panose="05040102010807070707" pitchFamily="18" charset="2"/>
              <a:buChar char=""/>
            </a:pPr>
            <a:r>
              <a:rPr lang="en-US" sz="1600" dirty="0" smtClean="0"/>
              <a:t>How </a:t>
            </a:r>
            <a:r>
              <a:rPr lang="en-US" sz="1600" dirty="0"/>
              <a:t>businesses can respond to changes in their external </a:t>
            </a:r>
            <a:r>
              <a:rPr lang="en-US" sz="1600" dirty="0"/>
              <a:t>environment - In the same </a:t>
            </a:r>
            <a:r>
              <a:rPr lang="en-US" sz="1600" dirty="0" smtClean="0"/>
              <a:t>vein, </a:t>
            </a:r>
            <a:r>
              <a:rPr lang="en-US" sz="1600" dirty="0"/>
              <a:t>how </a:t>
            </a:r>
            <a:r>
              <a:rPr lang="en-US" sz="1600" dirty="0" smtClean="0"/>
              <a:t>a business might respond to a change in terms of PESTLE, can be impact on the direction and nature of the company. Take Brexit, Article 50 if it goes through will impact on overseas contacts and patent designs with British companies for 2 years as these contracts will be put on hold, annulling previous or current contracts.</a:t>
            </a:r>
          </a:p>
          <a:p>
            <a:pPr marL="342900" indent="-342900">
              <a:buClr>
                <a:srgbClr val="00B050"/>
              </a:buClr>
              <a:buFont typeface="Wingdings 3" panose="05040102010807070707" pitchFamily="18" charset="2"/>
              <a:buChar char=""/>
            </a:pPr>
            <a:r>
              <a:rPr lang="en-US" sz="1600" dirty="0" smtClean="0"/>
              <a:t>The business world will have different reactions, some will annul contracts now and renegotiate the contractual agreements, some will ride the 2 year wave and do it when Article 50 goes through, others will lose the contracts and the business altogether as foreign companies see the change as problematic.</a:t>
            </a:r>
          </a:p>
          <a:p>
            <a:pPr marL="342900" indent="-342900">
              <a:buClr>
                <a:srgbClr val="00B050"/>
              </a:buClr>
              <a:buFont typeface="Wingdings 3" panose="05040102010807070707" pitchFamily="18" charset="2"/>
              <a:buChar char=""/>
            </a:pPr>
            <a:r>
              <a:rPr lang="en-US" sz="1600" dirty="0" smtClean="0"/>
              <a:t>Some responses to this within manufacturing may also include, moving manufacturing abroad so the contracts are not affected, operating foreign subsidiary branches, bullying suppliers to honor contracts, even buying suppliers to remove the problems.</a:t>
            </a:r>
          </a:p>
          <a:p>
            <a:pPr marL="342900" indent="-342900">
              <a:buClr>
                <a:srgbClr val="00B050"/>
              </a:buClr>
              <a:buFont typeface="Wingdings 3" panose="05040102010807070707" pitchFamily="18" charset="2"/>
              <a:buChar char=""/>
            </a:pPr>
            <a:r>
              <a:rPr lang="en-US" sz="1600" dirty="0" smtClean="0"/>
              <a:t>On the flipside, EU restrictions and competitor tariffs will no longer apply leaving the market open against foreign competition, impacting prices and manufacturing times.</a:t>
            </a:r>
            <a:endParaRPr lang="en-US" sz="1600" dirty="0"/>
          </a:p>
          <a:p>
            <a:pPr>
              <a:buClr>
                <a:srgbClr val="00B050"/>
              </a:buClr>
            </a:pPr>
            <a:r>
              <a:rPr lang="en-US" sz="1600" b="1" dirty="0" smtClean="0">
                <a:solidFill>
                  <a:srgbClr val="FF0000"/>
                </a:solidFill>
              </a:rPr>
              <a:t>P6.4 – Task 16 </a:t>
            </a:r>
            <a:r>
              <a:rPr lang="en-US" sz="1600" dirty="0" smtClean="0">
                <a:solidFill>
                  <a:srgbClr val="FF0000"/>
                </a:solidFill>
              </a:rPr>
              <a:t>– Using Brexit and an international British company, explain the reactions they are introducing or might introduce </a:t>
            </a:r>
            <a:r>
              <a:rPr lang="en-US" sz="1600" dirty="0" smtClean="0">
                <a:solidFill>
                  <a:srgbClr val="FF0000"/>
                </a:solidFill>
              </a:rPr>
              <a:t>towards this change, including</a:t>
            </a:r>
            <a:r>
              <a:rPr lang="en-US" sz="1600" dirty="0" smtClean="0">
                <a:solidFill>
                  <a:srgbClr val="FF0000"/>
                </a:solidFill>
              </a:rPr>
              <a:t> </a:t>
            </a:r>
            <a:r>
              <a:rPr lang="en-US" sz="1600" dirty="0">
                <a:solidFill>
                  <a:srgbClr val="FF0000"/>
                </a:solidFill>
              </a:rPr>
              <a:t>advantages and disadvantages of differing responses, </a:t>
            </a:r>
            <a:r>
              <a:rPr lang="en-US" sz="1600" dirty="0" smtClean="0">
                <a:solidFill>
                  <a:srgbClr val="FF0000"/>
                </a:solidFill>
              </a:rPr>
              <a:t>seizing </a:t>
            </a:r>
            <a:r>
              <a:rPr lang="en-US" sz="1600" dirty="0">
                <a:solidFill>
                  <a:srgbClr val="FF0000"/>
                </a:solidFill>
              </a:rPr>
              <a:t>opportunities and dealing with threats.</a:t>
            </a:r>
          </a:p>
        </p:txBody>
      </p:sp>
      <p:sp>
        <p:nvSpPr>
          <p:cNvPr id="8" name="Title 2"/>
          <p:cNvSpPr>
            <a:spLocks noGrp="1"/>
          </p:cNvSpPr>
          <p:nvPr>
            <p:ph type="title"/>
          </p:nvPr>
        </p:nvSpPr>
        <p:spPr>
          <a:xfrm>
            <a:off x="70266" y="72008"/>
            <a:ext cx="8859452" cy="548680"/>
          </a:xfrm>
        </p:spPr>
        <p:txBody>
          <a:bodyPr>
            <a:noAutofit/>
          </a:bodyPr>
          <a:lstStyle/>
          <a:p>
            <a:r>
              <a:rPr lang="en-US" sz="3200" dirty="0" smtClean="0"/>
              <a:t>6.4 </a:t>
            </a:r>
            <a:r>
              <a:rPr lang="en-US" sz="3200" dirty="0" smtClean="0"/>
              <a:t>– External Environment – Businesses Response</a:t>
            </a:r>
            <a:endParaRPr lang="en-GB" sz="3200" dirty="0"/>
          </a:p>
        </p:txBody>
      </p:sp>
      <p:graphicFrame>
        <p:nvGraphicFramePr>
          <p:cNvPr id="6" name="Table 5"/>
          <p:cNvGraphicFramePr>
            <a:graphicFrameLocks noGrp="1"/>
          </p:cNvGraphicFramePr>
          <p:nvPr>
            <p:extLst>
              <p:ext uri="{D42A27DB-BD31-4B8C-83A1-F6EECF244321}">
                <p14:modId xmlns:p14="http://schemas.microsoft.com/office/powerpoint/2010/main" val="1422321607"/>
              </p:ext>
            </p:extLst>
          </p:nvPr>
        </p:nvGraphicFramePr>
        <p:xfrm>
          <a:off x="7236296" y="1052736"/>
          <a:ext cx="1584176" cy="5616624"/>
        </p:xfrm>
        <a:graphic>
          <a:graphicData uri="http://schemas.openxmlformats.org/drawingml/2006/table">
            <a:tbl>
              <a:tblPr firstRow="1" firstCol="1" lastRow="1" lastCol="1" bandRow="1" bandCol="1">
                <a:effectLst>
                  <a:outerShdw blurRad="50800" dist="38100" dir="2700000" algn="tl" rotWithShape="0">
                    <a:prstClr val="black">
                      <a:alpha val="40000"/>
                    </a:prstClr>
                  </a:outerShdw>
                </a:effectLst>
                <a:tableStyleId>{2D5ABB26-0587-4C30-8999-92F81FD0307C}</a:tableStyleId>
              </a:tblPr>
              <a:tblGrid>
                <a:gridCol w="1584176"/>
              </a:tblGrid>
              <a:tr h="370099">
                <a:tc>
                  <a:txBody>
                    <a:bodyPr/>
                    <a:lstStyle/>
                    <a:p>
                      <a:pPr>
                        <a:spcAft>
                          <a:spcPts val="0"/>
                        </a:spcAft>
                      </a:pPr>
                      <a:endParaRPr lang="en-GB" sz="130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5246525">
                <a:tc>
                  <a:txBody>
                    <a:bodyPr/>
                    <a:lstStyle/>
                    <a:p>
                      <a:pPr marL="177800" indent="-177800" algn="l">
                        <a:spcAft>
                          <a:spcPts val="600"/>
                        </a:spcAft>
                        <a:buFontTx/>
                        <a:buBlip>
                          <a:blip r:embed="rId3"/>
                        </a:buBlip>
                      </a:pPr>
                      <a:r>
                        <a:rPr lang="en-GB" sz="1300" baseline="0" dirty="0" smtClean="0">
                          <a:solidFill>
                            <a:srgbClr val="FF0000"/>
                          </a:solidFill>
                          <a:effectLst/>
                          <a:latin typeface="Arial" pitchFamily="34" charset="0"/>
                          <a:ea typeface="Times New Roman"/>
                          <a:cs typeface="Arial" pitchFamily="34" charset="0"/>
                        </a:rPr>
                        <a:t>Why do companies react differently to events</a:t>
                      </a:r>
                    </a:p>
                    <a:p>
                      <a:pPr marL="177800" indent="-177800" algn="l">
                        <a:spcAft>
                          <a:spcPts val="600"/>
                        </a:spcAft>
                        <a:buFontTx/>
                        <a:buBlip>
                          <a:blip r:embed="rId3"/>
                        </a:buBlip>
                      </a:pPr>
                      <a:r>
                        <a:rPr lang="en-GB" sz="1300" baseline="0" dirty="0" smtClean="0">
                          <a:solidFill>
                            <a:schemeClr val="tx1"/>
                          </a:solidFill>
                          <a:effectLst/>
                          <a:latin typeface="Arial" pitchFamily="34" charset="0"/>
                          <a:ea typeface="Times New Roman"/>
                          <a:cs typeface="Arial" pitchFamily="34" charset="0"/>
                        </a:rPr>
                        <a:t>What is the difference between ethics and morals</a:t>
                      </a:r>
                    </a:p>
                    <a:p>
                      <a:pPr marL="177800" indent="-177800" algn="l">
                        <a:spcAft>
                          <a:spcPts val="600"/>
                        </a:spcAft>
                        <a:buFontTx/>
                        <a:buBlip>
                          <a:blip r:embed="rId3"/>
                        </a:buBlip>
                      </a:pPr>
                      <a:r>
                        <a:rPr lang="en-GB" sz="1300" baseline="0" dirty="0" smtClean="0">
                          <a:solidFill>
                            <a:srgbClr val="FF0000"/>
                          </a:solidFill>
                          <a:effectLst/>
                          <a:latin typeface="Arial" pitchFamily="34" charset="0"/>
                          <a:ea typeface="Times New Roman"/>
                          <a:cs typeface="Arial" pitchFamily="34" charset="0"/>
                        </a:rPr>
                        <a:t>Who really cares about Copyright</a:t>
                      </a:r>
                    </a:p>
                    <a:p>
                      <a:pPr marL="177800" indent="-177800" algn="l">
                        <a:spcAft>
                          <a:spcPts val="600"/>
                        </a:spcAft>
                        <a:buFontTx/>
                        <a:buBlip>
                          <a:blip r:embed="rId3"/>
                        </a:buBlip>
                      </a:pPr>
                      <a:r>
                        <a:rPr lang="en-GB" sz="1300" baseline="0" dirty="0" smtClean="0">
                          <a:solidFill>
                            <a:schemeClr val="tx1"/>
                          </a:solidFill>
                          <a:effectLst/>
                          <a:latin typeface="Arial" pitchFamily="34" charset="0"/>
                          <a:ea typeface="Times New Roman"/>
                          <a:cs typeface="Arial" pitchFamily="34" charset="0"/>
                        </a:rPr>
                        <a:t>Are the rules of business the same all over the world</a:t>
                      </a:r>
                    </a:p>
                    <a:p>
                      <a:pPr marL="177800" indent="-177800" algn="l">
                        <a:spcAft>
                          <a:spcPts val="600"/>
                        </a:spcAft>
                        <a:buFontTx/>
                        <a:buBlip>
                          <a:blip r:embed="rId3"/>
                        </a:buBlip>
                      </a:pPr>
                      <a:r>
                        <a:rPr lang="en-US" sz="1300" baseline="0" dirty="0" smtClean="0">
                          <a:solidFill>
                            <a:srgbClr val="FF0000"/>
                          </a:solidFill>
                          <a:effectLst/>
                          <a:latin typeface="Arial" pitchFamily="34" charset="0"/>
                          <a:ea typeface="Times New Roman"/>
                          <a:cs typeface="Arial" pitchFamily="34" charset="0"/>
                        </a:rPr>
                        <a:t>What will Brexit mean for the school</a:t>
                      </a:r>
                    </a:p>
                    <a:p>
                      <a:pPr marL="177800" indent="-177800" algn="l">
                        <a:spcAft>
                          <a:spcPts val="600"/>
                        </a:spcAft>
                        <a:buFontTx/>
                        <a:buBlip>
                          <a:blip r:embed="rId3"/>
                        </a:buBlip>
                      </a:pPr>
                      <a:r>
                        <a:rPr lang="en-US" sz="1300" baseline="0" dirty="0" smtClean="0">
                          <a:solidFill>
                            <a:schemeClr val="tx1"/>
                          </a:solidFill>
                          <a:effectLst/>
                          <a:latin typeface="Arial" pitchFamily="34" charset="0"/>
                          <a:ea typeface="Times New Roman"/>
                          <a:cs typeface="Arial" pitchFamily="34" charset="0"/>
                        </a:rPr>
                        <a:t>What is the 10% rule in pollution terms</a:t>
                      </a:r>
                    </a:p>
                    <a:p>
                      <a:pPr marL="177800" indent="-177800" algn="l">
                        <a:spcAft>
                          <a:spcPts val="600"/>
                        </a:spcAft>
                        <a:buFontTx/>
                        <a:buBlip>
                          <a:blip r:embed="rId3"/>
                        </a:buBlip>
                      </a:pPr>
                      <a:r>
                        <a:rPr lang="en-US" sz="1300" baseline="0" dirty="0" smtClean="0">
                          <a:solidFill>
                            <a:srgbClr val="FF0000"/>
                          </a:solidFill>
                          <a:effectLst/>
                          <a:latin typeface="Arial" pitchFamily="34" charset="0"/>
                          <a:ea typeface="Times New Roman"/>
                          <a:cs typeface="Arial" pitchFamily="34" charset="0"/>
                        </a:rPr>
                        <a:t>Can I be prosecuted for Business Activity abroad.</a:t>
                      </a:r>
                      <a:endParaRPr lang="en-GB" sz="1300" dirty="0" smtClean="0">
                        <a:solidFill>
                          <a:srgbClr val="FF0000"/>
                        </a:solidFill>
                        <a:effectLst/>
                        <a:latin typeface="Arial" pitchFamily="34" charset="0"/>
                        <a:ea typeface="Times New Roman"/>
                        <a:cs typeface="Arial" pitchFamily="34"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9" name="Picture 4" descr="Think About"/>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7344308" y="1082133"/>
            <a:ext cx="1368152" cy="33064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90927852"/>
      </p:ext>
    </p:extLst>
  </p:cSld>
  <p:clrMapOvr>
    <a:masterClrMapping/>
  </p:clrMapOvr>
  <p:transition advClick="0"/>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txBox="1">
            <a:spLocks/>
          </p:cNvSpPr>
          <p:nvPr/>
        </p:nvSpPr>
        <p:spPr>
          <a:xfrm>
            <a:off x="35496" y="44624"/>
            <a:ext cx="8856984" cy="504056"/>
          </a:xfrm>
          <a:prstGeom prst="rect">
            <a:avLst/>
          </a:prstGeom>
        </p:spPr>
        <p:txBody>
          <a:bodyPr vert="horz" rtlCol="0" anchor="ctr">
            <a:noAutofit/>
            <a:scene3d>
              <a:camera prst="orthographicFront"/>
              <a:lightRig rig="soft" dir="t"/>
            </a:scene3d>
            <a:sp3d prstMaterial="softEdge">
              <a:bevelT w="25400" h="25400"/>
            </a:sp3d>
          </a:bodyPr>
          <a:lstStyle>
            <a:lvl1pPr algn="l" rtl="0" eaLnBrk="1" latinLnBrk="0" hangingPunct="1">
              <a:spcBef>
                <a:spcPct val="0"/>
              </a:spcBef>
              <a:buNone/>
              <a:defRPr kumimoji="0" sz="4400" b="1" kern="1200">
                <a:solidFill>
                  <a:schemeClr val="tx2"/>
                </a:solidFill>
                <a:effectLst>
                  <a:outerShdw blurRad="31750" dist="25400" dir="5400000" algn="tl" rotWithShape="0">
                    <a:srgbClr val="000000">
                      <a:alpha val="25000"/>
                    </a:srgbClr>
                  </a:outerShdw>
                </a:effectLst>
                <a:latin typeface="Calibri" pitchFamily="34" charset="0"/>
                <a:ea typeface="+mj-ea"/>
                <a:cs typeface="Calibri" pitchFamily="34" charset="0"/>
              </a:defRPr>
            </a:lvl1pPr>
            <a:extLst/>
          </a:lstStyle>
          <a:p>
            <a:pPr fontAlgn="auto">
              <a:spcAft>
                <a:spcPts val="0"/>
              </a:spcAft>
            </a:pPr>
            <a:r>
              <a:rPr lang="en-GB" sz="4000" dirty="0" smtClean="0"/>
              <a:t>LO6 </a:t>
            </a:r>
            <a:r>
              <a:rPr lang="en-GB" sz="4000" dirty="0"/>
              <a:t>– </a:t>
            </a:r>
            <a:r>
              <a:rPr lang="en-GB" sz="4000" dirty="0" smtClean="0"/>
              <a:t>Exam Questions</a:t>
            </a:r>
            <a:endParaRPr lang="en-GB" sz="4000" dirty="0"/>
          </a:p>
        </p:txBody>
      </p:sp>
      <p:sp>
        <p:nvSpPr>
          <p:cNvPr id="2" name="Rectangle 1"/>
          <p:cNvSpPr>
            <a:spLocks noChangeArrowheads="1"/>
          </p:cNvSpPr>
          <p:nvPr/>
        </p:nvSpPr>
        <p:spPr bwMode="auto">
          <a:xfrm>
            <a:off x="1259632" y="3959440"/>
            <a:ext cx="65" cy="980496"/>
          </a:xfrm>
          <a:prstGeom prst="rect">
            <a:avLst/>
          </a:prstGeom>
          <a:solidFill>
            <a:srgbClr val="F5F7F8"/>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464991" rIns="0" bIns="231702" numCol="1" anchor="ctr"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smtClean="0">
              <a:ln>
                <a:noFill/>
              </a:ln>
              <a:solidFill>
                <a:schemeClr val="tx1"/>
              </a:solidFill>
              <a:effectLst/>
              <a:latin typeface="Arial" panose="020B0604020202020204" pitchFamily="34" charset="0"/>
            </a:endParaRPr>
          </a:p>
        </p:txBody>
      </p:sp>
      <p:sp>
        <p:nvSpPr>
          <p:cNvPr id="3" name="Rectangle 1"/>
          <p:cNvSpPr>
            <a:spLocks noChangeArrowheads="1"/>
          </p:cNvSpPr>
          <p:nvPr/>
        </p:nvSpPr>
        <p:spPr bwMode="auto">
          <a:xfrm>
            <a:off x="0" y="-261648"/>
            <a:ext cx="65" cy="980496"/>
          </a:xfrm>
          <a:prstGeom prst="rect">
            <a:avLst/>
          </a:prstGeom>
          <a:solidFill>
            <a:srgbClr val="FEFEFE"/>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464991" rIns="0" bIns="231702" numCol="1" anchor="ctr"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smtClean="0">
              <a:ln>
                <a:noFill/>
              </a:ln>
              <a:solidFill>
                <a:schemeClr val="tx1"/>
              </a:solidFill>
              <a:effectLst/>
              <a:latin typeface="Arial" panose="020B0604020202020204" pitchFamily="34" charset="0"/>
            </a:endParaRPr>
          </a:p>
        </p:txBody>
      </p:sp>
      <p:sp>
        <p:nvSpPr>
          <p:cNvPr id="9" name="Rectangle 8"/>
          <p:cNvSpPr/>
          <p:nvPr/>
        </p:nvSpPr>
        <p:spPr>
          <a:xfrm>
            <a:off x="251520" y="1052736"/>
            <a:ext cx="8570231" cy="5693866"/>
          </a:xfrm>
          <a:prstGeom prst="rect">
            <a:avLst/>
          </a:prstGeom>
        </p:spPr>
        <p:txBody>
          <a:bodyPr wrap="square">
            <a:spAutoFit/>
          </a:bodyPr>
          <a:lstStyle/>
          <a:p>
            <a:r>
              <a:rPr lang="en-US" sz="2800" b="1" dirty="0">
                <a:solidFill>
                  <a:srgbClr val="FF0000"/>
                </a:solidFill>
              </a:rPr>
              <a:t>5 </a:t>
            </a:r>
            <a:r>
              <a:rPr lang="en-US" sz="2800" dirty="0">
                <a:solidFill>
                  <a:srgbClr val="FF0000"/>
                </a:solidFill>
              </a:rPr>
              <a:t>Paying above the minimum wage is an example of: </a:t>
            </a:r>
          </a:p>
          <a:p>
            <a:pPr marL="514350" indent="-514350">
              <a:buFont typeface="+mj-lt"/>
              <a:buAutoNum type="alphaUcPeriod"/>
            </a:pPr>
            <a:r>
              <a:rPr lang="en-GB" sz="2800" dirty="0" smtClean="0">
                <a:solidFill>
                  <a:srgbClr val="FF0000"/>
                </a:solidFill>
              </a:rPr>
              <a:t>A </a:t>
            </a:r>
            <a:r>
              <a:rPr lang="en-GB" sz="2800" dirty="0">
                <a:solidFill>
                  <a:srgbClr val="FF0000"/>
                </a:solidFill>
              </a:rPr>
              <a:t>business opportunity </a:t>
            </a:r>
          </a:p>
          <a:p>
            <a:pPr marL="514350" indent="-514350">
              <a:buFont typeface="+mj-lt"/>
              <a:buAutoNum type="alphaUcPeriod"/>
            </a:pPr>
            <a:r>
              <a:rPr lang="en-US" sz="2800" dirty="0" smtClean="0">
                <a:solidFill>
                  <a:srgbClr val="FF0000"/>
                </a:solidFill>
              </a:rPr>
              <a:t>Being </a:t>
            </a:r>
            <a:r>
              <a:rPr lang="en-US" sz="2800" dirty="0">
                <a:solidFill>
                  <a:srgbClr val="FF0000"/>
                </a:solidFill>
              </a:rPr>
              <a:t>an ethical employer </a:t>
            </a:r>
          </a:p>
          <a:p>
            <a:pPr marL="514350" indent="-514350">
              <a:buFont typeface="+mj-lt"/>
              <a:buAutoNum type="alphaUcPeriod"/>
            </a:pPr>
            <a:r>
              <a:rPr lang="en-US" sz="2800" dirty="0" smtClean="0">
                <a:solidFill>
                  <a:srgbClr val="FF0000"/>
                </a:solidFill>
              </a:rPr>
              <a:t>Poor </a:t>
            </a:r>
            <a:r>
              <a:rPr lang="en-US" sz="2800" dirty="0">
                <a:solidFill>
                  <a:srgbClr val="FF0000"/>
                </a:solidFill>
              </a:rPr>
              <a:t>cash flow management </a:t>
            </a:r>
          </a:p>
          <a:p>
            <a:pPr marL="514350" indent="-514350">
              <a:buFont typeface="+mj-lt"/>
              <a:buAutoNum type="alphaUcPeriod"/>
            </a:pPr>
            <a:r>
              <a:rPr lang="en-US" sz="2800" dirty="0" smtClean="0">
                <a:solidFill>
                  <a:srgbClr val="FF0000"/>
                </a:solidFill>
              </a:rPr>
              <a:t>Wasting </a:t>
            </a:r>
            <a:r>
              <a:rPr lang="en-US" sz="2800" dirty="0">
                <a:solidFill>
                  <a:srgbClr val="FF0000"/>
                </a:solidFill>
              </a:rPr>
              <a:t>physical resources </a:t>
            </a:r>
            <a:r>
              <a:rPr lang="en-US" sz="2800" dirty="0" smtClean="0">
                <a:solidFill>
                  <a:srgbClr val="FF0000"/>
                </a:solidFill>
              </a:rPr>
              <a:t>	</a:t>
            </a:r>
            <a:r>
              <a:rPr lang="en-US" sz="2800" b="1" dirty="0" smtClean="0">
                <a:solidFill>
                  <a:srgbClr val="FF0000"/>
                </a:solidFill>
              </a:rPr>
              <a:t>[</a:t>
            </a:r>
            <a:r>
              <a:rPr lang="en-US" sz="2800" b="1" dirty="0">
                <a:solidFill>
                  <a:srgbClr val="FF0000"/>
                </a:solidFill>
              </a:rPr>
              <a:t>1</a:t>
            </a:r>
            <a:r>
              <a:rPr lang="en-US" sz="2800" b="1" dirty="0" smtClean="0">
                <a:solidFill>
                  <a:srgbClr val="FF0000"/>
                </a:solidFill>
              </a:rPr>
              <a:t>]</a:t>
            </a:r>
          </a:p>
          <a:p>
            <a:endParaRPr lang="en-US" sz="2800" b="1" dirty="0" smtClean="0">
              <a:solidFill>
                <a:srgbClr val="FF0000"/>
              </a:solidFill>
            </a:endParaRPr>
          </a:p>
          <a:p>
            <a:r>
              <a:rPr lang="en-US" sz="2800" b="1" dirty="0" smtClean="0">
                <a:solidFill>
                  <a:srgbClr val="FF0000"/>
                </a:solidFill>
              </a:rPr>
              <a:t>8 </a:t>
            </a:r>
            <a:r>
              <a:rPr lang="en-US" sz="2800" dirty="0">
                <a:solidFill>
                  <a:srgbClr val="FF0000"/>
                </a:solidFill>
              </a:rPr>
              <a:t>A business produces goods which are of an inferior quality compared to that of its competitors. This is an example of: </a:t>
            </a:r>
          </a:p>
          <a:p>
            <a:pPr marL="514350" indent="-514350">
              <a:buFont typeface="+mj-lt"/>
              <a:buAutoNum type="alphaUcPeriod"/>
            </a:pPr>
            <a:r>
              <a:rPr lang="en-US" sz="2800" dirty="0" smtClean="0">
                <a:solidFill>
                  <a:srgbClr val="FF0000"/>
                </a:solidFill>
              </a:rPr>
              <a:t>A </a:t>
            </a:r>
            <a:r>
              <a:rPr lang="en-US" sz="2800" dirty="0">
                <a:solidFill>
                  <a:srgbClr val="FF0000"/>
                </a:solidFill>
              </a:rPr>
              <a:t>weakness of the business </a:t>
            </a:r>
          </a:p>
          <a:p>
            <a:pPr marL="514350" indent="-514350">
              <a:buFont typeface="+mj-lt"/>
              <a:buAutoNum type="alphaUcPeriod"/>
            </a:pPr>
            <a:r>
              <a:rPr lang="en-GB" sz="2800" dirty="0" smtClean="0">
                <a:solidFill>
                  <a:srgbClr val="FF0000"/>
                </a:solidFill>
              </a:rPr>
              <a:t>Being </a:t>
            </a:r>
            <a:r>
              <a:rPr lang="en-GB" sz="2800" dirty="0">
                <a:solidFill>
                  <a:srgbClr val="FF0000"/>
                </a:solidFill>
              </a:rPr>
              <a:t>competitive </a:t>
            </a:r>
          </a:p>
          <a:p>
            <a:pPr marL="514350" indent="-514350">
              <a:buFont typeface="+mj-lt"/>
              <a:buAutoNum type="alphaUcPeriod"/>
            </a:pPr>
            <a:r>
              <a:rPr lang="en-GB" sz="2800" dirty="0" smtClean="0">
                <a:solidFill>
                  <a:srgbClr val="FF0000"/>
                </a:solidFill>
              </a:rPr>
              <a:t>Delegation </a:t>
            </a:r>
            <a:r>
              <a:rPr lang="en-GB" sz="2800" dirty="0">
                <a:solidFill>
                  <a:srgbClr val="FF0000"/>
                </a:solidFill>
              </a:rPr>
              <a:t>of authority </a:t>
            </a:r>
          </a:p>
          <a:p>
            <a:pPr marL="514350" indent="-514350">
              <a:buFont typeface="+mj-lt"/>
              <a:buAutoNum type="alphaUcPeriod"/>
            </a:pPr>
            <a:r>
              <a:rPr lang="en-GB" sz="2800" dirty="0" smtClean="0">
                <a:solidFill>
                  <a:srgbClr val="FF0000"/>
                </a:solidFill>
              </a:rPr>
              <a:t>Unethical </a:t>
            </a:r>
            <a:r>
              <a:rPr lang="en-GB" sz="2800" dirty="0">
                <a:solidFill>
                  <a:srgbClr val="FF0000"/>
                </a:solidFill>
              </a:rPr>
              <a:t>trading </a:t>
            </a:r>
            <a:r>
              <a:rPr lang="en-GB" sz="2800" dirty="0" smtClean="0">
                <a:solidFill>
                  <a:srgbClr val="FF0000"/>
                </a:solidFill>
              </a:rPr>
              <a:t>	</a:t>
            </a:r>
            <a:r>
              <a:rPr lang="en-GB" sz="2800" b="1" dirty="0" smtClean="0">
                <a:solidFill>
                  <a:srgbClr val="FF0000"/>
                </a:solidFill>
              </a:rPr>
              <a:t>[</a:t>
            </a:r>
            <a:r>
              <a:rPr lang="en-GB" sz="2800" b="1" dirty="0">
                <a:solidFill>
                  <a:srgbClr val="FF0000"/>
                </a:solidFill>
              </a:rPr>
              <a:t>1]</a:t>
            </a:r>
            <a:endParaRPr lang="en-US" sz="2800" dirty="0">
              <a:solidFill>
                <a:srgbClr val="FF0000"/>
              </a:solidFill>
            </a:endParaRPr>
          </a:p>
        </p:txBody>
      </p:sp>
      <p:sp>
        <p:nvSpPr>
          <p:cNvPr id="7" name="TextBox 6">
            <a:hlinkClick r:id="rId3" action="ppaction://hlinkfile"/>
          </p:cNvPr>
          <p:cNvSpPr txBox="1"/>
          <p:nvPr/>
        </p:nvSpPr>
        <p:spPr>
          <a:xfrm>
            <a:off x="8460432" y="5889466"/>
            <a:ext cx="360040" cy="707886"/>
          </a:xfrm>
          <a:prstGeom prst="rect">
            <a:avLst/>
          </a:prstGeom>
          <a:noFill/>
        </p:spPr>
        <p:txBody>
          <a:bodyPr wrap="square" rtlCol="0">
            <a:spAutoFit/>
          </a:bodyPr>
          <a:lstStyle/>
          <a:p>
            <a:r>
              <a:rPr lang="en-US" sz="4000" b="1" dirty="0" smtClean="0">
                <a:solidFill>
                  <a:srgbClr val="FF0000"/>
                </a:solidFill>
              </a:rPr>
              <a:t>?</a:t>
            </a:r>
            <a:endParaRPr lang="en-GB" sz="1600" b="1" dirty="0">
              <a:solidFill>
                <a:srgbClr val="FF0000"/>
              </a:solidFill>
            </a:endParaRPr>
          </a:p>
        </p:txBody>
      </p:sp>
    </p:spTree>
    <p:extLst>
      <p:ext uri="{BB962C8B-B14F-4D97-AF65-F5344CB8AC3E}">
        <p14:creationId xmlns:p14="http://schemas.microsoft.com/office/powerpoint/2010/main" val="2112197663"/>
      </p:ext>
    </p:extLst>
  </p:cSld>
  <p:clrMapOvr>
    <a:masterClrMapping/>
  </p:clrMapOvr>
  <p:transition advClick="0"/>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txBox="1">
            <a:spLocks/>
          </p:cNvSpPr>
          <p:nvPr/>
        </p:nvSpPr>
        <p:spPr>
          <a:xfrm>
            <a:off x="35496" y="44624"/>
            <a:ext cx="8856984" cy="504056"/>
          </a:xfrm>
          <a:prstGeom prst="rect">
            <a:avLst/>
          </a:prstGeom>
        </p:spPr>
        <p:txBody>
          <a:bodyPr vert="horz" rtlCol="0" anchor="ctr">
            <a:noAutofit/>
            <a:scene3d>
              <a:camera prst="orthographicFront"/>
              <a:lightRig rig="soft" dir="t"/>
            </a:scene3d>
            <a:sp3d prstMaterial="softEdge">
              <a:bevelT w="25400" h="25400"/>
            </a:sp3d>
          </a:bodyPr>
          <a:lstStyle>
            <a:lvl1pPr algn="l" rtl="0" eaLnBrk="1" latinLnBrk="0" hangingPunct="1">
              <a:spcBef>
                <a:spcPct val="0"/>
              </a:spcBef>
              <a:buNone/>
              <a:defRPr kumimoji="0" sz="4400" b="1" kern="1200">
                <a:solidFill>
                  <a:schemeClr val="tx2"/>
                </a:solidFill>
                <a:effectLst>
                  <a:outerShdw blurRad="31750" dist="25400" dir="5400000" algn="tl" rotWithShape="0">
                    <a:srgbClr val="000000">
                      <a:alpha val="25000"/>
                    </a:srgbClr>
                  </a:outerShdw>
                </a:effectLst>
                <a:latin typeface="Calibri" pitchFamily="34" charset="0"/>
                <a:ea typeface="+mj-ea"/>
                <a:cs typeface="Calibri" pitchFamily="34" charset="0"/>
              </a:defRPr>
            </a:lvl1pPr>
            <a:extLst/>
          </a:lstStyle>
          <a:p>
            <a:pPr fontAlgn="auto">
              <a:spcAft>
                <a:spcPts val="0"/>
              </a:spcAft>
            </a:pPr>
            <a:r>
              <a:rPr lang="en-GB" sz="4000" dirty="0" smtClean="0"/>
              <a:t>LO6 </a:t>
            </a:r>
            <a:r>
              <a:rPr lang="en-GB" sz="4000" dirty="0"/>
              <a:t>– </a:t>
            </a:r>
            <a:r>
              <a:rPr lang="en-GB" sz="4000" dirty="0" smtClean="0"/>
              <a:t>Exam Questions</a:t>
            </a:r>
            <a:endParaRPr lang="en-GB" sz="4000" dirty="0"/>
          </a:p>
        </p:txBody>
      </p:sp>
      <p:sp>
        <p:nvSpPr>
          <p:cNvPr id="2" name="Rectangle 1"/>
          <p:cNvSpPr>
            <a:spLocks noChangeArrowheads="1"/>
          </p:cNvSpPr>
          <p:nvPr/>
        </p:nvSpPr>
        <p:spPr bwMode="auto">
          <a:xfrm>
            <a:off x="1259632" y="3959440"/>
            <a:ext cx="65" cy="980496"/>
          </a:xfrm>
          <a:prstGeom prst="rect">
            <a:avLst/>
          </a:prstGeom>
          <a:solidFill>
            <a:srgbClr val="F5F7F8"/>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464991" rIns="0" bIns="231702" numCol="1" anchor="ctr"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smtClean="0">
              <a:ln>
                <a:noFill/>
              </a:ln>
              <a:solidFill>
                <a:schemeClr val="tx1"/>
              </a:solidFill>
              <a:effectLst/>
              <a:latin typeface="Arial" panose="020B0604020202020204" pitchFamily="34" charset="0"/>
            </a:endParaRPr>
          </a:p>
        </p:txBody>
      </p:sp>
      <p:sp>
        <p:nvSpPr>
          <p:cNvPr id="3" name="Rectangle 1"/>
          <p:cNvSpPr>
            <a:spLocks noChangeArrowheads="1"/>
          </p:cNvSpPr>
          <p:nvPr/>
        </p:nvSpPr>
        <p:spPr bwMode="auto">
          <a:xfrm>
            <a:off x="0" y="-261648"/>
            <a:ext cx="65" cy="980496"/>
          </a:xfrm>
          <a:prstGeom prst="rect">
            <a:avLst/>
          </a:prstGeom>
          <a:solidFill>
            <a:srgbClr val="FEFEFE"/>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464991" rIns="0" bIns="231702" numCol="1" anchor="ctr"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smtClean="0">
              <a:ln>
                <a:noFill/>
              </a:ln>
              <a:solidFill>
                <a:schemeClr val="tx1"/>
              </a:solidFill>
              <a:effectLst/>
              <a:latin typeface="Arial" panose="020B0604020202020204" pitchFamily="34" charset="0"/>
            </a:endParaRPr>
          </a:p>
        </p:txBody>
      </p:sp>
      <p:sp>
        <p:nvSpPr>
          <p:cNvPr id="9" name="Rectangle 8"/>
          <p:cNvSpPr/>
          <p:nvPr/>
        </p:nvSpPr>
        <p:spPr>
          <a:xfrm>
            <a:off x="251520" y="1052736"/>
            <a:ext cx="8570231" cy="5693866"/>
          </a:xfrm>
          <a:prstGeom prst="rect">
            <a:avLst/>
          </a:prstGeom>
        </p:spPr>
        <p:txBody>
          <a:bodyPr wrap="square">
            <a:spAutoFit/>
          </a:bodyPr>
          <a:lstStyle/>
          <a:p>
            <a:r>
              <a:rPr lang="en-US" sz="2600" b="1" dirty="0">
                <a:solidFill>
                  <a:srgbClr val="FF0000"/>
                </a:solidFill>
              </a:rPr>
              <a:t>11 </a:t>
            </a:r>
            <a:r>
              <a:rPr lang="en-US" sz="2600" dirty="0">
                <a:solidFill>
                  <a:srgbClr val="FF0000"/>
                </a:solidFill>
              </a:rPr>
              <a:t>Which of the following is a political factor which may affect a public sector organisation? </a:t>
            </a:r>
          </a:p>
          <a:p>
            <a:pPr marL="514350" indent="-514350">
              <a:buFont typeface="+mj-lt"/>
              <a:buAutoNum type="alphaUcPeriod"/>
            </a:pPr>
            <a:r>
              <a:rPr lang="en-US" sz="2600" dirty="0" smtClean="0">
                <a:solidFill>
                  <a:srgbClr val="FF0000"/>
                </a:solidFill>
              </a:rPr>
              <a:t>A </a:t>
            </a:r>
            <a:r>
              <a:rPr lang="en-US" sz="2600" dirty="0">
                <a:solidFill>
                  <a:srgbClr val="FF0000"/>
                </a:solidFill>
              </a:rPr>
              <a:t>change in cultural beliefs </a:t>
            </a:r>
          </a:p>
          <a:p>
            <a:pPr marL="514350" indent="-514350">
              <a:buFont typeface="+mj-lt"/>
              <a:buAutoNum type="alphaUcPeriod"/>
            </a:pPr>
            <a:r>
              <a:rPr lang="en-US" sz="2600" dirty="0" smtClean="0">
                <a:solidFill>
                  <a:srgbClr val="FF0000"/>
                </a:solidFill>
              </a:rPr>
              <a:t>A </a:t>
            </a:r>
            <a:r>
              <a:rPr lang="en-US" sz="2600" dirty="0">
                <a:solidFill>
                  <a:srgbClr val="FF0000"/>
                </a:solidFill>
              </a:rPr>
              <a:t>change of government </a:t>
            </a:r>
          </a:p>
          <a:p>
            <a:pPr marL="514350" indent="-514350">
              <a:buFont typeface="+mj-lt"/>
              <a:buAutoNum type="alphaUcPeriod"/>
            </a:pPr>
            <a:r>
              <a:rPr lang="en-GB" sz="2600" dirty="0" smtClean="0">
                <a:solidFill>
                  <a:srgbClr val="FF0000"/>
                </a:solidFill>
              </a:rPr>
              <a:t>An </a:t>
            </a:r>
            <a:r>
              <a:rPr lang="en-GB" sz="2600" dirty="0">
                <a:solidFill>
                  <a:srgbClr val="FF0000"/>
                </a:solidFill>
              </a:rPr>
              <a:t>improvement in communication technology </a:t>
            </a:r>
          </a:p>
          <a:p>
            <a:pPr marL="514350" indent="-514350">
              <a:buFont typeface="+mj-lt"/>
              <a:buAutoNum type="alphaUcPeriod"/>
            </a:pPr>
            <a:r>
              <a:rPr lang="en-US" sz="2600" dirty="0" smtClean="0">
                <a:solidFill>
                  <a:srgbClr val="FF0000"/>
                </a:solidFill>
              </a:rPr>
              <a:t>An </a:t>
            </a:r>
            <a:r>
              <a:rPr lang="en-US" sz="2600" dirty="0">
                <a:solidFill>
                  <a:srgbClr val="FF0000"/>
                </a:solidFill>
              </a:rPr>
              <a:t>improvement in the standard of living </a:t>
            </a:r>
            <a:r>
              <a:rPr lang="en-US" sz="2600" dirty="0">
                <a:solidFill>
                  <a:srgbClr val="FF0000"/>
                </a:solidFill>
              </a:rPr>
              <a:t>	</a:t>
            </a:r>
            <a:r>
              <a:rPr lang="en-US" sz="2600" b="1" dirty="0" smtClean="0">
                <a:solidFill>
                  <a:srgbClr val="FF0000"/>
                </a:solidFill>
              </a:rPr>
              <a:t>[</a:t>
            </a:r>
            <a:r>
              <a:rPr lang="en-US" sz="2600" b="1" dirty="0">
                <a:solidFill>
                  <a:srgbClr val="FF0000"/>
                </a:solidFill>
              </a:rPr>
              <a:t>1</a:t>
            </a:r>
            <a:r>
              <a:rPr lang="en-US" sz="2600" b="1" dirty="0" smtClean="0">
                <a:solidFill>
                  <a:srgbClr val="FF0000"/>
                </a:solidFill>
              </a:rPr>
              <a:t>]</a:t>
            </a:r>
          </a:p>
          <a:p>
            <a:endParaRPr lang="en-US" sz="2600" b="1" dirty="0">
              <a:solidFill>
                <a:srgbClr val="FF0000"/>
              </a:solidFill>
            </a:endParaRPr>
          </a:p>
          <a:p>
            <a:r>
              <a:rPr lang="en-US" sz="2600" b="1" dirty="0">
                <a:solidFill>
                  <a:srgbClr val="FF0000"/>
                </a:solidFill>
              </a:rPr>
              <a:t>13 </a:t>
            </a:r>
            <a:r>
              <a:rPr lang="en-US" sz="2600" dirty="0">
                <a:solidFill>
                  <a:srgbClr val="FF0000"/>
                </a:solidFill>
              </a:rPr>
              <a:t>Interest rates in the UK rise. A UK manufacturer might be affected by this because: </a:t>
            </a:r>
          </a:p>
          <a:p>
            <a:pPr marL="514350" indent="-514350">
              <a:buFont typeface="+mj-lt"/>
              <a:buAutoNum type="alphaUcPeriod"/>
            </a:pPr>
            <a:r>
              <a:rPr lang="en-US" sz="2600" dirty="0" smtClean="0">
                <a:solidFill>
                  <a:srgbClr val="FF0000"/>
                </a:solidFill>
              </a:rPr>
              <a:t>Banks </a:t>
            </a:r>
            <a:r>
              <a:rPr lang="en-US" sz="2600" dirty="0">
                <a:solidFill>
                  <a:srgbClr val="FF0000"/>
                </a:solidFill>
              </a:rPr>
              <a:t>will be less willing to issue loans </a:t>
            </a:r>
          </a:p>
          <a:p>
            <a:pPr marL="514350" indent="-514350">
              <a:buFont typeface="+mj-lt"/>
              <a:buAutoNum type="alphaUcPeriod"/>
            </a:pPr>
            <a:r>
              <a:rPr lang="en-US" sz="2600" dirty="0" smtClean="0">
                <a:solidFill>
                  <a:srgbClr val="FF0000"/>
                </a:solidFill>
              </a:rPr>
              <a:t>Borrowing </a:t>
            </a:r>
            <a:r>
              <a:rPr lang="en-US" sz="2600" dirty="0">
                <a:solidFill>
                  <a:srgbClr val="FF0000"/>
                </a:solidFill>
              </a:rPr>
              <a:t>money will be more expensive </a:t>
            </a:r>
          </a:p>
          <a:p>
            <a:pPr marL="514350" indent="-514350">
              <a:buFont typeface="+mj-lt"/>
              <a:buAutoNum type="alphaUcPeriod"/>
            </a:pPr>
            <a:r>
              <a:rPr lang="en-US" sz="2600" dirty="0" smtClean="0">
                <a:solidFill>
                  <a:srgbClr val="FF0000"/>
                </a:solidFill>
              </a:rPr>
              <a:t>Raw </a:t>
            </a:r>
            <a:r>
              <a:rPr lang="en-US" sz="2600" dirty="0">
                <a:solidFill>
                  <a:srgbClr val="FF0000"/>
                </a:solidFill>
              </a:rPr>
              <a:t>materials purchased from abroad will be cheaper </a:t>
            </a:r>
          </a:p>
          <a:p>
            <a:pPr marL="514350" indent="-514350">
              <a:buFont typeface="+mj-lt"/>
              <a:buAutoNum type="alphaUcPeriod"/>
            </a:pPr>
            <a:r>
              <a:rPr lang="en-US" sz="2600" dirty="0" smtClean="0">
                <a:solidFill>
                  <a:srgbClr val="FF0000"/>
                </a:solidFill>
              </a:rPr>
              <a:t>More </a:t>
            </a:r>
            <a:r>
              <a:rPr lang="en-US" sz="2600" dirty="0">
                <a:solidFill>
                  <a:srgbClr val="FF0000"/>
                </a:solidFill>
              </a:rPr>
              <a:t>tourists will visit the UK </a:t>
            </a:r>
            <a:r>
              <a:rPr lang="en-US" sz="2600" dirty="0" smtClean="0">
                <a:solidFill>
                  <a:srgbClr val="FF0000"/>
                </a:solidFill>
              </a:rPr>
              <a:t> </a:t>
            </a:r>
            <a:r>
              <a:rPr lang="en-US" sz="2600" b="1" dirty="0" smtClean="0">
                <a:solidFill>
                  <a:srgbClr val="FF0000"/>
                </a:solidFill>
              </a:rPr>
              <a:t>[</a:t>
            </a:r>
            <a:r>
              <a:rPr lang="en-US" sz="2600" b="1" dirty="0">
                <a:solidFill>
                  <a:srgbClr val="FF0000"/>
                </a:solidFill>
              </a:rPr>
              <a:t>1]</a:t>
            </a:r>
            <a:endParaRPr lang="en-US" sz="2600" dirty="0">
              <a:solidFill>
                <a:srgbClr val="FF0000"/>
              </a:solidFill>
            </a:endParaRPr>
          </a:p>
        </p:txBody>
      </p:sp>
      <p:sp>
        <p:nvSpPr>
          <p:cNvPr id="11" name="TextBox 10">
            <a:hlinkClick r:id="rId3" action="ppaction://hlinkfile"/>
          </p:cNvPr>
          <p:cNvSpPr txBox="1"/>
          <p:nvPr/>
        </p:nvSpPr>
        <p:spPr>
          <a:xfrm>
            <a:off x="8460432" y="5889466"/>
            <a:ext cx="360040" cy="707886"/>
          </a:xfrm>
          <a:prstGeom prst="rect">
            <a:avLst/>
          </a:prstGeom>
          <a:noFill/>
        </p:spPr>
        <p:txBody>
          <a:bodyPr wrap="square" rtlCol="0">
            <a:spAutoFit/>
          </a:bodyPr>
          <a:lstStyle/>
          <a:p>
            <a:r>
              <a:rPr lang="en-US" sz="4000" b="1" dirty="0" smtClean="0">
                <a:solidFill>
                  <a:srgbClr val="FF0000"/>
                </a:solidFill>
              </a:rPr>
              <a:t>?</a:t>
            </a:r>
            <a:endParaRPr lang="en-GB" sz="1600" b="1" dirty="0">
              <a:solidFill>
                <a:srgbClr val="FF0000"/>
              </a:solidFill>
            </a:endParaRPr>
          </a:p>
        </p:txBody>
      </p:sp>
    </p:spTree>
    <p:extLst>
      <p:ext uri="{BB962C8B-B14F-4D97-AF65-F5344CB8AC3E}">
        <p14:creationId xmlns:p14="http://schemas.microsoft.com/office/powerpoint/2010/main" val="4085140933"/>
      </p:ext>
    </p:extLst>
  </p:cSld>
  <p:clrMapOvr>
    <a:masterClrMapping/>
  </p:clrMapOvr>
  <p:transition advClick="0"/>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txBox="1">
            <a:spLocks/>
          </p:cNvSpPr>
          <p:nvPr/>
        </p:nvSpPr>
        <p:spPr>
          <a:xfrm>
            <a:off x="35496" y="44624"/>
            <a:ext cx="8856984" cy="504056"/>
          </a:xfrm>
          <a:prstGeom prst="rect">
            <a:avLst/>
          </a:prstGeom>
        </p:spPr>
        <p:txBody>
          <a:bodyPr vert="horz" rtlCol="0" anchor="ctr">
            <a:noAutofit/>
            <a:scene3d>
              <a:camera prst="orthographicFront"/>
              <a:lightRig rig="soft" dir="t"/>
            </a:scene3d>
            <a:sp3d prstMaterial="softEdge">
              <a:bevelT w="25400" h="25400"/>
            </a:sp3d>
          </a:bodyPr>
          <a:lstStyle>
            <a:lvl1pPr algn="l" rtl="0" eaLnBrk="1" latinLnBrk="0" hangingPunct="1">
              <a:spcBef>
                <a:spcPct val="0"/>
              </a:spcBef>
              <a:buNone/>
              <a:defRPr kumimoji="0" sz="4400" b="1" kern="1200">
                <a:solidFill>
                  <a:schemeClr val="tx2"/>
                </a:solidFill>
                <a:effectLst>
                  <a:outerShdw blurRad="31750" dist="25400" dir="5400000" algn="tl" rotWithShape="0">
                    <a:srgbClr val="000000">
                      <a:alpha val="25000"/>
                    </a:srgbClr>
                  </a:outerShdw>
                </a:effectLst>
                <a:latin typeface="Calibri" pitchFamily="34" charset="0"/>
                <a:ea typeface="+mj-ea"/>
                <a:cs typeface="Calibri" pitchFamily="34" charset="0"/>
              </a:defRPr>
            </a:lvl1pPr>
            <a:extLst/>
          </a:lstStyle>
          <a:p>
            <a:pPr fontAlgn="auto">
              <a:spcAft>
                <a:spcPts val="0"/>
              </a:spcAft>
            </a:pPr>
            <a:r>
              <a:rPr lang="en-GB" sz="4000" dirty="0" smtClean="0"/>
              <a:t>LO6 </a:t>
            </a:r>
            <a:r>
              <a:rPr lang="en-GB" sz="4000" dirty="0"/>
              <a:t>– </a:t>
            </a:r>
            <a:r>
              <a:rPr lang="en-GB" sz="4000" dirty="0" smtClean="0"/>
              <a:t>Exam Questions</a:t>
            </a:r>
            <a:endParaRPr lang="en-GB" sz="4000" dirty="0"/>
          </a:p>
        </p:txBody>
      </p:sp>
      <p:sp>
        <p:nvSpPr>
          <p:cNvPr id="2" name="Rectangle 1"/>
          <p:cNvSpPr>
            <a:spLocks noChangeArrowheads="1"/>
          </p:cNvSpPr>
          <p:nvPr/>
        </p:nvSpPr>
        <p:spPr bwMode="auto">
          <a:xfrm>
            <a:off x="1259632" y="3959440"/>
            <a:ext cx="65" cy="980496"/>
          </a:xfrm>
          <a:prstGeom prst="rect">
            <a:avLst/>
          </a:prstGeom>
          <a:solidFill>
            <a:srgbClr val="F5F7F8"/>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464991" rIns="0" bIns="231702" numCol="1" anchor="ctr"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smtClean="0">
              <a:ln>
                <a:noFill/>
              </a:ln>
              <a:solidFill>
                <a:schemeClr val="tx1"/>
              </a:solidFill>
              <a:effectLst/>
              <a:latin typeface="Arial" panose="020B0604020202020204" pitchFamily="34" charset="0"/>
            </a:endParaRPr>
          </a:p>
        </p:txBody>
      </p:sp>
      <p:sp>
        <p:nvSpPr>
          <p:cNvPr id="3" name="Rectangle 1"/>
          <p:cNvSpPr>
            <a:spLocks noChangeArrowheads="1"/>
          </p:cNvSpPr>
          <p:nvPr/>
        </p:nvSpPr>
        <p:spPr bwMode="auto">
          <a:xfrm>
            <a:off x="0" y="-261648"/>
            <a:ext cx="65" cy="980496"/>
          </a:xfrm>
          <a:prstGeom prst="rect">
            <a:avLst/>
          </a:prstGeom>
          <a:solidFill>
            <a:srgbClr val="FEFEFE"/>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464991" rIns="0" bIns="231702" numCol="1" anchor="ctr"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smtClean="0">
              <a:ln>
                <a:noFill/>
              </a:ln>
              <a:solidFill>
                <a:schemeClr val="tx1"/>
              </a:solidFill>
              <a:effectLst/>
              <a:latin typeface="Arial" panose="020B0604020202020204" pitchFamily="34" charset="0"/>
            </a:endParaRPr>
          </a:p>
        </p:txBody>
      </p:sp>
      <p:sp>
        <p:nvSpPr>
          <p:cNvPr id="9" name="Rectangle 8"/>
          <p:cNvSpPr/>
          <p:nvPr/>
        </p:nvSpPr>
        <p:spPr>
          <a:xfrm>
            <a:off x="251520" y="1052736"/>
            <a:ext cx="8570231" cy="2677656"/>
          </a:xfrm>
          <a:prstGeom prst="rect">
            <a:avLst/>
          </a:prstGeom>
        </p:spPr>
        <p:txBody>
          <a:bodyPr wrap="square">
            <a:spAutoFit/>
          </a:bodyPr>
          <a:lstStyle/>
          <a:p>
            <a:r>
              <a:rPr lang="en-US" sz="2800" b="1" dirty="0">
                <a:solidFill>
                  <a:srgbClr val="FF0000"/>
                </a:solidFill>
              </a:rPr>
              <a:t>20 </a:t>
            </a:r>
            <a:r>
              <a:rPr lang="en-US" sz="2800" dirty="0">
                <a:solidFill>
                  <a:srgbClr val="FF0000"/>
                </a:solidFill>
              </a:rPr>
              <a:t>Which of the following is a benefit to a business of introducing an ethical trading policy? </a:t>
            </a:r>
          </a:p>
          <a:p>
            <a:pPr marL="514350" indent="-514350">
              <a:buFont typeface="+mj-lt"/>
              <a:buAutoNum type="alphaUcPeriod"/>
            </a:pPr>
            <a:r>
              <a:rPr lang="en-US" sz="2800" dirty="0" smtClean="0">
                <a:solidFill>
                  <a:srgbClr val="FF0000"/>
                </a:solidFill>
              </a:rPr>
              <a:t>A </a:t>
            </a:r>
            <a:r>
              <a:rPr lang="en-US" sz="2800" dirty="0">
                <a:solidFill>
                  <a:srgbClr val="FF0000"/>
                </a:solidFill>
              </a:rPr>
              <a:t>decrease in market share </a:t>
            </a:r>
          </a:p>
          <a:p>
            <a:pPr marL="514350" indent="-514350">
              <a:buFont typeface="+mj-lt"/>
              <a:buAutoNum type="alphaUcPeriod"/>
            </a:pPr>
            <a:r>
              <a:rPr lang="en-GB" sz="2800" dirty="0" smtClean="0">
                <a:solidFill>
                  <a:srgbClr val="FF0000"/>
                </a:solidFill>
              </a:rPr>
              <a:t>An </a:t>
            </a:r>
            <a:r>
              <a:rPr lang="en-GB" sz="2800" dirty="0">
                <a:solidFill>
                  <a:srgbClr val="FF0000"/>
                </a:solidFill>
              </a:rPr>
              <a:t>improved reputation </a:t>
            </a:r>
          </a:p>
          <a:p>
            <a:pPr marL="514350" indent="-514350">
              <a:buFont typeface="+mj-lt"/>
              <a:buAutoNum type="alphaUcPeriod"/>
            </a:pPr>
            <a:r>
              <a:rPr lang="en-GB" sz="2800" dirty="0" smtClean="0">
                <a:solidFill>
                  <a:srgbClr val="FF0000"/>
                </a:solidFill>
              </a:rPr>
              <a:t>Cheaper </a:t>
            </a:r>
            <a:r>
              <a:rPr lang="en-GB" sz="2800" dirty="0">
                <a:solidFill>
                  <a:srgbClr val="FF0000"/>
                </a:solidFill>
              </a:rPr>
              <a:t>prices </a:t>
            </a:r>
          </a:p>
          <a:p>
            <a:pPr marL="514350" indent="-514350">
              <a:buFont typeface="+mj-lt"/>
              <a:buAutoNum type="alphaUcPeriod"/>
            </a:pPr>
            <a:r>
              <a:rPr lang="en-US" sz="2800" dirty="0" smtClean="0">
                <a:solidFill>
                  <a:srgbClr val="FF0000"/>
                </a:solidFill>
              </a:rPr>
              <a:t>Compliance </a:t>
            </a:r>
            <a:r>
              <a:rPr lang="en-US" sz="2800" dirty="0">
                <a:solidFill>
                  <a:srgbClr val="FF0000"/>
                </a:solidFill>
              </a:rPr>
              <a:t>with the Equality Act </a:t>
            </a:r>
            <a:r>
              <a:rPr lang="en-US" sz="2800" dirty="0" smtClean="0">
                <a:solidFill>
                  <a:srgbClr val="FF0000"/>
                </a:solidFill>
              </a:rPr>
              <a:t>	</a:t>
            </a:r>
            <a:r>
              <a:rPr lang="en-US" sz="2800" b="1" dirty="0" smtClean="0">
                <a:solidFill>
                  <a:srgbClr val="FF0000"/>
                </a:solidFill>
              </a:rPr>
              <a:t>[</a:t>
            </a:r>
            <a:r>
              <a:rPr lang="en-US" sz="2800" b="1" dirty="0">
                <a:solidFill>
                  <a:srgbClr val="FF0000"/>
                </a:solidFill>
              </a:rPr>
              <a:t>1]</a:t>
            </a:r>
            <a:endParaRPr lang="en-US" sz="2800" dirty="0">
              <a:solidFill>
                <a:srgbClr val="FF0000"/>
              </a:solidFill>
            </a:endParaRPr>
          </a:p>
        </p:txBody>
      </p:sp>
      <p:sp>
        <p:nvSpPr>
          <p:cNvPr id="7" name="TextBox 6">
            <a:hlinkClick r:id="rId3" action="ppaction://hlinkfile"/>
          </p:cNvPr>
          <p:cNvSpPr txBox="1"/>
          <p:nvPr/>
        </p:nvSpPr>
        <p:spPr>
          <a:xfrm>
            <a:off x="8460432" y="5889466"/>
            <a:ext cx="360040" cy="707886"/>
          </a:xfrm>
          <a:prstGeom prst="rect">
            <a:avLst/>
          </a:prstGeom>
          <a:noFill/>
        </p:spPr>
        <p:txBody>
          <a:bodyPr wrap="square" rtlCol="0">
            <a:spAutoFit/>
          </a:bodyPr>
          <a:lstStyle/>
          <a:p>
            <a:r>
              <a:rPr lang="en-US" sz="4000" b="1" dirty="0" smtClean="0">
                <a:solidFill>
                  <a:srgbClr val="FF0000"/>
                </a:solidFill>
              </a:rPr>
              <a:t>?</a:t>
            </a:r>
            <a:endParaRPr lang="en-GB" sz="1600" b="1" dirty="0">
              <a:solidFill>
                <a:srgbClr val="FF0000"/>
              </a:solidFill>
            </a:endParaRPr>
          </a:p>
        </p:txBody>
      </p:sp>
    </p:spTree>
    <p:extLst>
      <p:ext uri="{BB962C8B-B14F-4D97-AF65-F5344CB8AC3E}">
        <p14:creationId xmlns:p14="http://schemas.microsoft.com/office/powerpoint/2010/main" val="3275872839"/>
      </p:ext>
    </p:extLst>
  </p:cSld>
  <p:clrMapOvr>
    <a:masterClrMapping/>
  </p:clrMapOvr>
  <p:transition advClick="0"/>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txBox="1">
            <a:spLocks/>
          </p:cNvSpPr>
          <p:nvPr/>
        </p:nvSpPr>
        <p:spPr>
          <a:xfrm>
            <a:off x="35496" y="44624"/>
            <a:ext cx="8856984" cy="504056"/>
          </a:xfrm>
          <a:prstGeom prst="rect">
            <a:avLst/>
          </a:prstGeom>
        </p:spPr>
        <p:txBody>
          <a:bodyPr vert="horz" rtlCol="0" anchor="ctr">
            <a:noAutofit/>
            <a:scene3d>
              <a:camera prst="orthographicFront"/>
              <a:lightRig rig="soft" dir="t"/>
            </a:scene3d>
            <a:sp3d prstMaterial="softEdge">
              <a:bevelT w="25400" h="25400"/>
            </a:sp3d>
          </a:bodyPr>
          <a:lstStyle>
            <a:lvl1pPr algn="l" rtl="0" eaLnBrk="1" latinLnBrk="0" hangingPunct="1">
              <a:spcBef>
                <a:spcPct val="0"/>
              </a:spcBef>
              <a:buNone/>
              <a:defRPr kumimoji="0" sz="4400" b="1" kern="1200">
                <a:solidFill>
                  <a:schemeClr val="tx2"/>
                </a:solidFill>
                <a:effectLst>
                  <a:outerShdw blurRad="31750" dist="25400" dir="5400000" algn="tl" rotWithShape="0">
                    <a:srgbClr val="000000">
                      <a:alpha val="25000"/>
                    </a:srgbClr>
                  </a:outerShdw>
                </a:effectLst>
                <a:latin typeface="Calibri" pitchFamily="34" charset="0"/>
                <a:ea typeface="+mj-ea"/>
                <a:cs typeface="Calibri" pitchFamily="34" charset="0"/>
              </a:defRPr>
            </a:lvl1pPr>
            <a:extLst/>
          </a:lstStyle>
          <a:p>
            <a:pPr fontAlgn="auto">
              <a:spcAft>
                <a:spcPts val="0"/>
              </a:spcAft>
            </a:pPr>
            <a:r>
              <a:rPr lang="en-GB" sz="4000" dirty="0" smtClean="0"/>
              <a:t>LO6 </a:t>
            </a:r>
            <a:r>
              <a:rPr lang="en-GB" sz="4000" dirty="0"/>
              <a:t>– </a:t>
            </a:r>
            <a:r>
              <a:rPr lang="en-GB" sz="4000" dirty="0" smtClean="0"/>
              <a:t>Exam Questions</a:t>
            </a:r>
            <a:endParaRPr lang="en-GB" sz="4000" dirty="0"/>
          </a:p>
        </p:txBody>
      </p:sp>
      <p:sp>
        <p:nvSpPr>
          <p:cNvPr id="2" name="Rectangle 1"/>
          <p:cNvSpPr>
            <a:spLocks noChangeArrowheads="1"/>
          </p:cNvSpPr>
          <p:nvPr/>
        </p:nvSpPr>
        <p:spPr bwMode="auto">
          <a:xfrm>
            <a:off x="1259632" y="3959440"/>
            <a:ext cx="65" cy="980496"/>
          </a:xfrm>
          <a:prstGeom prst="rect">
            <a:avLst/>
          </a:prstGeom>
          <a:solidFill>
            <a:srgbClr val="F5F7F8"/>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464991" rIns="0" bIns="231702" numCol="1" anchor="ctr"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smtClean="0">
              <a:ln>
                <a:noFill/>
              </a:ln>
              <a:solidFill>
                <a:schemeClr val="tx1"/>
              </a:solidFill>
              <a:effectLst/>
              <a:latin typeface="Arial" panose="020B0604020202020204" pitchFamily="34" charset="0"/>
            </a:endParaRPr>
          </a:p>
        </p:txBody>
      </p:sp>
      <p:sp>
        <p:nvSpPr>
          <p:cNvPr id="3" name="Rectangle 1"/>
          <p:cNvSpPr>
            <a:spLocks noChangeArrowheads="1"/>
          </p:cNvSpPr>
          <p:nvPr/>
        </p:nvSpPr>
        <p:spPr bwMode="auto">
          <a:xfrm>
            <a:off x="0" y="-261648"/>
            <a:ext cx="65" cy="980496"/>
          </a:xfrm>
          <a:prstGeom prst="rect">
            <a:avLst/>
          </a:prstGeom>
          <a:solidFill>
            <a:srgbClr val="FEFEFE"/>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464991" rIns="0" bIns="231702" numCol="1" anchor="ctr"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smtClean="0">
              <a:ln>
                <a:noFill/>
              </a:ln>
              <a:solidFill>
                <a:schemeClr val="tx1"/>
              </a:solidFill>
              <a:effectLst/>
              <a:latin typeface="Arial" panose="020B0604020202020204" pitchFamily="34" charset="0"/>
            </a:endParaRPr>
          </a:p>
        </p:txBody>
      </p:sp>
      <p:sp>
        <p:nvSpPr>
          <p:cNvPr id="9" name="Rectangle 8"/>
          <p:cNvSpPr/>
          <p:nvPr/>
        </p:nvSpPr>
        <p:spPr>
          <a:xfrm>
            <a:off x="251520" y="1052736"/>
            <a:ext cx="8570231" cy="5724644"/>
          </a:xfrm>
          <a:prstGeom prst="rect">
            <a:avLst/>
          </a:prstGeom>
        </p:spPr>
        <p:txBody>
          <a:bodyPr wrap="square">
            <a:spAutoFit/>
          </a:bodyPr>
          <a:lstStyle/>
          <a:p>
            <a:pPr marL="285750" indent="-285750">
              <a:buClr>
                <a:srgbClr val="00B050"/>
              </a:buClr>
              <a:buFont typeface="Wingdings 3" panose="05040102010807070707" pitchFamily="18" charset="2"/>
              <a:buChar char=""/>
            </a:pPr>
            <a:r>
              <a:rPr lang="en-GB" sz="1600" b="1" dirty="0">
                <a:solidFill>
                  <a:srgbClr val="FF0000"/>
                </a:solidFill>
              </a:rPr>
              <a:t>Business scenario: </a:t>
            </a:r>
            <a:r>
              <a:rPr lang="en-GB" sz="1600" i="1" dirty="0">
                <a:solidFill>
                  <a:srgbClr val="FF0000"/>
                </a:solidFill>
              </a:rPr>
              <a:t>Convenience Corner </a:t>
            </a:r>
            <a:endParaRPr lang="en-GB" sz="1600" dirty="0">
              <a:solidFill>
                <a:srgbClr val="FF0000"/>
              </a:solidFill>
            </a:endParaRPr>
          </a:p>
          <a:p>
            <a:pPr marL="285750" indent="-285750">
              <a:buClr>
                <a:srgbClr val="00B050"/>
              </a:buClr>
              <a:buFont typeface="Wingdings 3" panose="05040102010807070707" pitchFamily="18" charset="2"/>
              <a:buChar char=""/>
            </a:pPr>
            <a:r>
              <a:rPr lang="en-US" sz="1600" dirty="0">
                <a:solidFill>
                  <a:srgbClr val="FF0000"/>
                </a:solidFill>
              </a:rPr>
              <a:t>Kirsten </a:t>
            </a:r>
            <a:r>
              <a:rPr lang="en-US" sz="1600" dirty="0">
                <a:solidFill>
                  <a:srgbClr val="FF0000"/>
                </a:solidFill>
              </a:rPr>
              <a:t>Halliburn</a:t>
            </a:r>
            <a:r>
              <a:rPr lang="en-US" sz="1600" dirty="0">
                <a:solidFill>
                  <a:srgbClr val="FF0000"/>
                </a:solidFill>
              </a:rPr>
              <a:t> is a sole trader. She owns </a:t>
            </a:r>
            <a:r>
              <a:rPr lang="en-US" sz="1600" i="1" dirty="0">
                <a:solidFill>
                  <a:srgbClr val="FF0000"/>
                </a:solidFill>
              </a:rPr>
              <a:t>Convenience </a:t>
            </a:r>
            <a:r>
              <a:rPr lang="en-US" sz="1600" i="1" dirty="0" smtClean="0">
                <a:solidFill>
                  <a:srgbClr val="FF0000"/>
                </a:solidFill>
              </a:rPr>
              <a:t>Corner</a:t>
            </a:r>
            <a:r>
              <a:rPr lang="en-US" sz="1600" dirty="0" smtClean="0">
                <a:solidFill>
                  <a:srgbClr val="FF0000"/>
                </a:solidFill>
              </a:rPr>
              <a:t>. </a:t>
            </a:r>
            <a:r>
              <a:rPr lang="en-US" sz="1600" dirty="0">
                <a:solidFill>
                  <a:srgbClr val="FF0000"/>
                </a:solidFill>
              </a:rPr>
              <a:t>Even though space is severely limited, Kirsten manages to stock a small selection of vegetarian, international and organic foods to cater for local demand. </a:t>
            </a:r>
            <a:r>
              <a:rPr lang="en-US" sz="1600" i="1" dirty="0">
                <a:solidFill>
                  <a:srgbClr val="FF0000"/>
                </a:solidFill>
              </a:rPr>
              <a:t>Convenience Corner </a:t>
            </a:r>
            <a:r>
              <a:rPr lang="en-US" sz="1600" dirty="0">
                <a:solidFill>
                  <a:srgbClr val="FF0000"/>
                </a:solidFill>
              </a:rPr>
              <a:t>opens at 6 am, seven days a week. The store usually remains open for a minimum of 16 hours each day. Kirsten believes that meeting customer needs is the key to business success. Kirsten, therefore, likes to keep the store’s closing times </a:t>
            </a:r>
            <a:r>
              <a:rPr lang="en-US" sz="1600" dirty="0" smtClean="0">
                <a:solidFill>
                  <a:srgbClr val="FF0000"/>
                </a:solidFill>
              </a:rPr>
              <a:t>flexible. </a:t>
            </a:r>
            <a:endParaRPr lang="en-US" sz="1600" dirty="0">
              <a:solidFill>
                <a:srgbClr val="FF0000"/>
              </a:solidFill>
            </a:endParaRPr>
          </a:p>
          <a:p>
            <a:pPr marL="285750" indent="-285750">
              <a:buClr>
                <a:srgbClr val="00B050"/>
              </a:buClr>
              <a:buFont typeface="Wingdings 3" panose="05040102010807070707" pitchFamily="18" charset="2"/>
              <a:buChar char=""/>
            </a:pPr>
            <a:r>
              <a:rPr lang="en-US" sz="1600" i="1" dirty="0">
                <a:solidFill>
                  <a:srgbClr val="FF0000"/>
                </a:solidFill>
              </a:rPr>
              <a:t>Convenience Corner </a:t>
            </a:r>
            <a:r>
              <a:rPr lang="en-US" sz="1600" dirty="0">
                <a:solidFill>
                  <a:srgbClr val="FF0000"/>
                </a:solidFill>
              </a:rPr>
              <a:t>currently employs six sales assistants, all under the age of 25. Each member of staff is paid £2 per hour over the national minimum wage for their age. Depending on the time of day and how busy the store is, two or three members of staff are required to work at any one time. Kirsten has a good working relationship with her staff. All of the staff are contracted to work a 40 hour week, on a rota over different days and trading times. At weekends, and other busy periods, Kirsten expects the sales assistants to work additional hours as necessary, at very short notice, often through the night. In the past, the sales assistants have sometimes worked 60 hours a week, without complaint. </a:t>
            </a:r>
          </a:p>
          <a:p>
            <a:pPr marL="285750" indent="-285750">
              <a:buClr>
                <a:srgbClr val="00B050"/>
              </a:buClr>
              <a:buFont typeface="Wingdings 3" panose="05040102010807070707" pitchFamily="18" charset="2"/>
              <a:buChar char=""/>
            </a:pPr>
            <a:r>
              <a:rPr lang="en-US" sz="1600" dirty="0">
                <a:solidFill>
                  <a:srgbClr val="FF0000"/>
                </a:solidFill>
              </a:rPr>
              <a:t>In March 2014, a national supermarket chain was granted permission to build a new supermarket close to </a:t>
            </a:r>
            <a:r>
              <a:rPr lang="en-US" sz="1600" i="1" dirty="0">
                <a:solidFill>
                  <a:srgbClr val="FF0000"/>
                </a:solidFill>
              </a:rPr>
              <a:t>Convenience Corner</a:t>
            </a:r>
            <a:r>
              <a:rPr lang="en-US" sz="1600" dirty="0">
                <a:solidFill>
                  <a:srgbClr val="FF0000"/>
                </a:solidFill>
              </a:rPr>
              <a:t>. The supermarket opened in July 2015. Its opening hours are 8am to 8pm Monday to Sunday. </a:t>
            </a:r>
          </a:p>
          <a:p>
            <a:pPr marL="285750" indent="-285750">
              <a:buClr>
                <a:srgbClr val="00B050"/>
              </a:buClr>
              <a:buFont typeface="Wingdings 3" panose="05040102010807070707" pitchFamily="18" charset="2"/>
              <a:buChar char=""/>
            </a:pPr>
            <a:r>
              <a:rPr lang="en-US" sz="1600" dirty="0">
                <a:solidFill>
                  <a:srgbClr val="FF0000"/>
                </a:solidFill>
              </a:rPr>
              <a:t>Kirsten is concerned about the sales performance of </a:t>
            </a:r>
            <a:r>
              <a:rPr lang="en-US" sz="1600" i="1" dirty="0">
                <a:solidFill>
                  <a:srgbClr val="FF0000"/>
                </a:solidFill>
              </a:rPr>
              <a:t>Convenience Corner</a:t>
            </a:r>
            <a:r>
              <a:rPr lang="en-US" sz="1600" dirty="0">
                <a:solidFill>
                  <a:srgbClr val="FF0000"/>
                </a:solidFill>
              </a:rPr>
              <a:t>. She wonders how much impact the increased competition from the supermarket has had on </a:t>
            </a:r>
            <a:r>
              <a:rPr lang="en-US" sz="1600" i="1" dirty="0">
                <a:solidFill>
                  <a:srgbClr val="FF0000"/>
                </a:solidFill>
              </a:rPr>
              <a:t>Convenience Corner</a:t>
            </a:r>
            <a:r>
              <a:rPr lang="en-US" sz="1600" dirty="0">
                <a:solidFill>
                  <a:srgbClr val="FF0000"/>
                </a:solidFill>
              </a:rPr>
              <a:t>, and how much impact it may continue to have in the future. She worries that her objective to</a:t>
            </a:r>
            <a:endParaRPr lang="en-US" sz="1600" dirty="0">
              <a:solidFill>
                <a:srgbClr val="FF0000"/>
              </a:solidFill>
            </a:endParaRPr>
          </a:p>
        </p:txBody>
      </p:sp>
      <p:sp>
        <p:nvSpPr>
          <p:cNvPr id="7" name="TextBox 6">
            <a:hlinkClick r:id="rId3" action="ppaction://hlinkfile"/>
          </p:cNvPr>
          <p:cNvSpPr txBox="1"/>
          <p:nvPr/>
        </p:nvSpPr>
        <p:spPr>
          <a:xfrm>
            <a:off x="8460432" y="1052736"/>
            <a:ext cx="360040" cy="707886"/>
          </a:xfrm>
          <a:prstGeom prst="rect">
            <a:avLst/>
          </a:prstGeom>
          <a:noFill/>
        </p:spPr>
        <p:txBody>
          <a:bodyPr wrap="square" rtlCol="0">
            <a:spAutoFit/>
          </a:bodyPr>
          <a:lstStyle/>
          <a:p>
            <a:r>
              <a:rPr lang="en-US" sz="4000" b="1" dirty="0" smtClean="0">
                <a:solidFill>
                  <a:srgbClr val="FF0000"/>
                </a:solidFill>
              </a:rPr>
              <a:t>?</a:t>
            </a:r>
            <a:endParaRPr lang="en-GB" sz="1600" b="1" dirty="0">
              <a:solidFill>
                <a:srgbClr val="FF0000"/>
              </a:solidFill>
            </a:endParaRPr>
          </a:p>
        </p:txBody>
      </p:sp>
    </p:spTree>
    <p:extLst>
      <p:ext uri="{BB962C8B-B14F-4D97-AF65-F5344CB8AC3E}">
        <p14:creationId xmlns:p14="http://schemas.microsoft.com/office/powerpoint/2010/main" val="1574287000"/>
      </p:ext>
    </p:extLst>
  </p:cSld>
  <p:clrMapOvr>
    <a:masterClrMapping/>
  </p:clrMapOvr>
  <p:transition advClick="0"/>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txBox="1">
            <a:spLocks/>
          </p:cNvSpPr>
          <p:nvPr/>
        </p:nvSpPr>
        <p:spPr>
          <a:xfrm>
            <a:off x="35496" y="44624"/>
            <a:ext cx="8856984" cy="504056"/>
          </a:xfrm>
          <a:prstGeom prst="rect">
            <a:avLst/>
          </a:prstGeom>
        </p:spPr>
        <p:txBody>
          <a:bodyPr vert="horz" rtlCol="0" anchor="ctr">
            <a:noAutofit/>
            <a:scene3d>
              <a:camera prst="orthographicFront"/>
              <a:lightRig rig="soft" dir="t"/>
            </a:scene3d>
            <a:sp3d prstMaterial="softEdge">
              <a:bevelT w="25400" h="25400"/>
            </a:sp3d>
          </a:bodyPr>
          <a:lstStyle>
            <a:lvl1pPr algn="l" rtl="0" eaLnBrk="1" latinLnBrk="0" hangingPunct="1">
              <a:spcBef>
                <a:spcPct val="0"/>
              </a:spcBef>
              <a:buNone/>
              <a:defRPr kumimoji="0" sz="4400" b="1" kern="1200">
                <a:solidFill>
                  <a:schemeClr val="tx2"/>
                </a:solidFill>
                <a:effectLst>
                  <a:outerShdw blurRad="31750" dist="25400" dir="5400000" algn="tl" rotWithShape="0">
                    <a:srgbClr val="000000">
                      <a:alpha val="25000"/>
                    </a:srgbClr>
                  </a:outerShdw>
                </a:effectLst>
                <a:latin typeface="Calibri" pitchFamily="34" charset="0"/>
                <a:ea typeface="+mj-ea"/>
                <a:cs typeface="Calibri" pitchFamily="34" charset="0"/>
              </a:defRPr>
            </a:lvl1pPr>
            <a:extLst/>
          </a:lstStyle>
          <a:p>
            <a:pPr fontAlgn="auto">
              <a:spcAft>
                <a:spcPts val="0"/>
              </a:spcAft>
            </a:pPr>
            <a:r>
              <a:rPr lang="en-GB" sz="4000" dirty="0" smtClean="0"/>
              <a:t>LO6 </a:t>
            </a:r>
            <a:r>
              <a:rPr lang="en-GB" sz="4000" dirty="0"/>
              <a:t>– </a:t>
            </a:r>
            <a:r>
              <a:rPr lang="en-GB" sz="4000" dirty="0" smtClean="0"/>
              <a:t>Exam Questions</a:t>
            </a:r>
            <a:endParaRPr lang="en-GB" sz="4000" dirty="0"/>
          </a:p>
        </p:txBody>
      </p:sp>
      <p:sp>
        <p:nvSpPr>
          <p:cNvPr id="2" name="Rectangle 1"/>
          <p:cNvSpPr>
            <a:spLocks noChangeArrowheads="1"/>
          </p:cNvSpPr>
          <p:nvPr/>
        </p:nvSpPr>
        <p:spPr bwMode="auto">
          <a:xfrm>
            <a:off x="1259632" y="3959440"/>
            <a:ext cx="65" cy="980496"/>
          </a:xfrm>
          <a:prstGeom prst="rect">
            <a:avLst/>
          </a:prstGeom>
          <a:solidFill>
            <a:srgbClr val="F5F7F8"/>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464991" rIns="0" bIns="231702" numCol="1" anchor="ctr"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smtClean="0">
              <a:ln>
                <a:noFill/>
              </a:ln>
              <a:solidFill>
                <a:schemeClr val="tx1"/>
              </a:solidFill>
              <a:effectLst/>
              <a:latin typeface="Arial" panose="020B0604020202020204" pitchFamily="34" charset="0"/>
            </a:endParaRPr>
          </a:p>
        </p:txBody>
      </p:sp>
      <p:sp>
        <p:nvSpPr>
          <p:cNvPr id="3" name="Rectangle 1"/>
          <p:cNvSpPr>
            <a:spLocks noChangeArrowheads="1"/>
          </p:cNvSpPr>
          <p:nvPr/>
        </p:nvSpPr>
        <p:spPr bwMode="auto">
          <a:xfrm>
            <a:off x="0" y="-261648"/>
            <a:ext cx="65" cy="980496"/>
          </a:xfrm>
          <a:prstGeom prst="rect">
            <a:avLst/>
          </a:prstGeom>
          <a:solidFill>
            <a:srgbClr val="FEFEFE"/>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464991" rIns="0" bIns="231702" numCol="1" anchor="ctr"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smtClean="0">
              <a:ln>
                <a:noFill/>
              </a:ln>
              <a:solidFill>
                <a:schemeClr val="tx1"/>
              </a:solidFill>
              <a:effectLst/>
              <a:latin typeface="Arial" panose="020B0604020202020204" pitchFamily="34" charset="0"/>
            </a:endParaRPr>
          </a:p>
        </p:txBody>
      </p:sp>
      <p:sp>
        <p:nvSpPr>
          <p:cNvPr id="9" name="Rectangle 8"/>
          <p:cNvSpPr/>
          <p:nvPr/>
        </p:nvSpPr>
        <p:spPr>
          <a:xfrm>
            <a:off x="251520" y="1052736"/>
            <a:ext cx="8570231" cy="5632311"/>
          </a:xfrm>
          <a:prstGeom prst="rect">
            <a:avLst/>
          </a:prstGeom>
        </p:spPr>
        <p:txBody>
          <a:bodyPr wrap="square">
            <a:spAutoFit/>
          </a:bodyPr>
          <a:lstStyle/>
          <a:p>
            <a:pPr>
              <a:buClr>
                <a:srgbClr val="00B050"/>
              </a:buClr>
            </a:pPr>
            <a:r>
              <a:rPr lang="en-US" dirty="0" smtClean="0">
                <a:solidFill>
                  <a:srgbClr val="FF0000"/>
                </a:solidFill>
              </a:rPr>
              <a:t>27 Explain one benefit to Kirsten of having good working relationships with the sales assistants.</a:t>
            </a:r>
          </a:p>
          <a:p>
            <a:pPr>
              <a:buClr>
                <a:srgbClr val="00B050"/>
              </a:buClr>
            </a:pPr>
            <a:r>
              <a:rPr lang="en-US" dirty="0" smtClean="0">
                <a:solidFill>
                  <a:srgbClr val="FF0000"/>
                </a:solidFill>
              </a:rPr>
              <a:t>_____________________________________________________________________________________________________________________________________________________________________________________________________________________________________________________________________ [2]</a:t>
            </a:r>
          </a:p>
          <a:p>
            <a:pPr marL="285750" indent="-285750">
              <a:buClr>
                <a:srgbClr val="00B050"/>
              </a:buClr>
              <a:buFont typeface="Wingdings 3" panose="05040102010807070707" pitchFamily="18" charset="2"/>
              <a:buChar char=""/>
            </a:pPr>
            <a:endParaRPr lang="en-US" dirty="0">
              <a:solidFill>
                <a:srgbClr val="FF0000"/>
              </a:solidFill>
            </a:endParaRPr>
          </a:p>
          <a:p>
            <a:r>
              <a:rPr lang="en-US" b="1" dirty="0">
                <a:solidFill>
                  <a:srgbClr val="FF0000"/>
                </a:solidFill>
              </a:rPr>
              <a:t>28 </a:t>
            </a:r>
            <a:r>
              <a:rPr lang="en-US" dirty="0">
                <a:solidFill>
                  <a:srgbClr val="FF0000"/>
                </a:solidFill>
              </a:rPr>
              <a:t>Evaluate possible impacts on </a:t>
            </a:r>
            <a:r>
              <a:rPr lang="en-US" i="1" dirty="0">
                <a:solidFill>
                  <a:srgbClr val="FF0000"/>
                </a:solidFill>
              </a:rPr>
              <a:t>Convenience Corner </a:t>
            </a:r>
            <a:r>
              <a:rPr lang="en-US" dirty="0">
                <a:solidFill>
                  <a:srgbClr val="FF0000"/>
                </a:solidFill>
              </a:rPr>
              <a:t>if Kirsten fails to comply with the Working Time Directive. </a:t>
            </a:r>
          </a:p>
          <a:p>
            <a:r>
              <a:rPr lang="en-GB" b="1" dirty="0" smtClean="0">
                <a:solidFill>
                  <a:srgbClr val="FF0000"/>
                </a:solidFill>
              </a:rPr>
              <a:t>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 [</a:t>
            </a:r>
            <a:r>
              <a:rPr lang="en-GB" b="1" dirty="0">
                <a:solidFill>
                  <a:srgbClr val="FF0000"/>
                </a:solidFill>
              </a:rPr>
              <a:t>12]</a:t>
            </a:r>
            <a:endParaRPr lang="en-US" dirty="0">
              <a:solidFill>
                <a:srgbClr val="FF0000"/>
              </a:solidFill>
            </a:endParaRPr>
          </a:p>
        </p:txBody>
      </p:sp>
      <p:sp>
        <p:nvSpPr>
          <p:cNvPr id="11" name="TextBox 10">
            <a:hlinkClick r:id="rId3" action="ppaction://hlinkfile"/>
          </p:cNvPr>
          <p:cNvSpPr txBox="1"/>
          <p:nvPr/>
        </p:nvSpPr>
        <p:spPr>
          <a:xfrm>
            <a:off x="8460432" y="1052736"/>
            <a:ext cx="360040" cy="707886"/>
          </a:xfrm>
          <a:prstGeom prst="rect">
            <a:avLst/>
          </a:prstGeom>
          <a:noFill/>
        </p:spPr>
        <p:txBody>
          <a:bodyPr wrap="square" rtlCol="0">
            <a:spAutoFit/>
          </a:bodyPr>
          <a:lstStyle/>
          <a:p>
            <a:r>
              <a:rPr lang="en-US" sz="4000" b="1" dirty="0" smtClean="0">
                <a:solidFill>
                  <a:srgbClr val="FF0000"/>
                </a:solidFill>
              </a:rPr>
              <a:t>?</a:t>
            </a:r>
            <a:endParaRPr lang="en-GB" sz="1600" b="1" dirty="0">
              <a:solidFill>
                <a:srgbClr val="FF0000"/>
              </a:solidFill>
            </a:endParaRPr>
          </a:p>
        </p:txBody>
      </p:sp>
    </p:spTree>
    <p:extLst>
      <p:ext uri="{BB962C8B-B14F-4D97-AF65-F5344CB8AC3E}">
        <p14:creationId xmlns:p14="http://schemas.microsoft.com/office/powerpoint/2010/main" val="2415980932"/>
      </p:ext>
    </p:extLst>
  </p:cSld>
  <p:clrMapOvr>
    <a:masterClrMapping/>
  </p:clrMapOvr>
  <p:transition advClick="0"/>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txBox="1">
            <a:spLocks/>
          </p:cNvSpPr>
          <p:nvPr/>
        </p:nvSpPr>
        <p:spPr>
          <a:xfrm>
            <a:off x="35496" y="44624"/>
            <a:ext cx="8856984" cy="504056"/>
          </a:xfrm>
          <a:prstGeom prst="rect">
            <a:avLst/>
          </a:prstGeom>
        </p:spPr>
        <p:txBody>
          <a:bodyPr vert="horz" rtlCol="0" anchor="ctr">
            <a:noAutofit/>
            <a:scene3d>
              <a:camera prst="orthographicFront"/>
              <a:lightRig rig="soft" dir="t"/>
            </a:scene3d>
            <a:sp3d prstMaterial="softEdge">
              <a:bevelT w="25400" h="25400"/>
            </a:sp3d>
          </a:bodyPr>
          <a:lstStyle>
            <a:lvl1pPr algn="l" rtl="0" eaLnBrk="1" latinLnBrk="0" hangingPunct="1">
              <a:spcBef>
                <a:spcPct val="0"/>
              </a:spcBef>
              <a:buNone/>
              <a:defRPr kumimoji="0" sz="4400" b="1" kern="1200">
                <a:solidFill>
                  <a:schemeClr val="tx2"/>
                </a:solidFill>
                <a:effectLst>
                  <a:outerShdw blurRad="31750" dist="25400" dir="5400000" algn="tl" rotWithShape="0">
                    <a:srgbClr val="000000">
                      <a:alpha val="25000"/>
                    </a:srgbClr>
                  </a:outerShdw>
                </a:effectLst>
                <a:latin typeface="Calibri" pitchFamily="34" charset="0"/>
                <a:ea typeface="+mj-ea"/>
                <a:cs typeface="Calibri" pitchFamily="34" charset="0"/>
              </a:defRPr>
            </a:lvl1pPr>
            <a:extLst/>
          </a:lstStyle>
          <a:p>
            <a:pPr fontAlgn="auto">
              <a:spcAft>
                <a:spcPts val="0"/>
              </a:spcAft>
            </a:pPr>
            <a:r>
              <a:rPr lang="en-GB" sz="4000" dirty="0" smtClean="0"/>
              <a:t>LO6 </a:t>
            </a:r>
            <a:r>
              <a:rPr lang="en-GB" sz="4000" dirty="0"/>
              <a:t>– </a:t>
            </a:r>
            <a:r>
              <a:rPr lang="en-GB" sz="4000" dirty="0" smtClean="0"/>
              <a:t>Exam Questions</a:t>
            </a:r>
            <a:endParaRPr lang="en-GB" sz="4000" dirty="0"/>
          </a:p>
        </p:txBody>
      </p:sp>
      <p:sp>
        <p:nvSpPr>
          <p:cNvPr id="2" name="Rectangle 1"/>
          <p:cNvSpPr>
            <a:spLocks noChangeArrowheads="1"/>
          </p:cNvSpPr>
          <p:nvPr/>
        </p:nvSpPr>
        <p:spPr bwMode="auto">
          <a:xfrm>
            <a:off x="1259632" y="3959440"/>
            <a:ext cx="65" cy="980496"/>
          </a:xfrm>
          <a:prstGeom prst="rect">
            <a:avLst/>
          </a:prstGeom>
          <a:solidFill>
            <a:srgbClr val="F5F7F8"/>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464991" rIns="0" bIns="231702" numCol="1" anchor="ctr"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smtClean="0">
              <a:ln>
                <a:noFill/>
              </a:ln>
              <a:solidFill>
                <a:schemeClr val="tx1"/>
              </a:solidFill>
              <a:effectLst/>
              <a:latin typeface="Arial" panose="020B0604020202020204" pitchFamily="34" charset="0"/>
            </a:endParaRPr>
          </a:p>
        </p:txBody>
      </p:sp>
      <p:sp>
        <p:nvSpPr>
          <p:cNvPr id="3" name="Rectangle 1"/>
          <p:cNvSpPr>
            <a:spLocks noChangeArrowheads="1"/>
          </p:cNvSpPr>
          <p:nvPr/>
        </p:nvSpPr>
        <p:spPr bwMode="auto">
          <a:xfrm>
            <a:off x="0" y="-261648"/>
            <a:ext cx="65" cy="980496"/>
          </a:xfrm>
          <a:prstGeom prst="rect">
            <a:avLst/>
          </a:prstGeom>
          <a:solidFill>
            <a:srgbClr val="FEFEFE"/>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464991" rIns="0" bIns="231702" numCol="1" anchor="ctr"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smtClean="0">
              <a:ln>
                <a:noFill/>
              </a:ln>
              <a:solidFill>
                <a:schemeClr val="tx1"/>
              </a:solidFill>
              <a:effectLst/>
              <a:latin typeface="Arial" panose="020B0604020202020204" pitchFamily="34" charset="0"/>
            </a:endParaRPr>
          </a:p>
        </p:txBody>
      </p:sp>
      <p:sp>
        <p:nvSpPr>
          <p:cNvPr id="9" name="Rectangle 8"/>
          <p:cNvSpPr/>
          <p:nvPr/>
        </p:nvSpPr>
        <p:spPr>
          <a:xfrm>
            <a:off x="251520" y="1052736"/>
            <a:ext cx="8570231" cy="2862322"/>
          </a:xfrm>
          <a:prstGeom prst="rect">
            <a:avLst/>
          </a:prstGeom>
        </p:spPr>
        <p:txBody>
          <a:bodyPr wrap="square">
            <a:spAutoFit/>
          </a:bodyPr>
          <a:lstStyle/>
          <a:p>
            <a:r>
              <a:rPr lang="en-US" sz="2000" b="1" dirty="0">
                <a:solidFill>
                  <a:srgbClr val="FF0000"/>
                </a:solidFill>
              </a:rPr>
              <a:t>(c) </a:t>
            </a:r>
            <a:r>
              <a:rPr lang="en-US" sz="2000" dirty="0">
                <a:solidFill>
                  <a:srgbClr val="FF0000"/>
                </a:solidFill>
              </a:rPr>
              <a:t>State </a:t>
            </a:r>
            <a:r>
              <a:rPr lang="en-US" sz="2000" b="1" dirty="0">
                <a:solidFill>
                  <a:srgbClr val="FF0000"/>
                </a:solidFill>
              </a:rPr>
              <a:t>one </a:t>
            </a:r>
            <a:r>
              <a:rPr lang="en-US" sz="2000" dirty="0">
                <a:solidFill>
                  <a:srgbClr val="FF0000"/>
                </a:solidFill>
              </a:rPr>
              <a:t>external stakeholder group who would be interested </a:t>
            </a:r>
            <a:r>
              <a:rPr lang="en-US" sz="2000" dirty="0" smtClean="0">
                <a:solidFill>
                  <a:srgbClr val="FF0000"/>
                </a:solidFill>
              </a:rPr>
              <a:t>in the </a:t>
            </a:r>
            <a:r>
              <a:rPr lang="en-US" sz="2000" dirty="0">
                <a:solidFill>
                  <a:srgbClr val="FF0000"/>
                </a:solidFill>
              </a:rPr>
              <a:t>cash flow forecast of </a:t>
            </a:r>
            <a:r>
              <a:rPr lang="en-US" sz="2000" i="1" dirty="0">
                <a:solidFill>
                  <a:srgbClr val="FF0000"/>
                </a:solidFill>
              </a:rPr>
              <a:t>Convenience Corner</a:t>
            </a:r>
            <a:r>
              <a:rPr lang="en-US" sz="2000" dirty="0">
                <a:solidFill>
                  <a:srgbClr val="FF0000"/>
                </a:solidFill>
              </a:rPr>
              <a:t>. </a:t>
            </a:r>
          </a:p>
          <a:p>
            <a:r>
              <a:rPr lang="en-US" sz="2000" dirty="0">
                <a:solidFill>
                  <a:srgbClr val="FF0000"/>
                </a:solidFill>
              </a:rPr>
              <a:t>Explain </a:t>
            </a:r>
            <a:r>
              <a:rPr lang="en-US" sz="2000" b="1" dirty="0">
                <a:solidFill>
                  <a:srgbClr val="FF0000"/>
                </a:solidFill>
              </a:rPr>
              <a:t>one </a:t>
            </a:r>
            <a:r>
              <a:rPr lang="en-US" sz="2000" dirty="0">
                <a:solidFill>
                  <a:srgbClr val="FF0000"/>
                </a:solidFill>
              </a:rPr>
              <a:t>reason for the interest of your chosen stakeholder group. </a:t>
            </a:r>
          </a:p>
          <a:p>
            <a:r>
              <a:rPr lang="en-GB" sz="2000" dirty="0">
                <a:solidFill>
                  <a:srgbClr val="FF0000"/>
                </a:solidFill>
              </a:rPr>
              <a:t>External stakeholder group </a:t>
            </a:r>
            <a:r>
              <a:rPr lang="en-GB" sz="2000" dirty="0" smtClean="0">
                <a:solidFill>
                  <a:srgbClr val="FF0000"/>
                </a:solidFill>
              </a:rPr>
              <a:t>_____________________________________ </a:t>
            </a:r>
            <a:endParaRPr lang="en-GB" sz="2000" dirty="0">
              <a:solidFill>
                <a:srgbClr val="FF0000"/>
              </a:solidFill>
            </a:endParaRPr>
          </a:p>
          <a:p>
            <a:r>
              <a:rPr lang="en-GB" sz="2000" dirty="0" smtClean="0">
                <a:solidFill>
                  <a:srgbClr val="FF0000"/>
                </a:solidFill>
              </a:rPr>
              <a:t>Explanation _________________________________________________ </a:t>
            </a:r>
            <a:endParaRPr lang="en-GB" sz="2000" dirty="0">
              <a:solidFill>
                <a:srgbClr val="FF0000"/>
              </a:solidFill>
            </a:endParaRPr>
          </a:p>
          <a:p>
            <a:r>
              <a:rPr lang="en-GB" sz="2000" dirty="0" smtClean="0">
                <a:solidFill>
                  <a:srgbClr val="FF0000"/>
                </a:solidFill>
              </a:rPr>
              <a:t>___________________________________________________________</a:t>
            </a:r>
            <a:endParaRPr lang="en-GB" sz="2000" dirty="0">
              <a:solidFill>
                <a:srgbClr val="FF0000"/>
              </a:solidFill>
            </a:endParaRPr>
          </a:p>
          <a:p>
            <a:r>
              <a:rPr lang="en-GB" sz="2000" dirty="0" smtClean="0">
                <a:solidFill>
                  <a:srgbClr val="FF0000"/>
                </a:solidFill>
              </a:rPr>
              <a:t>___________________________________________________________</a:t>
            </a:r>
            <a:endParaRPr lang="en-GB" sz="2000" dirty="0">
              <a:solidFill>
                <a:srgbClr val="FF0000"/>
              </a:solidFill>
            </a:endParaRPr>
          </a:p>
          <a:p>
            <a:r>
              <a:rPr lang="en-GB" sz="2000" dirty="0" smtClean="0">
                <a:solidFill>
                  <a:srgbClr val="FF0000"/>
                </a:solidFill>
              </a:rPr>
              <a:t>___________________________________________________________</a:t>
            </a:r>
            <a:endParaRPr lang="en-GB" sz="2000" dirty="0">
              <a:solidFill>
                <a:srgbClr val="FF0000"/>
              </a:solidFill>
            </a:endParaRPr>
          </a:p>
          <a:p>
            <a:r>
              <a:rPr lang="en-GB" sz="2000" dirty="0" smtClean="0">
                <a:solidFill>
                  <a:srgbClr val="FF0000"/>
                </a:solidFill>
              </a:rPr>
              <a:t>________________________________________________________ </a:t>
            </a:r>
            <a:r>
              <a:rPr lang="en-GB" sz="2000" b="1" dirty="0" smtClean="0">
                <a:solidFill>
                  <a:srgbClr val="FF0000"/>
                </a:solidFill>
              </a:rPr>
              <a:t>[</a:t>
            </a:r>
            <a:r>
              <a:rPr lang="en-GB" sz="2000" b="1" dirty="0">
                <a:solidFill>
                  <a:srgbClr val="FF0000"/>
                </a:solidFill>
              </a:rPr>
              <a:t>3]</a:t>
            </a:r>
            <a:endParaRPr lang="en-US" sz="2000" dirty="0">
              <a:solidFill>
                <a:srgbClr val="FF0000"/>
              </a:solidFill>
            </a:endParaRPr>
          </a:p>
        </p:txBody>
      </p:sp>
      <p:sp>
        <p:nvSpPr>
          <p:cNvPr id="10" name="TextBox 9">
            <a:hlinkClick r:id="rId3" action="ppaction://hlinkfile"/>
          </p:cNvPr>
          <p:cNvSpPr txBox="1"/>
          <p:nvPr/>
        </p:nvSpPr>
        <p:spPr>
          <a:xfrm>
            <a:off x="8388424" y="5889466"/>
            <a:ext cx="360040" cy="707886"/>
          </a:xfrm>
          <a:prstGeom prst="rect">
            <a:avLst/>
          </a:prstGeom>
          <a:noFill/>
        </p:spPr>
        <p:txBody>
          <a:bodyPr wrap="square" rtlCol="0">
            <a:spAutoFit/>
          </a:bodyPr>
          <a:lstStyle/>
          <a:p>
            <a:r>
              <a:rPr lang="en-US" sz="4000" b="1" dirty="0" smtClean="0">
                <a:solidFill>
                  <a:srgbClr val="FF0000"/>
                </a:solidFill>
              </a:rPr>
              <a:t>?</a:t>
            </a:r>
            <a:endParaRPr lang="en-GB" sz="1600" b="1" dirty="0">
              <a:solidFill>
                <a:srgbClr val="FF0000"/>
              </a:solidFill>
            </a:endParaRPr>
          </a:p>
        </p:txBody>
      </p:sp>
    </p:spTree>
    <p:extLst>
      <p:ext uri="{BB962C8B-B14F-4D97-AF65-F5344CB8AC3E}">
        <p14:creationId xmlns:p14="http://schemas.microsoft.com/office/powerpoint/2010/main" val="3282859550"/>
      </p:ext>
    </p:extLst>
  </p:cSld>
  <p:clrMapOvr>
    <a:masterClrMapping/>
  </p:clrMapOvr>
  <p:transition advClick="0"/>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70266" y="72008"/>
            <a:ext cx="8859452" cy="548680"/>
          </a:xfrm>
        </p:spPr>
        <p:txBody>
          <a:bodyPr>
            <a:noAutofit/>
          </a:bodyPr>
          <a:lstStyle/>
          <a:p>
            <a:r>
              <a:rPr lang="en-US" sz="3600" dirty="0" smtClean="0"/>
              <a:t>6.1 – External Business Environment - Social</a:t>
            </a:r>
            <a:endParaRPr lang="en-GB" sz="3600" dirty="0"/>
          </a:p>
        </p:txBody>
      </p:sp>
      <p:sp>
        <p:nvSpPr>
          <p:cNvPr id="7" name="Rectangle 6"/>
          <p:cNvSpPr/>
          <p:nvPr/>
        </p:nvSpPr>
        <p:spPr>
          <a:xfrm>
            <a:off x="251520" y="1052736"/>
            <a:ext cx="8568952" cy="5586145"/>
          </a:xfrm>
          <a:prstGeom prst="rect">
            <a:avLst/>
          </a:prstGeom>
        </p:spPr>
        <p:txBody>
          <a:bodyPr wrap="square">
            <a:spAutoFit/>
          </a:bodyPr>
          <a:lstStyle/>
          <a:p>
            <a:pPr marL="342900" indent="-342900">
              <a:buClr>
                <a:srgbClr val="00B050"/>
              </a:buClr>
              <a:buFont typeface="Wingdings 3" panose="05040102010807070707" pitchFamily="18" charset="2"/>
              <a:buChar char=""/>
            </a:pPr>
            <a:r>
              <a:rPr lang="en-GB" sz="1700" b="1" dirty="0" smtClean="0"/>
              <a:t>CSR </a:t>
            </a:r>
            <a:r>
              <a:rPr lang="en-GB" sz="1700" b="1" dirty="0"/>
              <a:t>includes:</a:t>
            </a:r>
          </a:p>
          <a:p>
            <a:pPr marL="682625" indent="-342900">
              <a:buClr>
                <a:srgbClr val="00B050"/>
              </a:buClr>
              <a:buFont typeface="Arial" panose="020B0604020202020204" pitchFamily="34" charset="0"/>
              <a:buChar char="•"/>
            </a:pPr>
            <a:r>
              <a:rPr lang="en-US" sz="1700" dirty="0" smtClean="0"/>
              <a:t>Accurate </a:t>
            </a:r>
            <a:r>
              <a:rPr lang="en-US" sz="1700" dirty="0"/>
              <a:t>accounting procedures </a:t>
            </a:r>
            <a:r>
              <a:rPr lang="en-US" sz="1700" dirty="0" smtClean="0"/>
              <a:t>that reflect </a:t>
            </a:r>
            <a:r>
              <a:rPr lang="en-US" sz="1700" dirty="0"/>
              <a:t>the true value of </a:t>
            </a:r>
            <a:r>
              <a:rPr lang="en-US" sz="1700" dirty="0" smtClean="0"/>
              <a:t>assets and </a:t>
            </a:r>
            <a:r>
              <a:rPr lang="en-GB" sz="1700" dirty="0" smtClean="0"/>
              <a:t>cash </a:t>
            </a:r>
            <a:r>
              <a:rPr lang="en-GB" sz="1700" dirty="0"/>
              <a:t>flows</a:t>
            </a:r>
          </a:p>
          <a:p>
            <a:pPr marL="682625" indent="-342900">
              <a:buClr>
                <a:srgbClr val="00B050"/>
              </a:buClr>
              <a:buFont typeface="Arial" panose="020B0604020202020204" pitchFamily="34" charset="0"/>
              <a:buChar char="•"/>
            </a:pPr>
            <a:r>
              <a:rPr lang="en-US" sz="1700" dirty="0" smtClean="0"/>
              <a:t>Not </a:t>
            </a:r>
            <a:r>
              <a:rPr lang="en-US" sz="1700" dirty="0"/>
              <a:t>paying </a:t>
            </a:r>
            <a:r>
              <a:rPr lang="en-US" sz="1700" dirty="0" smtClean="0"/>
              <a:t>incentives </a:t>
            </a:r>
            <a:r>
              <a:rPr lang="en-US" sz="1700" dirty="0"/>
              <a:t>(</a:t>
            </a:r>
            <a:r>
              <a:rPr lang="en-US" sz="1700" dirty="0" smtClean="0"/>
              <a:t>bribes</a:t>
            </a:r>
            <a:r>
              <a:rPr lang="en-US" sz="1700" dirty="0"/>
              <a:t>) to win </a:t>
            </a:r>
            <a:r>
              <a:rPr lang="en-US" sz="1700" dirty="0" smtClean="0"/>
              <a:t>contracts</a:t>
            </a:r>
            <a:endParaRPr lang="en-US" sz="1700" dirty="0"/>
          </a:p>
          <a:p>
            <a:pPr marL="682625" indent="-342900">
              <a:buClr>
                <a:srgbClr val="00B050"/>
              </a:buClr>
              <a:buFont typeface="Arial" panose="020B0604020202020204" pitchFamily="34" charset="0"/>
              <a:buChar char="•"/>
            </a:pPr>
            <a:r>
              <a:rPr lang="en-US" sz="1700" dirty="0" smtClean="0"/>
              <a:t>Paying </a:t>
            </a:r>
            <a:r>
              <a:rPr lang="en-US" sz="1700" dirty="0"/>
              <a:t>a fair wage and providing </a:t>
            </a:r>
            <a:r>
              <a:rPr lang="en-US" sz="1700" dirty="0" smtClean="0"/>
              <a:t>healthy </a:t>
            </a:r>
            <a:r>
              <a:rPr lang="en-US" sz="1700" dirty="0"/>
              <a:t>and safe </a:t>
            </a:r>
            <a:r>
              <a:rPr lang="en-US" sz="1700" dirty="0" smtClean="0"/>
              <a:t>working </a:t>
            </a:r>
            <a:r>
              <a:rPr lang="en-US" sz="1700" dirty="0"/>
              <a:t>conditions</a:t>
            </a:r>
          </a:p>
          <a:p>
            <a:pPr marL="682625" indent="-342900">
              <a:buClr>
                <a:srgbClr val="00B050"/>
              </a:buClr>
              <a:buFont typeface="Arial" panose="020B0604020202020204" pitchFamily="34" charset="0"/>
              <a:buChar char="•"/>
            </a:pPr>
            <a:r>
              <a:rPr lang="en-US" sz="1700" dirty="0" smtClean="0"/>
              <a:t>Buying </a:t>
            </a:r>
            <a:r>
              <a:rPr lang="en-US" sz="1700" dirty="0"/>
              <a:t>raw </a:t>
            </a:r>
            <a:r>
              <a:rPr lang="en-US" sz="1700" dirty="0" smtClean="0"/>
              <a:t>materials </a:t>
            </a:r>
            <a:r>
              <a:rPr lang="en-US" sz="1700" dirty="0"/>
              <a:t>from sustainable sources</a:t>
            </a:r>
          </a:p>
          <a:p>
            <a:pPr marL="682625" indent="-342900">
              <a:buClr>
                <a:srgbClr val="00B050"/>
              </a:buClr>
              <a:buFont typeface="Arial" panose="020B0604020202020204" pitchFamily="34" charset="0"/>
              <a:buChar char="•"/>
            </a:pPr>
            <a:r>
              <a:rPr lang="en-US" sz="1700" dirty="0" smtClean="0"/>
              <a:t>Acting </a:t>
            </a:r>
            <a:r>
              <a:rPr lang="en-US" sz="1700" dirty="0"/>
              <a:t>to reduce </a:t>
            </a:r>
            <a:r>
              <a:rPr lang="en-US" sz="1700" dirty="0" smtClean="0"/>
              <a:t>pollution </a:t>
            </a:r>
            <a:r>
              <a:rPr lang="en-US" sz="1700" dirty="0"/>
              <a:t>beyond the </a:t>
            </a:r>
            <a:r>
              <a:rPr lang="en-US" sz="1700" dirty="0" smtClean="0"/>
              <a:t>legal requirements</a:t>
            </a:r>
            <a:endParaRPr lang="en-US" sz="1700" dirty="0"/>
          </a:p>
          <a:p>
            <a:pPr marL="682625" indent="-342900">
              <a:buClr>
                <a:srgbClr val="00B050"/>
              </a:buClr>
              <a:buFont typeface="Arial" panose="020B0604020202020204" pitchFamily="34" charset="0"/>
              <a:buChar char="•"/>
            </a:pPr>
            <a:r>
              <a:rPr lang="en-US" sz="1700" dirty="0" smtClean="0"/>
              <a:t>Making suppliers </a:t>
            </a:r>
            <a:r>
              <a:rPr lang="en-US" sz="1700" dirty="0"/>
              <a:t>conform </a:t>
            </a:r>
            <a:r>
              <a:rPr lang="en-US" sz="1700" dirty="0" smtClean="0"/>
              <a:t>to </a:t>
            </a:r>
            <a:r>
              <a:rPr lang="en-US" sz="1700" dirty="0"/>
              <a:t>an </a:t>
            </a:r>
            <a:r>
              <a:rPr lang="en-US" sz="1700" dirty="0" smtClean="0"/>
              <a:t>ethical </a:t>
            </a:r>
            <a:r>
              <a:rPr lang="en-US" sz="1700" dirty="0"/>
              <a:t>code of conduct</a:t>
            </a:r>
          </a:p>
          <a:p>
            <a:pPr marL="682625" indent="-342900">
              <a:buClr>
                <a:srgbClr val="00B050"/>
              </a:buClr>
              <a:buFont typeface="Arial" panose="020B0604020202020204" pitchFamily="34" charset="0"/>
              <a:buChar char="•"/>
            </a:pPr>
            <a:r>
              <a:rPr lang="en-US" sz="1700" dirty="0" smtClean="0"/>
              <a:t>Not outsourcing to </a:t>
            </a:r>
            <a:r>
              <a:rPr lang="en-US" sz="1700" dirty="0"/>
              <a:t>poorly paid or child workers or where low </a:t>
            </a:r>
            <a:r>
              <a:rPr lang="en-US" sz="1700" dirty="0" smtClean="0"/>
              <a:t>health and </a:t>
            </a:r>
            <a:r>
              <a:rPr lang="en-GB" sz="1700" dirty="0" smtClean="0"/>
              <a:t>safety </a:t>
            </a:r>
            <a:r>
              <a:rPr lang="en-GB" sz="1700" dirty="0"/>
              <a:t>standards </a:t>
            </a:r>
            <a:r>
              <a:rPr lang="en-GB" sz="1700" dirty="0" smtClean="0"/>
              <a:t>operate</a:t>
            </a:r>
            <a:endParaRPr lang="en-GB" sz="1700" dirty="0"/>
          </a:p>
          <a:p>
            <a:pPr marL="682625" indent="-342900">
              <a:buClr>
                <a:srgbClr val="00B050"/>
              </a:buClr>
              <a:buFont typeface="Arial" panose="020B0604020202020204" pitchFamily="34" charset="0"/>
              <a:buChar char="•"/>
            </a:pPr>
            <a:r>
              <a:rPr lang="en-US" sz="1700" dirty="0" smtClean="0"/>
              <a:t>A social audit </a:t>
            </a:r>
            <a:r>
              <a:rPr lang="en-US" sz="1700" dirty="0"/>
              <a:t>or CSR </a:t>
            </a:r>
            <a:r>
              <a:rPr lang="en-US" sz="1700" dirty="0" smtClean="0"/>
              <a:t>report </a:t>
            </a:r>
            <a:r>
              <a:rPr lang="en-US" sz="1700" dirty="0"/>
              <a:t>of </a:t>
            </a:r>
            <a:r>
              <a:rPr lang="en-US" sz="1700" dirty="0" smtClean="0"/>
              <a:t>stakeholder objectives</a:t>
            </a:r>
            <a:r>
              <a:rPr lang="en-US" sz="1700" dirty="0"/>
              <a:t>, </a:t>
            </a:r>
            <a:r>
              <a:rPr lang="en-US" sz="1700" dirty="0" smtClean="0"/>
              <a:t>establishing CSR indicators</a:t>
            </a:r>
            <a:r>
              <a:rPr lang="en-US" sz="1700" dirty="0"/>
              <a:t>, measuring these and regularly reporting on </a:t>
            </a:r>
            <a:r>
              <a:rPr lang="en-US" sz="1700" dirty="0" smtClean="0"/>
              <a:t>them</a:t>
            </a:r>
            <a:endParaRPr lang="en-US" sz="1700" dirty="0"/>
          </a:p>
          <a:p>
            <a:pPr marL="342900" indent="-342900">
              <a:buClr>
                <a:srgbClr val="00B050"/>
              </a:buClr>
              <a:buFont typeface="Wingdings 3" panose="05040102010807070707" pitchFamily="18" charset="2"/>
              <a:buChar char=""/>
            </a:pPr>
            <a:r>
              <a:rPr lang="en-GB" sz="1700" b="1" dirty="0" smtClean="0"/>
              <a:t>Arguments for CSR</a:t>
            </a:r>
            <a:endParaRPr lang="en-GB" sz="1700" b="1" dirty="0"/>
          </a:p>
          <a:p>
            <a:pPr marL="682625" indent="-342900">
              <a:buClr>
                <a:srgbClr val="00B050"/>
              </a:buClr>
              <a:buFont typeface="Arial" panose="020B0604020202020204" pitchFamily="34" charset="0"/>
              <a:buChar char="•"/>
            </a:pPr>
            <a:r>
              <a:rPr lang="en-US" sz="1700" dirty="0" smtClean="0"/>
              <a:t>Better financial </a:t>
            </a:r>
            <a:r>
              <a:rPr lang="en-US" sz="1700" dirty="0"/>
              <a:t>performance as customers are attracted and costs are </a:t>
            </a:r>
            <a:r>
              <a:rPr lang="en-US" sz="1700" dirty="0" smtClean="0"/>
              <a:t>looked</a:t>
            </a:r>
            <a:r>
              <a:rPr lang="en-US" sz="1700" dirty="0"/>
              <a:t> </a:t>
            </a:r>
            <a:r>
              <a:rPr lang="en-GB" sz="1700" dirty="0" smtClean="0"/>
              <a:t>at carefully</a:t>
            </a:r>
            <a:endParaRPr lang="en-GB" sz="1700" dirty="0"/>
          </a:p>
          <a:p>
            <a:pPr marL="682625" indent="-342900">
              <a:buClr>
                <a:srgbClr val="00B050"/>
              </a:buClr>
              <a:buFont typeface="Arial" panose="020B0604020202020204" pitchFamily="34" charset="0"/>
              <a:buChar char="•"/>
            </a:pPr>
            <a:r>
              <a:rPr lang="en-US" sz="1700" dirty="0" smtClean="0"/>
              <a:t>Can </a:t>
            </a:r>
            <a:r>
              <a:rPr lang="en-US" sz="1700" dirty="0"/>
              <a:t>be a marketing advantage in brand image and </a:t>
            </a:r>
            <a:r>
              <a:rPr lang="en-US" sz="1700" dirty="0" smtClean="0"/>
              <a:t>reputation</a:t>
            </a:r>
            <a:endParaRPr lang="en-US" sz="1700" dirty="0"/>
          </a:p>
          <a:p>
            <a:pPr marL="682625" indent="-342900">
              <a:buClr>
                <a:srgbClr val="00B050"/>
              </a:buClr>
              <a:buFont typeface="Arial" panose="020B0604020202020204" pitchFamily="34" charset="0"/>
              <a:buChar char="•"/>
            </a:pPr>
            <a:r>
              <a:rPr lang="en-US" sz="1700" dirty="0" smtClean="0"/>
              <a:t>Lower costs – e.g. recycling </a:t>
            </a:r>
            <a:r>
              <a:rPr lang="en-US" sz="1700" dirty="0"/>
              <a:t>or </a:t>
            </a:r>
            <a:r>
              <a:rPr lang="en-US" sz="1700" dirty="0" smtClean="0"/>
              <a:t>reducing waste</a:t>
            </a:r>
            <a:r>
              <a:rPr lang="en-US" sz="1700" dirty="0"/>
              <a:t>.</a:t>
            </a:r>
          </a:p>
          <a:p>
            <a:pPr marL="682625" indent="-342900">
              <a:buClr>
                <a:srgbClr val="00B050"/>
              </a:buClr>
              <a:buFont typeface="Arial" panose="020B0604020202020204" pitchFamily="34" charset="0"/>
              <a:buChar char="•"/>
            </a:pPr>
            <a:r>
              <a:rPr lang="en-GB" sz="1700" dirty="0" smtClean="0"/>
              <a:t>Customer loyalty</a:t>
            </a:r>
            <a:r>
              <a:rPr lang="en-GB" sz="1700" dirty="0"/>
              <a:t>.</a:t>
            </a:r>
          </a:p>
          <a:p>
            <a:pPr marL="342900" indent="-342900">
              <a:buClr>
                <a:srgbClr val="00B050"/>
              </a:buClr>
              <a:buFont typeface="Wingdings 3" panose="05040102010807070707" pitchFamily="18" charset="2"/>
              <a:buChar char=""/>
            </a:pPr>
            <a:r>
              <a:rPr lang="en-GB" sz="1700" b="1" dirty="0" smtClean="0"/>
              <a:t>Arguments against CSR</a:t>
            </a:r>
            <a:endParaRPr lang="en-GB" sz="1700" b="1" dirty="0"/>
          </a:p>
          <a:p>
            <a:pPr marL="682625" indent="-342900">
              <a:buClr>
                <a:srgbClr val="00B050"/>
              </a:buClr>
              <a:buFont typeface="Arial" panose="020B0604020202020204" pitchFamily="34" charset="0"/>
              <a:buChar char="•"/>
            </a:pPr>
            <a:r>
              <a:rPr lang="en-US" sz="1700" dirty="0" smtClean="0"/>
              <a:t>Expensive </a:t>
            </a:r>
            <a:r>
              <a:rPr lang="en-US" sz="1700" dirty="0"/>
              <a:t>and </a:t>
            </a:r>
            <a:r>
              <a:rPr lang="en-US" sz="1700" dirty="0" smtClean="0"/>
              <a:t>raises </a:t>
            </a:r>
            <a:r>
              <a:rPr lang="en-US" sz="1700" dirty="0"/>
              <a:t>costs and </a:t>
            </a:r>
            <a:r>
              <a:rPr lang="en-US" sz="1700" dirty="0" smtClean="0"/>
              <a:t>prices</a:t>
            </a:r>
            <a:endParaRPr lang="en-US" sz="1700" dirty="0"/>
          </a:p>
          <a:p>
            <a:pPr marL="682625" indent="-342900">
              <a:buClr>
                <a:srgbClr val="00B050"/>
              </a:buClr>
              <a:buFont typeface="Arial" panose="020B0604020202020204" pitchFamily="34" charset="0"/>
              <a:buChar char="•"/>
            </a:pPr>
            <a:r>
              <a:rPr lang="en-US" sz="1700" dirty="0" smtClean="0"/>
              <a:t>May make </a:t>
            </a:r>
            <a:r>
              <a:rPr lang="en-US" sz="1700" dirty="0"/>
              <a:t>businesses </a:t>
            </a:r>
            <a:r>
              <a:rPr lang="en-US" sz="1700" dirty="0" smtClean="0"/>
              <a:t>uncompetitive</a:t>
            </a:r>
            <a:r>
              <a:rPr lang="en-US" sz="1700" dirty="0"/>
              <a:t>, especially in a </a:t>
            </a:r>
            <a:r>
              <a:rPr lang="en-US" sz="1700" dirty="0" smtClean="0"/>
              <a:t>global </a:t>
            </a:r>
            <a:r>
              <a:rPr lang="en-US" sz="1700" dirty="0"/>
              <a:t>marketplace.</a:t>
            </a:r>
            <a:endParaRPr lang="en-US" sz="1700" dirty="0" smtClean="0"/>
          </a:p>
        </p:txBody>
      </p:sp>
    </p:spTree>
    <p:extLst>
      <p:ext uri="{BB962C8B-B14F-4D97-AF65-F5344CB8AC3E}">
        <p14:creationId xmlns:p14="http://schemas.microsoft.com/office/powerpoint/2010/main" val="2388832052"/>
      </p:ext>
    </p:extLst>
  </p:cSld>
  <p:clrMapOvr>
    <a:masterClrMapping/>
  </p:clrMapOvr>
  <p:transition advClick="0"/>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70266" y="72008"/>
            <a:ext cx="8859452" cy="548680"/>
          </a:xfrm>
        </p:spPr>
        <p:txBody>
          <a:bodyPr>
            <a:noAutofit/>
          </a:bodyPr>
          <a:lstStyle/>
          <a:p>
            <a:r>
              <a:rPr lang="en-US" sz="3600" dirty="0" smtClean="0"/>
              <a:t>6.1 – External Business Environment - Social</a:t>
            </a:r>
            <a:endParaRPr lang="en-GB" sz="3600" dirty="0"/>
          </a:p>
        </p:txBody>
      </p:sp>
      <p:sp>
        <p:nvSpPr>
          <p:cNvPr id="7" name="Rectangle 6"/>
          <p:cNvSpPr/>
          <p:nvPr/>
        </p:nvSpPr>
        <p:spPr>
          <a:xfrm>
            <a:off x="251520" y="1052736"/>
            <a:ext cx="8568952" cy="5324535"/>
          </a:xfrm>
          <a:prstGeom prst="rect">
            <a:avLst/>
          </a:prstGeom>
        </p:spPr>
        <p:txBody>
          <a:bodyPr wrap="square">
            <a:spAutoFit/>
          </a:bodyPr>
          <a:lstStyle/>
          <a:p>
            <a:pPr>
              <a:buClr>
                <a:srgbClr val="00B050"/>
              </a:buClr>
            </a:pPr>
            <a:r>
              <a:rPr lang="en-US" sz="1700" b="1" dirty="0"/>
              <a:t>Areas of social responsibility</a:t>
            </a:r>
          </a:p>
          <a:p>
            <a:pPr marL="342900" indent="-342900">
              <a:buClr>
                <a:srgbClr val="00B050"/>
              </a:buClr>
              <a:buFont typeface="Wingdings 3" panose="05040102010807070707" pitchFamily="18" charset="2"/>
              <a:buChar char=""/>
            </a:pPr>
            <a:r>
              <a:rPr lang="en-US" sz="1700" dirty="0"/>
              <a:t>The </a:t>
            </a:r>
            <a:r>
              <a:rPr lang="en-US" sz="1700" dirty="0" smtClean="0"/>
              <a:t>nature </a:t>
            </a:r>
            <a:r>
              <a:rPr lang="en-US" sz="1700" dirty="0"/>
              <a:t>of a business's social responsibility will </a:t>
            </a:r>
            <a:r>
              <a:rPr lang="en-US" sz="1700" dirty="0" smtClean="0"/>
              <a:t>vary according to the nature of the business. A petrochemical company </a:t>
            </a:r>
            <a:r>
              <a:rPr lang="en-US" sz="1700" dirty="0"/>
              <a:t>is more likely to be </a:t>
            </a:r>
            <a:r>
              <a:rPr lang="en-US" sz="1700" dirty="0" smtClean="0"/>
              <a:t>concerned </a:t>
            </a:r>
            <a:r>
              <a:rPr lang="en-US" sz="1700" dirty="0"/>
              <a:t>with polluting </a:t>
            </a:r>
            <a:r>
              <a:rPr lang="en-US" sz="1700" dirty="0" smtClean="0"/>
              <a:t>the environment than </a:t>
            </a:r>
            <a:r>
              <a:rPr lang="en-US" sz="1700" dirty="0"/>
              <a:t>a bank. On the </a:t>
            </a:r>
            <a:r>
              <a:rPr lang="en-US" sz="1700" dirty="0" smtClean="0"/>
              <a:t>other </a:t>
            </a:r>
            <a:r>
              <a:rPr lang="en-US" sz="1700" dirty="0"/>
              <a:t>hand, in an </a:t>
            </a:r>
            <a:r>
              <a:rPr lang="en-US" sz="1700" dirty="0" smtClean="0"/>
              <a:t>age of rapid developments </a:t>
            </a:r>
            <a:r>
              <a:rPr lang="en-US" sz="1700" dirty="0"/>
              <a:t>in </a:t>
            </a:r>
            <a:r>
              <a:rPr lang="en-US" sz="1700" dirty="0" smtClean="0"/>
              <a:t>information technology</a:t>
            </a:r>
            <a:r>
              <a:rPr lang="en-US" sz="1700" dirty="0"/>
              <a:t>, banks may see </a:t>
            </a:r>
            <a:r>
              <a:rPr lang="en-US" sz="1700" dirty="0" smtClean="0"/>
              <a:t>their social </a:t>
            </a:r>
            <a:r>
              <a:rPr lang="en-US" sz="1700" dirty="0"/>
              <a:t>responsibility to be the </a:t>
            </a:r>
            <a:r>
              <a:rPr lang="en-US" sz="1700" dirty="0" smtClean="0"/>
              <a:t>maintenance </a:t>
            </a:r>
            <a:r>
              <a:rPr lang="en-US" sz="1700" dirty="0"/>
              <a:t>of employment. </a:t>
            </a:r>
            <a:r>
              <a:rPr lang="en-US" sz="1700" dirty="0" smtClean="0"/>
              <a:t>We can </a:t>
            </a:r>
            <a:r>
              <a:rPr lang="en-US" sz="1700" dirty="0"/>
              <a:t>identify a number of key elements d social </a:t>
            </a:r>
            <a:r>
              <a:rPr lang="en-US" sz="1700" dirty="0" smtClean="0"/>
              <a:t>responsibility beyond </a:t>
            </a:r>
            <a:r>
              <a:rPr lang="en-US" sz="1700" dirty="0"/>
              <a:t>the responsibilities a business </a:t>
            </a:r>
            <a:r>
              <a:rPr lang="en-US" sz="1700" dirty="0" smtClean="0"/>
              <a:t>has </a:t>
            </a:r>
            <a:r>
              <a:rPr lang="en-US" sz="1700" dirty="0"/>
              <a:t>to its shareholders.</a:t>
            </a:r>
          </a:p>
          <a:p>
            <a:pPr marL="342900" indent="-342900">
              <a:buClr>
                <a:srgbClr val="00B050"/>
              </a:buClr>
              <a:buFont typeface="Wingdings 3" panose="05040102010807070707" pitchFamily="18" charset="2"/>
              <a:buChar char=""/>
            </a:pPr>
            <a:r>
              <a:rPr lang="en-US" sz="1700" b="1" dirty="0" smtClean="0"/>
              <a:t>Responsibilities </a:t>
            </a:r>
            <a:r>
              <a:rPr lang="en-US" sz="1700" b="1" dirty="0"/>
              <a:t>to consumers </a:t>
            </a:r>
            <a:r>
              <a:rPr lang="en-US" sz="1700" dirty="0" smtClean="0"/>
              <a:t>- The </a:t>
            </a:r>
            <a:r>
              <a:rPr lang="en-US" sz="1700" dirty="0"/>
              <a:t>consumer has </a:t>
            </a:r>
            <a:r>
              <a:rPr lang="en-US" sz="1700" dirty="0" smtClean="0"/>
              <a:t>become a force </a:t>
            </a:r>
            <a:r>
              <a:rPr lang="en-US" sz="1700" dirty="0"/>
              <a:t>to be reckoned with over recent decades and </a:t>
            </a:r>
            <a:r>
              <a:rPr lang="en-US" sz="1700" dirty="0" smtClean="0"/>
              <a:t>this has </a:t>
            </a:r>
            <a:r>
              <a:rPr lang="en-US" sz="1700" dirty="0"/>
              <a:t>been reflected in the </a:t>
            </a:r>
            <a:r>
              <a:rPr lang="en-US" sz="1700" dirty="0" smtClean="0"/>
              <a:t>development of consumerism.</a:t>
            </a:r>
            <a:r>
              <a:rPr lang="en-US" sz="1700" dirty="0" smtClean="0"/>
              <a:t>.</a:t>
            </a:r>
          </a:p>
          <a:p>
            <a:pPr marL="342900" indent="-342900">
              <a:buClr>
                <a:srgbClr val="00B050"/>
              </a:buClr>
              <a:buFont typeface="Wingdings 3" panose="05040102010807070707" pitchFamily="18" charset="2"/>
              <a:buChar char=""/>
            </a:pPr>
            <a:r>
              <a:rPr lang="en-US" sz="1600" dirty="0"/>
              <a:t>Increasingly. consumers have been better informed </a:t>
            </a:r>
            <a:r>
              <a:rPr lang="en-US" sz="1600" dirty="0" smtClean="0"/>
              <a:t>about </a:t>
            </a:r>
            <a:r>
              <a:rPr lang="en-US" sz="1700" dirty="0" smtClean="0"/>
              <a:t>products and services and prepared to complain when businesses </a:t>
            </a:r>
            <a:r>
              <a:rPr lang="en-US" sz="1700" dirty="0"/>
              <a:t>let them down. The rise </a:t>
            </a:r>
            <a:r>
              <a:rPr lang="en-US" sz="1700" dirty="0" smtClean="0"/>
              <a:t>of </a:t>
            </a:r>
            <a:r>
              <a:rPr lang="en-US" sz="1700" dirty="0"/>
              <a:t>consumerism </a:t>
            </a:r>
            <a:r>
              <a:rPr lang="en-US" sz="1700" dirty="0" smtClean="0"/>
              <a:t>has meant that businesses have been required to behave more responsibly </a:t>
            </a:r>
            <a:r>
              <a:rPr lang="en-US" sz="1700" dirty="0"/>
              <a:t>by looking </a:t>
            </a:r>
            <a:r>
              <a:rPr lang="en-US" sz="1700" dirty="0" smtClean="0"/>
              <a:t>after </a:t>
            </a:r>
            <a:r>
              <a:rPr lang="en-US" sz="1700" dirty="0"/>
              <a:t>the interests d the </a:t>
            </a:r>
            <a:r>
              <a:rPr lang="en-US" sz="1700" dirty="0" smtClean="0"/>
              <a:t>consumer.</a:t>
            </a:r>
          </a:p>
          <a:p>
            <a:pPr marL="342900" indent="-342900">
              <a:buClr>
                <a:srgbClr val="00B050"/>
              </a:buClr>
              <a:buFont typeface="Wingdings 3" panose="05040102010807070707" pitchFamily="18" charset="2"/>
              <a:buChar char=""/>
            </a:pPr>
            <a:r>
              <a:rPr lang="en-US" sz="1700" b="1" dirty="0" smtClean="0"/>
              <a:t>Responsibilities to employees - </a:t>
            </a:r>
            <a:r>
              <a:rPr lang="en-US" sz="1700" dirty="0" smtClean="0"/>
              <a:t>Businesses have a variety of responsibilities to their employees that are not a legal requirement. </a:t>
            </a:r>
            <a:r>
              <a:rPr lang="en-US" sz="1700" dirty="0"/>
              <a:t>For example, firms should provide </a:t>
            </a:r>
            <a:r>
              <a:rPr lang="en-US" sz="1700" dirty="0" smtClean="0"/>
              <a:t>their employees with training to develop their skills as fully as possible and </a:t>
            </a:r>
            <a:r>
              <a:rPr lang="en-US" sz="1700" dirty="0"/>
              <a:t>make sure </a:t>
            </a:r>
            <a:r>
              <a:rPr lang="en-US" sz="1700" dirty="0" smtClean="0"/>
              <a:t>that </a:t>
            </a:r>
            <a:r>
              <a:rPr lang="en-US" sz="1700" dirty="0"/>
              <a:t>the rights of employees </a:t>
            </a:r>
            <a:r>
              <a:rPr lang="en-US" sz="1700" dirty="0" smtClean="0"/>
              <a:t>in developing </a:t>
            </a:r>
            <a:r>
              <a:rPr lang="en-US" sz="1700" dirty="0"/>
              <a:t>countries (where employment legislation </a:t>
            </a:r>
            <a:r>
              <a:rPr lang="en-US" sz="1700" dirty="0" smtClean="0"/>
              <a:t>may not exist) are protected fully. This may mean paying higher wages and </a:t>
            </a:r>
            <a:r>
              <a:rPr lang="en-US" sz="1700" dirty="0"/>
              <a:t>incurring </a:t>
            </a:r>
            <a:r>
              <a:rPr lang="en-US" sz="1700" dirty="0" smtClean="0"/>
              <a:t>additional </a:t>
            </a:r>
            <a:r>
              <a:rPr lang="en-US" sz="1700" dirty="0"/>
              <a:t>employment </a:t>
            </a:r>
            <a:r>
              <a:rPr lang="en-US" sz="1700" dirty="0" smtClean="0"/>
              <a:t>costs.</a:t>
            </a:r>
            <a:endParaRPr lang="en-US" sz="1700" dirty="0" smtClean="0"/>
          </a:p>
        </p:txBody>
      </p:sp>
    </p:spTree>
    <p:extLst>
      <p:ext uri="{BB962C8B-B14F-4D97-AF65-F5344CB8AC3E}">
        <p14:creationId xmlns:p14="http://schemas.microsoft.com/office/powerpoint/2010/main" val="91831271"/>
      </p:ext>
    </p:extLst>
  </p:cSld>
  <p:clrMapOvr>
    <a:masterClrMapping/>
  </p:clrMapOvr>
  <p:transition advClick="0"/>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70266" y="72008"/>
            <a:ext cx="8859452" cy="548680"/>
          </a:xfrm>
        </p:spPr>
        <p:txBody>
          <a:bodyPr>
            <a:noAutofit/>
          </a:bodyPr>
          <a:lstStyle/>
          <a:p>
            <a:r>
              <a:rPr lang="en-US" sz="3600" dirty="0" smtClean="0"/>
              <a:t>6.1 – External Business Environment - Social</a:t>
            </a:r>
            <a:endParaRPr lang="en-GB" sz="3600" dirty="0"/>
          </a:p>
        </p:txBody>
      </p:sp>
      <p:sp>
        <p:nvSpPr>
          <p:cNvPr id="7" name="Rectangle 6"/>
          <p:cNvSpPr/>
          <p:nvPr/>
        </p:nvSpPr>
        <p:spPr>
          <a:xfrm>
            <a:off x="251520" y="1052736"/>
            <a:ext cx="8568952" cy="5324535"/>
          </a:xfrm>
          <a:prstGeom prst="rect">
            <a:avLst/>
          </a:prstGeom>
        </p:spPr>
        <p:txBody>
          <a:bodyPr wrap="square">
            <a:spAutoFit/>
          </a:bodyPr>
          <a:lstStyle/>
          <a:p>
            <a:pPr marL="342900" indent="-342900">
              <a:buClr>
                <a:srgbClr val="00B050"/>
              </a:buClr>
              <a:buFont typeface="Wingdings 3" panose="05040102010807070707" pitchFamily="18" charset="2"/>
              <a:buChar char=""/>
            </a:pPr>
            <a:r>
              <a:rPr lang="en-US" sz="2000" b="1" dirty="0" smtClean="0"/>
              <a:t>Responsibilities </a:t>
            </a:r>
            <a:r>
              <a:rPr lang="en-US" sz="2000" b="1" dirty="0"/>
              <a:t>to the local </a:t>
            </a:r>
            <a:r>
              <a:rPr lang="en-US" sz="2000" b="1" dirty="0" smtClean="0"/>
              <a:t>community - </a:t>
            </a:r>
            <a:r>
              <a:rPr lang="en-US" sz="2000" dirty="0" smtClean="0"/>
              <a:t>Firms can benefit </a:t>
            </a:r>
            <a:r>
              <a:rPr lang="en-US" sz="2000" dirty="0"/>
              <a:t>from the goodwill of the </a:t>
            </a:r>
            <a:r>
              <a:rPr lang="en-US" sz="2000" dirty="0" smtClean="0"/>
              <a:t>local </a:t>
            </a:r>
            <a:r>
              <a:rPr lang="en-US" sz="2000" dirty="0"/>
              <a:t>community. </a:t>
            </a:r>
            <a:r>
              <a:rPr lang="en-US" sz="2000" dirty="0" smtClean="0"/>
              <a:t>They can encourage this by meeting their responsibilities to this particular </a:t>
            </a:r>
            <a:r>
              <a:rPr lang="en-US" sz="2000" dirty="0"/>
              <a:t>stakeholder group. This may entail providing </a:t>
            </a:r>
            <a:r>
              <a:rPr lang="en-US" sz="2000" dirty="0" smtClean="0"/>
              <a:t>secure employment</a:t>
            </a:r>
            <a:r>
              <a:rPr lang="en-US" sz="2000" dirty="0"/>
              <a:t>, using local suppliers whenever possible </a:t>
            </a:r>
            <a:r>
              <a:rPr lang="en-US" sz="2000" dirty="0" smtClean="0"/>
              <a:t>and ensuring that </a:t>
            </a:r>
            <a:r>
              <a:rPr lang="en-US" sz="2000" dirty="0"/>
              <a:t>the business's operation and possible </a:t>
            </a:r>
            <a:r>
              <a:rPr lang="en-US" sz="2000" dirty="0" smtClean="0"/>
              <a:t>expansion does not damage the local environment</a:t>
            </a:r>
            <a:r>
              <a:rPr lang="en-US" sz="2000" dirty="0"/>
              <a:t>.</a:t>
            </a:r>
          </a:p>
          <a:p>
            <a:pPr marL="342900" indent="-342900">
              <a:buClr>
                <a:srgbClr val="00B050"/>
              </a:buClr>
              <a:buFont typeface="Wingdings 3" panose="05040102010807070707" pitchFamily="18" charset="2"/>
              <a:buChar char=""/>
            </a:pPr>
            <a:r>
              <a:rPr lang="en-US" sz="2000" b="1" dirty="0" smtClean="0"/>
              <a:t>Responsibilities </a:t>
            </a:r>
            <a:r>
              <a:rPr lang="en-US" sz="2000" b="1" dirty="0"/>
              <a:t>to customers </a:t>
            </a:r>
            <a:r>
              <a:rPr lang="en-US" sz="2000" b="1" dirty="0" smtClean="0"/>
              <a:t>- </a:t>
            </a:r>
            <a:r>
              <a:rPr lang="en-US" sz="2000" dirty="0" smtClean="0"/>
              <a:t>Customers </a:t>
            </a:r>
            <a:r>
              <a:rPr lang="en-US" sz="2000" dirty="0"/>
              <a:t>are </a:t>
            </a:r>
            <a:r>
              <a:rPr lang="en-US" sz="2000" dirty="0" smtClean="0"/>
              <a:t>critical to businesses. Offering high quality customer service, supplying high-quality products that are well designed and durable and at fair and reasonable prices should create satisfied customers and quite possibly generate repeat business</a:t>
            </a:r>
            <a:r>
              <a:rPr lang="en-US" sz="2000" dirty="0"/>
              <a:t>.</a:t>
            </a:r>
          </a:p>
          <a:p>
            <a:pPr marL="342900" indent="-342900">
              <a:buClr>
                <a:srgbClr val="00B050"/>
              </a:buClr>
              <a:buFont typeface="Wingdings 3" panose="05040102010807070707" pitchFamily="18" charset="2"/>
              <a:buChar char=""/>
            </a:pPr>
            <a:r>
              <a:rPr lang="en-US" sz="2000" b="1" dirty="0" smtClean="0"/>
              <a:t>Responsibilities </a:t>
            </a:r>
            <a:r>
              <a:rPr lang="en-US" sz="2000" b="1" dirty="0"/>
              <a:t>to suppliers </a:t>
            </a:r>
            <a:r>
              <a:rPr lang="en-US" sz="2000" b="1" dirty="0" smtClean="0"/>
              <a:t>- </a:t>
            </a:r>
            <a:r>
              <a:rPr lang="en-US" sz="2000" dirty="0" smtClean="0"/>
              <a:t>Businesses </a:t>
            </a:r>
            <a:r>
              <a:rPr lang="en-US" sz="2000" dirty="0"/>
              <a:t>can </a:t>
            </a:r>
            <a:r>
              <a:rPr lang="en-US" sz="2000" dirty="0" smtClean="0"/>
              <a:t>promote good </a:t>
            </a:r>
            <a:r>
              <a:rPr lang="en-US" sz="2000" dirty="0"/>
              <a:t>relations with suppliers by paying </a:t>
            </a:r>
            <a:r>
              <a:rPr lang="en-US" sz="2000" dirty="0" smtClean="0"/>
              <a:t>promptly</a:t>
            </a:r>
            <a:r>
              <a:rPr lang="en-US" sz="2000" dirty="0"/>
              <a:t>, </a:t>
            </a:r>
            <a:r>
              <a:rPr lang="en-US" sz="2000" dirty="0" smtClean="0"/>
              <a:t>placing regular orders and offering long-term contracts for supply</a:t>
            </a:r>
            <a:r>
              <a:rPr lang="en-US" sz="2000" dirty="0"/>
              <a:t>.</a:t>
            </a:r>
          </a:p>
          <a:p>
            <a:pPr marL="342900" indent="-342900">
              <a:buClr>
                <a:srgbClr val="00B050"/>
              </a:buClr>
              <a:buFont typeface="Wingdings 3" panose="05040102010807070707" pitchFamily="18" charset="2"/>
              <a:buChar char=""/>
            </a:pPr>
            <a:r>
              <a:rPr lang="en-US" sz="2000" dirty="0" smtClean="0"/>
              <a:t>These are not legal requirements, and might result in higher prices </a:t>
            </a:r>
            <a:r>
              <a:rPr lang="en-US" sz="2000" dirty="0"/>
              <a:t>for </a:t>
            </a:r>
            <a:r>
              <a:rPr lang="en-US" sz="2000" dirty="0" smtClean="0"/>
              <a:t>materials </a:t>
            </a:r>
            <a:r>
              <a:rPr lang="en-US" sz="2000" dirty="0"/>
              <a:t>and components, but may also </a:t>
            </a:r>
            <a:r>
              <a:rPr lang="en-US" sz="2000" dirty="0" smtClean="0"/>
              <a:t>assist suppliers </a:t>
            </a:r>
            <a:r>
              <a:rPr lang="en-US" sz="2000" dirty="0"/>
              <a:t>to meet their own responsibilities, for example in </a:t>
            </a:r>
            <a:r>
              <a:rPr lang="en-US" sz="2000" dirty="0" smtClean="0"/>
              <a:t>the maintenance of </a:t>
            </a:r>
            <a:r>
              <a:rPr lang="en-US" sz="2000" dirty="0"/>
              <a:t>employment.</a:t>
            </a:r>
            <a:endParaRPr lang="en-US" sz="2000" dirty="0" smtClean="0"/>
          </a:p>
        </p:txBody>
      </p:sp>
    </p:spTree>
    <p:extLst>
      <p:ext uri="{BB962C8B-B14F-4D97-AF65-F5344CB8AC3E}">
        <p14:creationId xmlns:p14="http://schemas.microsoft.com/office/powerpoint/2010/main" val="140219783"/>
      </p:ext>
    </p:extLst>
  </p:cSld>
  <p:clrMapOvr>
    <a:masterClrMapping/>
  </p:clrMapOvr>
  <p:transition advClick="0"/>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MPROD_NEXTUNIQUEID" val="10010"/>
  <p:tag name="MMPROD_UIDATA" val="&lt;database version=&quot;7.0&quot;&gt;&lt;object type=&quot;1&quot; unique_id=&quot;10001&quot;&gt;&lt;object type=&quot;2&quot; unique_id=&quot;10045&quot;&gt;&lt;object type=&quot;3&quot; unique_id=&quot;10046&quot;&gt;&lt;property id=&quot;20148&quot; value=&quot;5&quot;/&gt;&lt;property id=&quot;20300&quot; value=&quot;Slide 1 - &amp;quot;Welcome&amp;quot;&quot;/&gt;&lt;property id=&quot;20307&quot; value=&quot;256&quot;/&gt;&lt;/object&gt;&lt;object type=&quot;3&quot; unique_id=&quot;10047&quot;&gt;&lt;property id=&quot;20148&quot; value=&quot;5&quot;/&gt;&lt;property id=&quot;20300&quot; value=&quot;Slide 2 - &amp;quot;Assignment Scenario&amp;quot;&quot;/&gt;&lt;property id=&quot;20307&quot; value=&quot;258&quot;/&gt;&lt;/object&gt;&lt;object type=&quot;3&quot; unique_id=&quot;10048&quot;&gt;&lt;property id=&quot;20148&quot; value=&quot;5&quot;/&gt;&lt;property id=&quot;20300&quot; value=&quot;Slide 3 - &amp;quot;Excel Sales Scenario&amp;quot;&quot;/&gt;&lt;property id=&quot;20307&quot; value=&quot;286&quot;/&gt;&lt;/object&gt;&lt;object type=&quot;3&quot; unique_id=&quot;10049&quot;&gt;&lt;property id=&quot;20148&quot; value=&quot;5&quot;/&gt;&lt;property id=&quot;20300&quot; value=&quot;Slide 4 - &amp;quot;Task 1 – Excel Sales Spreadsheet&amp;quot;&quot;/&gt;&lt;property id=&quot;20307&quot; value=&quot;287&quot;/&gt;&lt;/object&gt;&lt;object type=&quot;3&quot; unique_id=&quot;10050&quot;&gt;&lt;property id=&quot;20148&quot; value=&quot;5&quot;/&gt;&lt;property id=&quot;20300&quot; value=&quot;Slide 5 - &amp;quot;Task 2 – Excel Sales Spreadsheet&amp;quot;&quot;/&gt;&lt;property id=&quot;20307&quot; value=&quot;288&quot;/&gt;&lt;/object&gt;&lt;object type=&quot;3&quot; unique_id=&quot;10051&quot;&gt;&lt;property id=&quot;20148&quot; value=&quot;5&quot;/&gt;&lt;property id=&quot;20300&quot; value=&quot;Slide 6 - &amp;quot;Task 3 – Excel Sales Spreadsheet&amp;quot;&quot;/&gt;&lt;property id=&quot;20307&quot; value=&quot;289&quot;/&gt;&lt;/object&gt;&lt;object type=&quot;3&quot; unique_id=&quot;10052&quot;&gt;&lt;property id=&quot;20148&quot; value=&quot;5&quot;/&gt;&lt;property id=&quot;20300&quot; value=&quot;Slide 7 - &amp;quot;Task 4 – Excel Sales Spreadsheet&amp;quot;&quot;/&gt;&lt;property id=&quot;20307&quot; value=&quot;290&quot;/&gt;&lt;/object&gt;&lt;object type=&quot;3&quot; unique_id=&quot;10053&quot;&gt;&lt;property id=&quot;20148&quot; value=&quot;5&quot;/&gt;&lt;property id=&quot;20300&quot; value=&quot;Slide 8 - &amp;quot;Task 5 – Excel Sales Spreadsheet&amp;quot;&quot;/&gt;&lt;property id=&quot;20307&quot; value=&quot;291&quot;/&gt;&lt;/object&gt;&lt;object type=&quot;3&quot; unique_id=&quot;10054&quot;&gt;&lt;property id=&quot;20148&quot; value=&quot;5&quot;/&gt;&lt;property id=&quot;20300&quot; value=&quot;Slide 9 - &amp;quot;Task 6 – Excel Sales Spreadsheet&amp;quot;&quot;/&gt;&lt;property id=&quot;20307&quot; value=&quot;292&quot;/&gt;&lt;/object&gt;&lt;object type=&quot;3&quot; unique_id=&quot;10055&quot;&gt;&lt;property id=&quot;20148&quot; value=&quot;5&quot;/&gt;&lt;property id=&quot;20300&quot; value=&quot;Slide 10 - &amp;quot;Task 7 – Excel Sales Spreadsheet&amp;quot;&quot;/&gt;&lt;property id=&quot;20307&quot; value=&quot;294&quot;/&gt;&lt;/object&gt;&lt;object type=&quot;3&quot; unique_id=&quot;10056&quot;&gt;&lt;property id=&quot;20148&quot; value=&quot;5&quot;/&gt;&lt;property id=&quot;20300&quot; value=&quot;Slide 11 - &amp;quot;Task 8 – Excel Sales Spreadsheet&amp;quot;&quot;/&gt;&lt;property id=&quot;20307&quot; value=&quot;295&quot;/&gt;&lt;/object&gt;&lt;object type=&quot;3&quot; unique_id=&quot;10057&quot;&gt;&lt;property id=&quot;20148&quot; value=&quot;5&quot;/&gt;&lt;property id=&quot;20300&quot; value=&quot;Slide 12 - &amp;quot;Excel Tutorials – Click to View&amp;quot;&quot;/&gt;&lt;property id=&quot;20307&quot; value=&quot;332&quot;/&gt;&lt;/object&gt;&lt;object type=&quot;3&quot; unique_id=&quot;10058&quot;&gt;&lt;property id=&quot;20148&quot; value=&quot;5&quot;/&gt;&lt;property id=&quot;20300&quot; value=&quot;Slide 13 - &amp;quot;Excel Sales – Assessment (St/Ex/Ad)&amp;quot;&quot;/&gt;&lt;property id=&quot;20307&quot; value=&quot;297&quot;/&gt;&lt;/object&gt;&lt;object type=&quot;3&quot; unique_id=&quot;10059&quot;&gt;&lt;property id=&quot;20148&quot; value=&quot;5&quot;/&gt;&lt;property id=&quot;20300&quot; value=&quot;Slide 14 - &amp;quot;Excel Bookings Scenario&amp;quot;&quot;/&gt;&lt;property id=&quot;20307&quot; value=&quot;299&quot;/&gt;&lt;/object&gt;&lt;object type=&quot;3&quot; unique_id=&quot;10060&quot;&gt;&lt;property id=&quot;20148&quot; value=&quot;5&quot;/&gt;&lt;property id=&quot;20300&quot; value=&quot;Slide 15 - &amp;quot;Task 1 – Excel Bookings Spreadsheet&amp;quot;&quot;/&gt;&lt;property id=&quot;20307&quot; value=&quot;300&quot;/&gt;&lt;/object&gt;&lt;object type=&quot;3&quot; unique_id=&quot;10061&quot;&gt;&lt;property id=&quot;20148&quot; value=&quot;5&quot;/&gt;&lt;property id=&quot;20300&quot; value=&quot;Slide 16 - &amp;quot;Task 2 – Excel Bookings Spreadsheet&amp;quot;&quot;/&gt;&lt;property id=&quot;20307&quot; value=&quot;301&quot;/&gt;&lt;/object&gt;&lt;object type=&quot;3&quot; unique_id=&quot;10062&quot;&gt;&lt;property id=&quot;20148&quot; value=&quot;5&quot;/&gt;&lt;property id=&quot;20300&quot; value=&quot;Slide 17 - &amp;quot;Task 3 – Excel Bookings Spreadsheet&amp;quot;&quot;/&gt;&lt;property id=&quot;20307&quot; value=&quot;302&quot;/&gt;&lt;/object&gt;&lt;object type=&quot;3&quot; unique_id=&quot;10063&quot;&gt;&lt;property id=&quot;20148&quot; value=&quot;5&quot;/&gt;&lt;property id=&quot;20300&quot; value=&quot;Slide 18 - &amp;quot;Task 4 – Excel Bookings Spreadsheet&amp;quot;&quot;/&gt;&lt;property id=&quot;20307&quot; value=&quot;309&quot;/&gt;&lt;/object&gt;&lt;object type=&quot;3&quot; unique_id=&quot;10064&quot;&gt;&lt;property id=&quot;20148&quot; value=&quot;5&quot;/&gt;&lt;property id=&quot;20300&quot; value=&quot;Slide 19 - &amp;quot;Task 5 – Excel Bookings Spreadsheet&amp;quot;&quot;/&gt;&lt;property id=&quot;20307&quot; value=&quot;304&quot;/&gt;&lt;/object&gt;&lt;object type=&quot;3&quot; unique_id=&quot;10065&quot;&gt;&lt;property id=&quot;20148&quot; value=&quot;5&quot;/&gt;&lt;property id=&quot;20300&quot; value=&quot;Slide 20 - &amp;quot;Task 6 – Excel Bookings Spreadsheet&amp;quot;&quot;/&gt;&lt;property id=&quot;20307&quot; value=&quot;305&quot;/&gt;&lt;/object&gt;&lt;object type=&quot;3&quot; unique_id=&quot;10066&quot;&gt;&lt;property id=&quot;20148&quot; value=&quot;5&quot;/&gt;&lt;property id=&quot;20300&quot; value=&quot;Slide 21 - &amp;quot;Task 7 – Excel Bookings Spreadsheet&amp;quot;&quot;/&gt;&lt;property id=&quot;20307&quot; value=&quot;306&quot;/&gt;&lt;/object&gt;&lt;object type=&quot;3&quot; unique_id=&quot;10067&quot;&gt;&lt;property id=&quot;20148&quot; value=&quot;5&quot;/&gt;&lt;property id=&quot;20300&quot; value=&quot;Slide 22 - &amp;quot;Task 8 – Excel Bookings Spreadsheet&amp;quot;&quot;/&gt;&lt;property id=&quot;20307&quot; value=&quot;307&quot;/&gt;&lt;/object&gt;&lt;object type=&quot;3&quot; unique_id=&quot;10068&quot;&gt;&lt;property id=&quot;20148&quot; value=&quot;5&quot;/&gt;&lt;property id=&quot;20300&quot; value=&quot;Slide 23 - &amp;quot;Excel Tutorials – Click to View&amp;quot;&quot;/&gt;&lt;property id=&quot;20307&quot; value=&quot;334&quot;/&gt;&lt;/object&gt;&lt;object type=&quot;3&quot; unique_id=&quot;10069&quot;&gt;&lt;property id=&quot;20148&quot; value=&quot;5&quot;/&gt;&lt;property id=&quot;20300&quot; value=&quot;Slide 24 - &amp;quot;Excel Bookings – Assessment (St/Ex/Ad)&amp;quot;&quot;/&gt;&lt;property id=&quot;20307&quot; value=&quot;308&quot;/&gt;&lt;/object&gt;&lt;object type=&quot;3&quot; unique_id=&quot;10070&quot;&gt;&lt;property id=&quot;20148&quot; value=&quot;5&quot;/&gt;&lt;property id=&quot;20300&quot; value=&quot;Slide 25 - &amp;quot;Graphics Scenario&amp;quot;&quot;/&gt;&lt;property id=&quot;20307&quot; value=&quot;310&quot;/&gt;&lt;/object&gt;&lt;object type=&quot;3&quot; unique_id=&quot;10071&quot;&gt;&lt;property id=&quot;20148&quot; value=&quot;5&quot;/&gt;&lt;property id=&quot;20300&quot; value=&quot;Slide 26 - &amp;quot;Task 1 – Bitmap Montage&amp;quot;&quot;/&gt;&lt;property id=&quot;20307&quot; value=&quot;311&quot;/&gt;&lt;/object&gt;&lt;object type=&quot;3&quot; unique_id=&quot;10072&quot;&gt;&lt;property id=&quot;20148&quot; value=&quot;5&quot;/&gt;&lt;property id=&quot;20300&quot; value=&quot;Slide 27 - &amp;quot;Task 2 – Bitmap Montage&amp;quot;&quot;/&gt;&lt;property id=&quot;20307&quot; value=&quot;312&quot;/&gt;&lt;/object&gt;&lt;object type=&quot;3&quot; unique_id=&quot;10073&quot;&gt;&lt;property id=&quot;20148&quot; value=&quot;5&quot;/&gt;&lt;property id=&quot;20300&quot; value=&quot;Slide 28 - &amp;quot;Task 3 – Bitmap Montage&amp;quot;&quot;/&gt;&lt;property id=&quot;20307&quot; value=&quot;313&quot;/&gt;&lt;/object&gt;&lt;object type=&quot;3&quot; unique_id=&quot;10074&quot;&gt;&lt;property id=&quot;20148&quot; value=&quot;5&quot;/&gt;&lt;property id=&quot;20300&quot; value=&quot;Slide 29 - &amp;quot;Task 4 – Bitmap Montage&amp;quot;&quot;/&gt;&lt;property id=&quot;20307&quot; value=&quot;314&quot;/&gt;&lt;/object&gt;&lt;object type=&quot;3&quot; unique_id=&quot;10075&quot;&gt;&lt;property id=&quot;20148&quot; value=&quot;5&quot;/&gt;&lt;property id=&quot;20300&quot; value=&quot;Slide 30 - &amp;quot;Task 5 – Vector Map&amp;quot;&quot;/&gt;&lt;property id=&quot;20307&quot; value=&quot;315&quot;/&gt;&lt;/object&gt;&lt;object type=&quot;3&quot; unique_id=&quot;10076&quot;&gt;&lt;property id=&quot;20148&quot; value=&quot;5&quot;/&gt;&lt;property id=&quot;20300&quot; value=&quot;Slide 31 - &amp;quot;Task 6 – Vector Map&amp;quot;&quot;/&gt;&lt;property id=&quot;20307&quot; value=&quot;316&quot;/&gt;&lt;/object&gt;&lt;object type=&quot;3&quot; unique_id=&quot;10077&quot;&gt;&lt;property id=&quot;20148&quot; value=&quot;5&quot;/&gt;&lt;property id=&quot;20300&quot; value=&quot;Slide 32 - &amp;quot;Task 7 – Vector Map&amp;quot;&quot;/&gt;&lt;property id=&quot;20307&quot; value=&quot;317&quot;/&gt;&lt;/object&gt;&lt;object type=&quot;3&quot; unique_id=&quot;10078&quot;&gt;&lt;property id=&quot;20148&quot; value=&quot;5&quot;/&gt;&lt;property id=&quot;20300&quot; value=&quot;Slide 33 - &amp;quot;Task 8 – Graphics&amp;quot;&quot;/&gt;&lt;property id=&quot;20307&quot; value=&quot;318&quot;/&gt;&lt;/object&gt;&lt;object type=&quot;3&quot; unique_id=&quot;10079&quot;&gt;&lt;property id=&quot;20148&quot; value=&quot;5&quot;/&gt;&lt;property id=&quot;20300&quot; value=&quot;Slide 34 - &amp;quot;Task 9 – Graphics&amp;quot;&quot;/&gt;&lt;property id=&quot;20307&quot; value=&quot;321&quot;/&gt;&lt;/object&gt;&lt;object type=&quot;3&quot; unique_id=&quot;10080&quot;&gt;&lt;property id=&quot;20148&quot; value=&quot;5&quot;/&gt;&lt;property id=&quot;20300&quot; value=&quot;Slide 35 - &amp;quot;Graphics – Assessment (St/Ex/Ad)&amp;quot;&quot;/&gt;&lt;property id=&quot;20307&quot; value=&quot;319&quot;/&gt;&lt;/object&gt;&lt;object type=&quot;3&quot; unique_id=&quot;10081&quot;&gt;&lt;property id=&quot;20148&quot; value=&quot;5&quot;/&gt;&lt;property id=&quot;20300&quot; value=&quot;Slide 36 - &amp;quot;E-Safety Scenario&amp;quot;&quot;/&gt;&lt;property id=&quot;20307&quot; value=&quot;322&quot;/&gt;&lt;/object&gt;&lt;object type=&quot;3&quot; unique_id=&quot;10082&quot;&gt;&lt;property id=&quot;20148&quot; value=&quot;5&quot;/&gt;&lt;property id=&quot;20300&quot; value=&quot;Slide 37 - &amp;quot;Task 1 – E-Safety&amp;quot;&quot;/&gt;&lt;property id=&quot;20307&quot; value=&quot;323&quot;/&gt;&lt;/object&gt;&lt;object type=&quot;3&quot; unique_id=&quot;10083&quot;&gt;&lt;property id=&quot;20148&quot; value=&quot;5&quot;/&gt;&lt;property id=&quot;20300&quot; value=&quot;Slide 38 - &amp;quot;Task 2 – E-Safety&amp;quot;&quot;/&gt;&lt;property id=&quot;20307&quot; value=&quot;324&quot;/&gt;&lt;/object&gt;&lt;object type=&quot;3&quot; unique_id=&quot;10084&quot;&gt;&lt;property id=&quot;20148&quot; value=&quot;5&quot;/&gt;&lt;property id=&quot;20300&quot; value=&quot;Slide 39 - &amp;quot;Task 3 – E-Safety&amp;quot;&quot;/&gt;&lt;property id=&quot;20307&quot; value=&quot;325&quot;/&gt;&lt;/object&gt;&lt;object type=&quot;3&quot; unique_id=&quot;10085&quot;&gt;&lt;property id=&quot;20148&quot; value=&quot;5&quot;/&gt;&lt;property id=&quot;20300&quot; value=&quot;Slide 40 - &amp;quot;Task 4 – E-Safety&amp;quot;&quot;/&gt;&lt;property id=&quot;20307&quot; value=&quot;326&quot;/&gt;&lt;/object&gt;&lt;object type=&quot;3&quot; unique_id=&quot;10086&quot;&gt;&lt;property id=&quot;20148&quot; value=&quot;5&quot;/&gt;&lt;property id=&quot;20300&quot; value=&quot;Slide 41 - &amp;quot;Task 5 – E-Safety&amp;quot;&quot;/&gt;&lt;property id=&quot;20307&quot; value=&quot;327&quot;/&gt;&lt;/object&gt;&lt;object type=&quot;3&quot; unique_id=&quot;10087&quot;&gt;&lt;property id=&quot;20148&quot; value=&quot;5&quot;/&gt;&lt;property id=&quot;20300&quot; value=&quot;Slide 42 - &amp;quot;Task 6 – E-Safety&amp;quot;&quot;/&gt;&lt;property id=&quot;20307&quot; value=&quot;328&quot;/&gt;&lt;/object&gt;&lt;object type=&quot;3&quot; unique_id=&quot;10088&quot;&gt;&lt;property id=&quot;20148&quot; value=&quot;5&quot;/&gt;&lt;property id=&quot;20300&quot; value=&quot;Slide 43 - &amp;quot;Task 7 – E-Safety&amp;quot;&quot;/&gt;&lt;property id=&quot;20307&quot; value=&quot;329&quot;/&gt;&lt;/object&gt;&lt;object type=&quot;3&quot; unique_id=&quot;10089&quot;&gt;&lt;property id=&quot;20148&quot; value=&quot;5&quot;/&gt;&lt;property id=&quot;20300&quot; value=&quot;Slide 44 - &amp;quot;E-Safety – Assessment (St/Ex/Ad)&amp;quot;&quot;/&gt;&lt;property id=&quot;20307&quot; value=&quot;331&quot;/&gt;&lt;/object&gt;&lt;/object&gt;&lt;object type=&quot;8&quot; unique_id=&quot;10135&quot;&gt;&lt;/object&gt;&lt;/object&gt;&lt;/database&gt;"/>
  <p:tag name="SECTOMILLISECCONVERTED" val="1"/>
  <p:tag name="ISPRING_RESOURCE_PATHS_HASH_2" val="08f788787bcb7a4d543d064184e3ed8f8a1ad1a"/>
  <p:tag name="ISPRING_PRESENTATION_TITLE" val="Unit 1 - LO1 - Cambridge Technicals"/>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nderoth">
  <a:themeElements>
    <a:clrScheme name="Custom 8">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1A0AEC"/>
      </a:hlink>
      <a:folHlink>
        <a:srgbClr val="800080"/>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6303C8A099435F469B82EC500073A18D" ma:contentTypeVersion="0" ma:contentTypeDescription="Create a new document." ma:contentTypeScope="" ma:versionID="db11316f7499926a5aef36baba7827a0">
  <xsd:schema xmlns:xsd="http://www.w3.org/2001/XMLSchema" xmlns:p="http://schemas.microsoft.com/office/2006/metadata/properties" targetNamespace="http://schemas.microsoft.com/office/2006/metadata/properties" ma:root="true" ma:fieldsID="4aeb20c0e3442673af7ee10786458764">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2.xml><?xml version="1.0" encoding="utf-8"?>
<p:properties xmlns:p="http://schemas.microsoft.com/office/2006/metadata/properties" xmlns:xsi="http://www.w3.org/2001/XMLSchema-instanc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E16A05FF-1C8D-47AA-A52A-FF79015719B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customXml/itemProps2.xml><?xml version="1.0" encoding="utf-8"?>
<ds:datastoreItem xmlns:ds="http://schemas.openxmlformats.org/officeDocument/2006/customXml" ds:itemID="{76DD945F-B7B0-4691-A0D0-E2EAD6DA23B3}">
  <ds:schemaRefs>
    <ds:schemaRef ds:uri="http://purl.org/dc/dcmitype/"/>
    <ds:schemaRef ds:uri="http://schemas.openxmlformats.org/package/2006/metadata/core-properties"/>
    <ds:schemaRef ds:uri="http://schemas.microsoft.com/office/2006/metadata/properties"/>
    <ds:schemaRef ds:uri="http://schemas.microsoft.com/office/2006/documentManagement/types"/>
    <ds:schemaRef ds:uri="http://purl.org/dc/elements/1.1/"/>
    <ds:schemaRef ds:uri="http://www.w3.org/XML/1998/namespace"/>
    <ds:schemaRef ds:uri="http://purl.org/dc/terms/"/>
  </ds:schemaRefs>
</ds:datastoreItem>
</file>

<file path=customXml/itemProps3.xml><?xml version="1.0" encoding="utf-8"?>
<ds:datastoreItem xmlns:ds="http://schemas.openxmlformats.org/officeDocument/2006/customXml" ds:itemID="{E5A8F797-114D-47DC-A43E-E9D7D8871891}">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Enderoth</Template>
  <TotalTime>55740</TotalTime>
  <Words>13942</Words>
  <Application>Microsoft Office PowerPoint</Application>
  <PresentationFormat>On-screen Show (4:3)</PresentationFormat>
  <Paragraphs>940</Paragraphs>
  <Slides>67</Slides>
  <Notes>67</Notes>
  <HiddenSlides>0</HiddenSlides>
  <MMClips>1</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67</vt:i4>
      </vt:variant>
    </vt:vector>
  </HeadingPairs>
  <TitlesOfParts>
    <vt:vector size="76" baseType="lpstr">
      <vt:lpstr>Arial</vt:lpstr>
      <vt:lpstr>Calibri</vt:lpstr>
      <vt:lpstr>Lucida Sans Unicode</vt:lpstr>
      <vt:lpstr>Times New Roman</vt:lpstr>
      <vt:lpstr>Verdana</vt:lpstr>
      <vt:lpstr>Wingdings</vt:lpstr>
      <vt:lpstr>Wingdings 2</vt:lpstr>
      <vt:lpstr>Wingdings 3</vt:lpstr>
      <vt:lpstr>Enderoth</vt:lpstr>
      <vt:lpstr>PowerPoint Presentation</vt:lpstr>
      <vt:lpstr>Calculating the Points</vt:lpstr>
      <vt:lpstr>Qualification Grade Table - Diploma</vt:lpstr>
      <vt:lpstr>Qualification Grade Table – Foundation Diploma</vt:lpstr>
      <vt:lpstr>Qualification Grade Table – Technical Diploma</vt:lpstr>
      <vt:lpstr>6.1 – External Business Environment - Social</vt:lpstr>
      <vt:lpstr>6.1 – External Business Environment - Social</vt:lpstr>
      <vt:lpstr>6.1 – External Business Environment - Social</vt:lpstr>
      <vt:lpstr>6.1 – External Business Environment - Social</vt:lpstr>
      <vt:lpstr>6.1 – External Business Environment - Social</vt:lpstr>
      <vt:lpstr>6.1 – External Business Environment - Technological</vt:lpstr>
      <vt:lpstr>6.1 – External Business Environment - Technological</vt:lpstr>
      <vt:lpstr>6.1 – External Business Environment - Technological</vt:lpstr>
      <vt:lpstr>6.1 – External Business Environment - Unemployment</vt:lpstr>
      <vt:lpstr>6.1 – External Business Environment - Unemployment</vt:lpstr>
      <vt:lpstr>6.1 – External Business Environment - Unemployment</vt:lpstr>
      <vt:lpstr>6.1 – External Business Environment – Economic – Exchange Rates</vt:lpstr>
      <vt:lpstr>6.1 – External Business Environment – Economic – Exchange Rates</vt:lpstr>
      <vt:lpstr>6.1 – External Business Environment – Economic – Exchange Rates</vt:lpstr>
      <vt:lpstr>6.1 – External Business Environment – Economic – Exchange Rates</vt:lpstr>
      <vt:lpstr>6.1 – External Business Environment – Economic – Exchange Rates</vt:lpstr>
      <vt:lpstr>6.1 – External Business Environment – Economic – Exchange Rates</vt:lpstr>
      <vt:lpstr>6.1 – External Business Environment – Economic – Exchange Rates</vt:lpstr>
      <vt:lpstr>6.1 – External Business Environment – Economic – Interest Rates</vt:lpstr>
      <vt:lpstr>6.1 – External Business Environment – Economic – Interest Rates</vt:lpstr>
      <vt:lpstr>6.1 – External Business Environment – Economic - Inflation</vt:lpstr>
      <vt:lpstr>6.1 – External Business Environment – Economic - Inflation</vt:lpstr>
      <vt:lpstr>6.1 – External Business Environment – Economic - Taxation</vt:lpstr>
      <vt:lpstr>6.1 – External Business Environment – Economic - Taxation</vt:lpstr>
      <vt:lpstr>6.1 – External Business Environment – Economic - Taxation</vt:lpstr>
      <vt:lpstr>6.1 – External Business Environment – Economic - Taxation</vt:lpstr>
      <vt:lpstr>6.1 – External Business Environment – Economic - Taxation</vt:lpstr>
      <vt:lpstr>6.1 – External Business Environment – Economic - Taxation</vt:lpstr>
      <vt:lpstr>6.1 – External Business Environment - Environmental</vt:lpstr>
      <vt:lpstr>6.1 – External Business Environment - Environmental</vt:lpstr>
      <vt:lpstr>6.1 – External Business Environment - Political</vt:lpstr>
      <vt:lpstr>6.1 – External Business Environment - Political</vt:lpstr>
      <vt:lpstr>6.1 – External Business Environment - Political</vt:lpstr>
      <vt:lpstr>6.1 – External Business Environment - Legal</vt:lpstr>
      <vt:lpstr>6.1 – External Business Environment - Legal</vt:lpstr>
      <vt:lpstr>6.1 – External Business Environment - Legal</vt:lpstr>
      <vt:lpstr>6.1 – External Business Environment - Legal</vt:lpstr>
      <vt:lpstr>6.1 – External Business Environment - Legal</vt:lpstr>
      <vt:lpstr>6.1 – External Business Environment - Legal</vt:lpstr>
      <vt:lpstr>6.1 – External Business Environment - Legal</vt:lpstr>
      <vt:lpstr>6.1 – External Business Environment - Legal</vt:lpstr>
      <vt:lpstr>6.1 – External Business Environment - Legal</vt:lpstr>
      <vt:lpstr>6.1 – External Business Environment - Legal</vt:lpstr>
      <vt:lpstr>6.1 – External Business Environment - Legal</vt:lpstr>
      <vt:lpstr>6.1 – External Business Environment - Legal</vt:lpstr>
      <vt:lpstr>6.1 – External Business Environment - Legal</vt:lpstr>
      <vt:lpstr>6.1 – External Business Environment - Legal</vt:lpstr>
      <vt:lpstr>6.1 – External Business Environment - Legal</vt:lpstr>
      <vt:lpstr>6.1 – External Business Environment - Legal</vt:lpstr>
      <vt:lpstr>6.2 – External Business Environment - Ethical</vt:lpstr>
      <vt:lpstr>6.2 – External Business Environment - Ethical</vt:lpstr>
      <vt:lpstr>6.2 – External Business Environment - Ethical</vt:lpstr>
      <vt:lpstr>6.2 – External Business Environment - Ethical</vt:lpstr>
      <vt:lpstr>6.2 – External Business Environment - Ethical</vt:lpstr>
      <vt:lpstr>6.3 – External Environment – Impact on Businesses</vt:lpstr>
      <vt:lpstr>6.4 – External Environment – Businesses Response</vt:lpstr>
      <vt:lpstr>PowerPoint Presentation</vt:lpstr>
      <vt:lpstr>PowerPoint Presentation</vt:lpstr>
      <vt:lpstr>PowerPoint Presentation</vt:lpstr>
      <vt:lpstr>PowerPoint Presentation</vt:lpstr>
      <vt:lpstr>PowerPoint Presentation</vt:lpstr>
      <vt:lpstr>PowerPoint Presentation</vt:lpstr>
    </vt:vector>
  </TitlesOfParts>
  <Company>Brooke Weston CTC</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Unit 01 - LO6 - Cambridge Technicals</dc:title>
  <dc:subject>eBusiness</dc:subject>
  <dc:creator>Enderoth</dc:creator>
  <cp:lastModifiedBy>Stephen Rafferty</cp:lastModifiedBy>
  <cp:revision>1640</cp:revision>
  <cp:lastPrinted>2014-01-22T18:25:48Z</cp:lastPrinted>
  <dcterms:created xsi:type="dcterms:W3CDTF">2008-03-12T11:01:44Z</dcterms:created>
  <dcterms:modified xsi:type="dcterms:W3CDTF">2016-08-18T07:05:32Z</dcterms:modified>
  <cp:category>Unit 01</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0x0101006303C8A099435F469B82EC500073A18D</vt:lpwstr>
  </property>
  <property fmtid="{D5CDD505-2E9C-101B-9397-08002B2CF9AE}" pid="3" name="Unit">
    <vt:lpwstr>U1</vt:lpwstr>
  </property>
</Properties>
</file>